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
  </p:notesMasterIdLst>
  <p:sldIdLst>
    <p:sldId id="374" r:id="rId5"/>
    <p:sldId id="375" r:id="rId6"/>
    <p:sldId id="256" r:id="rId7"/>
    <p:sldId id="257" r:id="rId8"/>
    <p:sldId id="258" r:id="rId9"/>
    <p:sldId id="25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BFBAEA-DED9-4FDE-918F-6B3229F93CF4}" v="1" dt="2026-11-03T15:07:58.143"/>
    <p1510:client id="{5D9EB95F-BDF2-48C6-8634-19C402776A87}" v="10" dt="2026-11-02T16:41:46.7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45" d="100"/>
          <a:sy n="45" d="100"/>
        </p:scale>
        <p:origin x="50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980354-B7CD-4F38-9D56-39FDD52793DB}" type="datetimeFigureOut">
              <a:rPr lang="en-US" smtClean="0"/>
              <a:t>2026-11-02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F42DCF-2164-450D-82B2-F2C1A37165C2}" type="slidenum">
              <a:rPr lang="en-US" smtClean="0"/>
              <a:t>‹#›</a:t>
            </a:fld>
            <a:endParaRPr lang="en-US"/>
          </a:p>
        </p:txBody>
      </p:sp>
    </p:spTree>
    <p:extLst>
      <p:ext uri="{BB962C8B-B14F-4D97-AF65-F5344CB8AC3E}">
        <p14:creationId xmlns:p14="http://schemas.microsoft.com/office/powerpoint/2010/main" val="3843494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9B79DBD-40D5-C643-A310-AC07AAD1EE41}" type="slidenum">
              <a:rPr lang="en-US" smtClean="0"/>
              <a:t>1</a:t>
            </a:fld>
            <a:endParaRPr lang="en-US"/>
          </a:p>
        </p:txBody>
      </p:sp>
    </p:spTree>
    <p:extLst>
      <p:ext uri="{BB962C8B-B14F-4D97-AF65-F5344CB8AC3E}">
        <p14:creationId xmlns:p14="http://schemas.microsoft.com/office/powerpoint/2010/main" val="1575026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2026-11-02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2026-11-02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2026-11-02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2026-11-02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2026-11-02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2026-11-02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2026-11-02</a:t>
            </a:fld>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2026-11-02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2026-11-02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2026-11-02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2026-11-02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Slide_3">
    <p:spTree>
      <p:nvGrpSpPr>
        <p:cNvPr id="1" name=""/>
        <p:cNvGrpSpPr/>
        <p:nvPr/>
      </p:nvGrpSpPr>
      <p:grpSpPr>
        <a:xfrm>
          <a:off x="0" y="0"/>
          <a:ext cx="0" cy="0"/>
          <a:chOff x="0" y="0"/>
          <a:chExt cx="0" cy="0"/>
        </a:xfrm>
      </p:grpSpPr>
      <p:sp>
        <p:nvSpPr>
          <p:cNvPr id="8" name="Body Level One…">
            <a:extLst>
              <a:ext uri="{FF2B5EF4-FFF2-40B4-BE49-F238E27FC236}">
                <a16:creationId xmlns:a16="http://schemas.microsoft.com/office/drawing/2014/main" id="{D583AB4B-A4A0-814D-8FB8-3E0768C37039}"/>
              </a:ext>
            </a:extLst>
          </p:cNvPr>
          <p:cNvSpPr txBox="1">
            <a:spLocks noGrp="1"/>
          </p:cNvSpPr>
          <p:nvPr>
            <p:ph type="body" idx="11" hasCustomPrompt="1"/>
          </p:nvPr>
        </p:nvSpPr>
        <p:spPr>
          <a:xfrm>
            <a:off x="671240" y="5809145"/>
            <a:ext cx="6624749" cy="847147"/>
          </a:xfrm>
          <a:prstGeom prst="rect">
            <a:avLst/>
          </a:prstGeom>
        </p:spPr>
        <p:txBody>
          <a:bodyPr anchor="t">
            <a:noAutofit/>
          </a:bodyPr>
          <a:lstStyle>
            <a:lvl1pPr marL="0" marR="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sz="2000" b="0" i="0">
                <a:solidFill>
                  <a:srgbClr val="4D4D4D"/>
                </a:solidFill>
                <a:latin typeface="Arial"/>
                <a:ea typeface="Arial"/>
                <a:cs typeface="Arial"/>
                <a:sym typeface="Arial"/>
              </a:defRPr>
            </a:lvl1pPr>
            <a:lvl2pPr marL="0" indent="0">
              <a:spcBef>
                <a:spcPts val="600"/>
              </a:spcBef>
              <a:buSzTx/>
              <a:buNone/>
              <a:defRPr sz="2200">
                <a:solidFill>
                  <a:srgbClr val="4D4D4D"/>
                </a:solidFill>
                <a:latin typeface="Arial"/>
                <a:ea typeface="Arial"/>
                <a:cs typeface="Arial"/>
                <a:sym typeface="Arial"/>
              </a:defRPr>
            </a:lvl2pPr>
            <a:lvl3pPr marL="0" indent="0">
              <a:spcBef>
                <a:spcPts val="1200"/>
              </a:spcBef>
              <a:buSzTx/>
              <a:buNone/>
              <a:defRPr sz="2200">
                <a:solidFill>
                  <a:srgbClr val="4D4D4D"/>
                </a:solidFill>
                <a:latin typeface="Arial"/>
                <a:ea typeface="Arial"/>
                <a:cs typeface="Arial"/>
                <a:sym typeface="Arial"/>
              </a:defRPr>
            </a:lvl3pPr>
            <a:lvl4pPr marL="0" indent="0">
              <a:spcBef>
                <a:spcPts val="1200"/>
              </a:spcBef>
              <a:buSzTx/>
              <a:buNone/>
              <a:defRPr sz="2200">
                <a:solidFill>
                  <a:srgbClr val="4D4D4D"/>
                </a:solidFill>
                <a:latin typeface="Arial"/>
                <a:ea typeface="Arial"/>
                <a:cs typeface="Arial"/>
                <a:sym typeface="Arial"/>
              </a:defRPr>
            </a:lvl4pPr>
            <a:lvl5pPr marL="0" indent="0">
              <a:spcBef>
                <a:spcPts val="1200"/>
              </a:spcBef>
              <a:buSzTx/>
              <a:buNone/>
              <a:defRPr sz="2200">
                <a:solidFill>
                  <a:srgbClr val="4D4D4D"/>
                </a:solidFill>
                <a:latin typeface="Arial"/>
                <a:ea typeface="Arial"/>
                <a:cs typeface="Arial"/>
                <a:sym typeface="Arial"/>
              </a:defRPr>
            </a:lvl5pPr>
          </a:lstStyle>
          <a:p>
            <a:r>
              <a:rPr lang="en-US"/>
              <a:t>Insert secondary subtitle if applicable</a:t>
            </a:r>
          </a:p>
        </p:txBody>
      </p:sp>
      <p:sp>
        <p:nvSpPr>
          <p:cNvPr id="10" name="Content Placeholder 2">
            <a:extLst>
              <a:ext uri="{FF2B5EF4-FFF2-40B4-BE49-F238E27FC236}">
                <a16:creationId xmlns:a16="http://schemas.microsoft.com/office/drawing/2014/main" id="{454024B3-6B58-1947-895C-858232006487}"/>
              </a:ext>
            </a:extLst>
          </p:cNvPr>
          <p:cNvSpPr>
            <a:spLocks noGrp="1"/>
          </p:cNvSpPr>
          <p:nvPr>
            <p:ph sz="quarter" idx="12" hasCustomPrompt="1"/>
          </p:nvPr>
        </p:nvSpPr>
        <p:spPr>
          <a:xfrm>
            <a:off x="671241" y="5439508"/>
            <a:ext cx="6624749" cy="432347"/>
          </a:xfrm>
        </p:spPr>
        <p:txBody>
          <a:bodyPr anchor="b">
            <a:normAutofit/>
          </a:bodyP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r>
              <a:rPr lang="en-US"/>
              <a:t>Insert subtitle here</a:t>
            </a:r>
          </a:p>
        </p:txBody>
      </p:sp>
      <p:pic>
        <p:nvPicPr>
          <p:cNvPr id="13" name="Picture 12" descr="A picture containing logo&#10;&#10;Description automatically generated">
            <a:extLst>
              <a:ext uri="{FF2B5EF4-FFF2-40B4-BE49-F238E27FC236}">
                <a16:creationId xmlns:a16="http://schemas.microsoft.com/office/drawing/2014/main" id="{EFA517D8-4F35-E145-9A80-3D54F5C6F9E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947213" y="5035178"/>
            <a:ext cx="3859306" cy="1309687"/>
          </a:xfrm>
          <a:prstGeom prst="rect">
            <a:avLst/>
          </a:prstGeom>
        </p:spPr>
      </p:pic>
      <p:sp>
        <p:nvSpPr>
          <p:cNvPr id="14" name="Title Text">
            <a:extLst>
              <a:ext uri="{FF2B5EF4-FFF2-40B4-BE49-F238E27FC236}">
                <a16:creationId xmlns:a16="http://schemas.microsoft.com/office/drawing/2014/main" id="{A3A82A76-7975-BE44-8EC9-4B7BF4DD617D}"/>
              </a:ext>
            </a:extLst>
          </p:cNvPr>
          <p:cNvSpPr txBox="1">
            <a:spLocks noGrp="1"/>
          </p:cNvSpPr>
          <p:nvPr>
            <p:ph type="title" hasCustomPrompt="1"/>
          </p:nvPr>
        </p:nvSpPr>
        <p:spPr>
          <a:xfrm>
            <a:off x="650810" y="749816"/>
            <a:ext cx="10659750" cy="3974583"/>
          </a:xfrm>
          <a:prstGeom prst="rect">
            <a:avLst/>
          </a:prstGeom>
        </p:spPr>
        <p:txBody>
          <a:bodyPr anchor="b">
            <a:normAutofit/>
          </a:bodyPr>
          <a:lstStyle>
            <a:lvl1pPr algn="l" defTabSz="415431">
              <a:defRPr sz="4000" b="1">
                <a:solidFill>
                  <a:srgbClr val="464544"/>
                </a:solidFill>
                <a:latin typeface="Arial" panose="020B0604020202020204" pitchFamily="34" charset="0"/>
                <a:ea typeface="Arial" panose="020B0604020202020204" pitchFamily="34" charset="0"/>
                <a:cs typeface="Arial" panose="020B0604020202020204" pitchFamily="34" charset="0"/>
                <a:sym typeface="Alright Sans Bold"/>
              </a:defRPr>
            </a:lvl1pPr>
          </a:lstStyle>
          <a:p>
            <a:r>
              <a:rPr lang="en-CA"/>
              <a:t>Insert presentation title here</a:t>
            </a:r>
            <a:endParaRPr/>
          </a:p>
        </p:txBody>
      </p:sp>
      <p:pic>
        <p:nvPicPr>
          <p:cNvPr id="15" name="Picture 14">
            <a:extLst>
              <a:ext uri="{FF2B5EF4-FFF2-40B4-BE49-F238E27FC236}">
                <a16:creationId xmlns:a16="http://schemas.microsoft.com/office/drawing/2014/main" id="{86064E00-FF0B-5E4C-9D10-25A288EF7D71}"/>
              </a:ext>
            </a:extLst>
          </p:cNvPr>
          <p:cNvPicPr>
            <a:picLocks noChangeAspect="1"/>
          </p:cNvPicPr>
          <p:nvPr userDrawn="1"/>
        </p:nvPicPr>
        <p:blipFill>
          <a:blip r:embed="rId3"/>
          <a:stretch>
            <a:fillRect/>
          </a:stretch>
        </p:blipFill>
        <p:spPr>
          <a:xfrm>
            <a:off x="770250" y="5061644"/>
            <a:ext cx="10659750" cy="92177"/>
          </a:xfrm>
          <a:prstGeom prst="rect">
            <a:avLst/>
          </a:prstGeom>
        </p:spPr>
      </p:pic>
      <p:sp>
        <p:nvSpPr>
          <p:cNvPr id="7" name="Rectangle 6">
            <a:extLst>
              <a:ext uri="{FF2B5EF4-FFF2-40B4-BE49-F238E27FC236}">
                <a16:creationId xmlns:a16="http://schemas.microsoft.com/office/drawing/2014/main" id="{5097B52A-910E-8C45-8DB4-024B26D578B2}"/>
              </a:ext>
              <a:ext uri="{C183D7F6-B498-43B3-948B-1728B52AA6E4}">
                <adec:decorative xmlns:adec="http://schemas.microsoft.com/office/drawing/2017/decorative" val="1"/>
              </a:ext>
            </a:extLst>
          </p:cNvPr>
          <p:cNvSpPr/>
          <p:nvPr userDrawn="1"/>
        </p:nvSpPr>
        <p:spPr>
          <a:xfrm>
            <a:off x="9636369" y="6220949"/>
            <a:ext cx="1793631" cy="32052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Arial" panose="020B0604020202020204" pitchFamily="34" charset="0"/>
              <a:cs typeface="Arial" panose="020B0604020202020204" pitchFamily="34" charset="0"/>
            </a:endParaRPr>
          </a:p>
        </p:txBody>
      </p:sp>
      <p:sp>
        <p:nvSpPr>
          <p:cNvPr id="9" name="Body Level One…">
            <a:extLst>
              <a:ext uri="{FF2B5EF4-FFF2-40B4-BE49-F238E27FC236}">
                <a16:creationId xmlns:a16="http://schemas.microsoft.com/office/drawing/2014/main" id="{35A5015D-BE90-D241-A37F-EE3DFD91D941}"/>
              </a:ext>
            </a:extLst>
          </p:cNvPr>
          <p:cNvSpPr txBox="1">
            <a:spLocks noGrp="1"/>
          </p:cNvSpPr>
          <p:nvPr>
            <p:ph type="body" idx="13" hasCustomPrompt="1"/>
          </p:nvPr>
        </p:nvSpPr>
        <p:spPr>
          <a:xfrm>
            <a:off x="9636368" y="6283569"/>
            <a:ext cx="1781909" cy="257908"/>
          </a:xfrm>
          <a:prstGeom prst="rect">
            <a:avLst/>
          </a:prstGeom>
        </p:spPr>
        <p:txBody>
          <a:bodyPr anchor="t">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sz="900" b="0" i="0">
                <a:solidFill>
                  <a:srgbClr val="4D4D4D"/>
                </a:solidFill>
                <a:latin typeface="Arial"/>
                <a:ea typeface="Arial"/>
                <a:cs typeface="Arial"/>
                <a:sym typeface="Arial"/>
              </a:defRPr>
            </a:lvl1pPr>
            <a:lvl2pPr marL="0" indent="0">
              <a:spcBef>
                <a:spcPts val="600"/>
              </a:spcBef>
              <a:buSzTx/>
              <a:buNone/>
              <a:defRPr sz="2200">
                <a:solidFill>
                  <a:srgbClr val="4D4D4D"/>
                </a:solidFill>
                <a:latin typeface="Arial"/>
                <a:ea typeface="Arial"/>
                <a:cs typeface="Arial"/>
                <a:sym typeface="Arial"/>
              </a:defRPr>
            </a:lvl2pPr>
            <a:lvl3pPr marL="0" indent="0">
              <a:spcBef>
                <a:spcPts val="1200"/>
              </a:spcBef>
              <a:buSzTx/>
              <a:buNone/>
              <a:defRPr sz="2200">
                <a:solidFill>
                  <a:srgbClr val="4D4D4D"/>
                </a:solidFill>
                <a:latin typeface="Arial"/>
                <a:ea typeface="Arial"/>
                <a:cs typeface="Arial"/>
                <a:sym typeface="Arial"/>
              </a:defRPr>
            </a:lvl3pPr>
            <a:lvl4pPr marL="0" indent="0">
              <a:spcBef>
                <a:spcPts val="1200"/>
              </a:spcBef>
              <a:buSzTx/>
              <a:buNone/>
              <a:defRPr sz="2200">
                <a:solidFill>
                  <a:srgbClr val="4D4D4D"/>
                </a:solidFill>
                <a:latin typeface="Arial"/>
                <a:ea typeface="Arial"/>
                <a:cs typeface="Arial"/>
                <a:sym typeface="Arial"/>
              </a:defRPr>
            </a:lvl4pPr>
            <a:lvl5pPr marL="0" indent="0">
              <a:spcBef>
                <a:spcPts val="1200"/>
              </a:spcBef>
              <a:buSzTx/>
              <a:buNone/>
              <a:defRPr sz="2200">
                <a:solidFill>
                  <a:srgbClr val="4D4D4D"/>
                </a:solidFill>
                <a:latin typeface="Arial"/>
                <a:ea typeface="Arial"/>
                <a:cs typeface="Arial"/>
                <a:sym typeface="Arial"/>
              </a:defRPr>
            </a:lvl5pPr>
          </a:lstStyle>
          <a:p>
            <a:r>
              <a:rPr lang="en-US"/>
              <a:t>[INSERT CLASSIFICATION]</a:t>
            </a:r>
          </a:p>
        </p:txBody>
      </p:sp>
    </p:spTree>
    <p:extLst>
      <p:ext uri="{BB962C8B-B14F-4D97-AF65-F5344CB8AC3E}">
        <p14:creationId xmlns:p14="http://schemas.microsoft.com/office/powerpoint/2010/main" val="1013740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2026-11-02</a:t>
            </a:fld>
            <a:endParaRPr lang="en-US"/>
          </a:p>
        </p:txBody>
      </p:sp>
      <p:sp>
        <p:nvSpPr>
          <p:cNvPr id="5" name="Footer Placeholder 4"/>
          <p:cNvSpPr>
            <a:spLocks noGrp="1"/>
          </p:cNvSpPr>
          <p:nvPr>
            <p:ph type="ftr" sz="quarter" idx="3"/>
          </p:nvPr>
        </p:nvSpPr>
        <p:spPr>
          <a:xfrm>
            <a:off x="3685125" y="6356349"/>
            <a:ext cx="6138682"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7" name="Slide Number Placeholder 5">
            <a:extLst>
              <a:ext uri="{FF2B5EF4-FFF2-40B4-BE49-F238E27FC236}">
                <a16:creationId xmlns:a16="http://schemas.microsoft.com/office/drawing/2014/main" id="{C23EAE49-7934-2AF6-DA60-257E7714D637}"/>
              </a:ext>
            </a:extLst>
          </p:cNvPr>
          <p:cNvSpPr txBox="1">
            <a:spLocks/>
          </p:cNvSpPr>
          <p:nvPr userDrawn="1"/>
        </p:nvSpPr>
        <p:spPr>
          <a:xfrm>
            <a:off x="8777828"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1A82D1-6124-764A-B015-8BB5F625E955}" type="slidenum">
              <a:rPr lang="en-US" smtClean="0"/>
              <a:pPr/>
              <a:t>‹#›</a:t>
            </a:fld>
            <a:endParaRPr lang="en-US"/>
          </a:p>
        </p:txBody>
      </p:sp>
      <p:pic>
        <p:nvPicPr>
          <p:cNvPr id="8" name="Image" descr="Image">
            <a:extLst>
              <a:ext uri="{FF2B5EF4-FFF2-40B4-BE49-F238E27FC236}">
                <a16:creationId xmlns:a16="http://schemas.microsoft.com/office/drawing/2014/main" id="{07295C70-F966-1EC9-4BD2-8C2DB56AAA16}"/>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a:xfrm>
            <a:off x="730612" y="6243521"/>
            <a:ext cx="2086341" cy="420277"/>
          </a:xfrm>
          <a:prstGeom prst="rect">
            <a:avLst/>
          </a:prstGeom>
          <a:ln w="12700">
            <a:miter lim="400000"/>
          </a:ln>
        </p:spPr>
      </p:pic>
      <p:pic>
        <p:nvPicPr>
          <p:cNvPr id="9" name="Picture 8">
            <a:extLst>
              <a:ext uri="{FF2B5EF4-FFF2-40B4-BE49-F238E27FC236}">
                <a16:creationId xmlns:a16="http://schemas.microsoft.com/office/drawing/2014/main" id="{5D59ACB7-5B29-6D53-49D9-E553968B68AB}"/>
              </a:ext>
            </a:extLst>
          </p:cNvPr>
          <p:cNvPicPr>
            <a:picLocks noChangeAspect="1"/>
          </p:cNvPicPr>
          <p:nvPr userDrawn="1"/>
        </p:nvPicPr>
        <p:blipFill>
          <a:blip r:embed="rId15"/>
          <a:stretch>
            <a:fillRect/>
          </a:stretch>
        </p:blipFill>
        <p:spPr>
          <a:xfrm>
            <a:off x="770372" y="5986416"/>
            <a:ext cx="10659628" cy="66170"/>
          </a:xfrm>
          <a:prstGeom prst="rect">
            <a:avLst/>
          </a:prstGeom>
        </p:spPr>
      </p:pic>
      <p:sp>
        <p:nvSpPr>
          <p:cNvPr id="10" name="Slide Number Placeholder 5">
            <a:extLst>
              <a:ext uri="{FF2B5EF4-FFF2-40B4-BE49-F238E27FC236}">
                <a16:creationId xmlns:a16="http://schemas.microsoft.com/office/drawing/2014/main" id="{17578449-DE59-998F-F21D-385B1CFEE0F5}"/>
              </a:ext>
            </a:extLst>
          </p:cNvPr>
          <p:cNvSpPr>
            <a:spLocks noGrp="1"/>
          </p:cNvSpPr>
          <p:nvPr>
            <p:ph type="sldNum" sz="quarter" idx="4"/>
          </p:nvPr>
        </p:nvSpPr>
        <p:spPr>
          <a:xfrm>
            <a:off x="8895722" y="6356349"/>
            <a:ext cx="2743200" cy="365125"/>
          </a:xfrm>
          <a:prstGeom prst="rect">
            <a:avLst/>
          </a:prstGeom>
        </p:spPr>
        <p:txBody>
          <a:bodyPr vert="horz" lIns="91440" tIns="45720" rIns="91440" bIns="45720" rtlCol="0" anchor="ctr"/>
          <a:lstStyle>
            <a:lvl1pPr algn="r">
              <a:defRPr sz="1050">
                <a:solidFill>
                  <a:schemeClr val="bg2"/>
                </a:solidFill>
                <a:latin typeface="Arial" panose="020B0604020202020204" pitchFamily="34" charset="0"/>
                <a:cs typeface="Arial" panose="020B0604020202020204" pitchFamily="34" charset="0"/>
              </a:defRPr>
            </a:lvl1pPr>
          </a:lstStyle>
          <a:p>
            <a:fld id="{7A1A82D1-6124-764A-B015-8BB5F625E955}" type="slidenum">
              <a:rPr lang="en-US" smtClean="0"/>
              <a:pPr/>
              <a:t>‹#›</a:t>
            </a:fld>
            <a:endParaRPr lang="en-US"/>
          </a:p>
        </p:txBody>
      </p:sp>
      <p:sp>
        <p:nvSpPr>
          <p:cNvPr id="11" name="TextBox 10">
            <a:extLst>
              <a:ext uri="{FF2B5EF4-FFF2-40B4-BE49-F238E27FC236}">
                <a16:creationId xmlns:a16="http://schemas.microsoft.com/office/drawing/2014/main" id="{D65013DB-F387-13B2-D99E-0A56A2A3EF2E}"/>
              </a:ext>
            </a:extLst>
          </p:cNvPr>
          <p:cNvSpPr txBox="1"/>
          <p:nvPr userDrawn="1"/>
        </p:nvSpPr>
        <p:spPr>
          <a:xfrm>
            <a:off x="3685125" y="6259455"/>
            <a:ext cx="613868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2"/>
                </a:solidFill>
              </a:rPr>
              <a:t>Educational/informational purposes only. Available from the Clinical Guide to Transfusion on Canadian Blood Services’ professional education website, ProfEdu.ca. 2026-11-02</a:t>
            </a:r>
          </a:p>
          <a:p>
            <a:pPr algn="l"/>
            <a:endParaRPr lang="en-US" sz="1200" dirty="0">
              <a:solidFill>
                <a:schemeClr val="tx2"/>
              </a:solidFill>
            </a:endParaRPr>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hyperlink" Target="https://profedu.blood.ca/en/transfusion/clinical-guide-transfusion"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A8CEC0-3FE9-704C-AA3F-7A40D79FE68F}"/>
              </a:ext>
            </a:extLst>
          </p:cNvPr>
          <p:cNvSpPr>
            <a:spLocks noGrp="1"/>
          </p:cNvSpPr>
          <p:nvPr>
            <p:ph sz="quarter" idx="12"/>
          </p:nvPr>
        </p:nvSpPr>
        <p:spPr>
          <a:xfrm>
            <a:off x="671241" y="5339751"/>
            <a:ext cx="6624749" cy="943817"/>
          </a:xfrm>
        </p:spPr>
        <p:txBody>
          <a:bodyPr>
            <a:normAutofit/>
          </a:bodyPr>
          <a:lstStyle/>
          <a:p>
            <a:r>
              <a:rPr lang="en-US" sz="2000" dirty="0"/>
              <a:t>Figure 1. Closed-system, automated </a:t>
            </a:r>
            <a:br>
              <a:rPr lang="en-US" sz="2000" dirty="0"/>
            </a:br>
            <a:r>
              <a:rPr lang="en-US" sz="2000" dirty="0"/>
              <a:t>washing procedure for red blood cells at </a:t>
            </a:r>
            <a:br>
              <a:rPr lang="en-US" sz="2000" dirty="0"/>
            </a:br>
            <a:r>
              <a:rPr lang="en-US" sz="2000" dirty="0"/>
              <a:t>Canadian Blood Services. </a:t>
            </a:r>
          </a:p>
        </p:txBody>
      </p:sp>
      <p:sp>
        <p:nvSpPr>
          <p:cNvPr id="4" name="Title 3">
            <a:extLst>
              <a:ext uri="{FF2B5EF4-FFF2-40B4-BE49-F238E27FC236}">
                <a16:creationId xmlns:a16="http://schemas.microsoft.com/office/drawing/2014/main" id="{C8EE49EA-2038-1448-991E-E3CC6E6F212F}"/>
              </a:ext>
            </a:extLst>
          </p:cNvPr>
          <p:cNvSpPr>
            <a:spLocks noGrp="1"/>
          </p:cNvSpPr>
          <p:nvPr>
            <p:ph type="title"/>
          </p:nvPr>
        </p:nvSpPr>
        <p:spPr/>
        <p:txBody>
          <a:bodyPr/>
          <a:lstStyle/>
          <a:p>
            <a:r>
              <a:rPr lang="en-US" dirty="0"/>
              <a:t>Clinical Guide to Transfusion, Chapter 15, Irradiated, washed and CMV-tested blood components</a:t>
            </a:r>
          </a:p>
        </p:txBody>
      </p:sp>
      <p:sp>
        <p:nvSpPr>
          <p:cNvPr id="5" name="Text Placeholder 4">
            <a:extLst>
              <a:ext uri="{FF2B5EF4-FFF2-40B4-BE49-F238E27FC236}">
                <a16:creationId xmlns:a16="http://schemas.microsoft.com/office/drawing/2014/main" id="{E67A0D13-FD8F-B84F-8B1B-D74416811F4A}"/>
              </a:ext>
            </a:extLst>
          </p:cNvPr>
          <p:cNvSpPr>
            <a:spLocks noGrp="1"/>
          </p:cNvSpPr>
          <p:nvPr>
            <p:ph type="body" idx="13"/>
          </p:nvPr>
        </p:nvSpPr>
        <p:spPr/>
        <p:txBody>
          <a:bodyPr/>
          <a:lstStyle/>
          <a:p>
            <a:r>
              <a:rPr lang="en-US" dirty="0"/>
              <a:t>Public (P)</a:t>
            </a:r>
          </a:p>
        </p:txBody>
      </p:sp>
    </p:spTree>
    <p:extLst>
      <p:ext uri="{BB962C8B-B14F-4D97-AF65-F5344CB8AC3E}">
        <p14:creationId xmlns:p14="http://schemas.microsoft.com/office/powerpoint/2010/main" val="22626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F92F8F-1F2B-7FC5-4CDD-D49E6E0A4AFF}"/>
              </a:ext>
            </a:extLst>
          </p:cNvPr>
          <p:cNvSpPr txBox="1"/>
          <p:nvPr/>
        </p:nvSpPr>
        <p:spPr>
          <a:xfrm>
            <a:off x="1854678" y="879893"/>
            <a:ext cx="8643667" cy="923330"/>
          </a:xfrm>
          <a:prstGeom prst="rect">
            <a:avLst/>
          </a:prstGeom>
          <a:noFill/>
        </p:spPr>
        <p:txBody>
          <a:bodyPr wrap="square" rtlCol="0">
            <a:spAutoFit/>
          </a:bodyPr>
          <a:lstStyle/>
          <a:p>
            <a:r>
              <a:rPr lang="en-US" b="1" dirty="0"/>
              <a:t>Purpose:</a:t>
            </a:r>
            <a:r>
              <a:rPr lang="en-US" dirty="0"/>
              <a:t> These figures were created for </a:t>
            </a:r>
            <a:r>
              <a:rPr lang="en-US" i="1" dirty="0"/>
              <a:t>Chapter 15, Irradiated, washed and CMV-tested blood components</a:t>
            </a:r>
            <a:r>
              <a:rPr lang="en-US" dirty="0"/>
              <a:t> of the </a:t>
            </a:r>
            <a:r>
              <a:rPr lang="en-US" dirty="0">
                <a:hlinkClick r:id="rId2"/>
              </a:rPr>
              <a:t>Clinical Guide to Transfusion</a:t>
            </a:r>
            <a:r>
              <a:rPr lang="en-US" dirty="0"/>
              <a:t> and are provided as downloadable resources to support education and knowledge translation activities. </a:t>
            </a:r>
            <a:endParaRPr lang="en-US" b="1" dirty="0"/>
          </a:p>
        </p:txBody>
      </p:sp>
      <p:sp>
        <p:nvSpPr>
          <p:cNvPr id="3" name="TextBox 2">
            <a:extLst>
              <a:ext uri="{FF2B5EF4-FFF2-40B4-BE49-F238E27FC236}">
                <a16:creationId xmlns:a16="http://schemas.microsoft.com/office/drawing/2014/main" id="{52A03693-874F-6E8D-0451-6CD07B6BEDD7}"/>
              </a:ext>
            </a:extLst>
          </p:cNvPr>
          <p:cNvSpPr txBox="1"/>
          <p:nvPr/>
        </p:nvSpPr>
        <p:spPr>
          <a:xfrm>
            <a:off x="1854676" y="2050354"/>
            <a:ext cx="8643667" cy="1477328"/>
          </a:xfrm>
          <a:prstGeom prst="rect">
            <a:avLst/>
          </a:prstGeom>
          <a:noFill/>
        </p:spPr>
        <p:txBody>
          <a:bodyPr wrap="square" rtlCol="0">
            <a:spAutoFit/>
          </a:bodyPr>
          <a:lstStyle/>
          <a:p>
            <a:r>
              <a:rPr lang="en-US" b="1" dirty="0"/>
              <a:t>Disclaimer: </a:t>
            </a:r>
            <a:r>
              <a:rPr lang="en-US" dirty="0"/>
              <a:t>These materials are provided for educational and informational purposes only and are not intended to replace professional judgment or the complete information and context provided in the full chapter. For complete information, including context, indications, and limitations, please refer to the </a:t>
            </a:r>
            <a:r>
              <a:rPr lang="en-US" dirty="0">
                <a:hlinkClick r:id="rId2"/>
              </a:rPr>
              <a:t>Clinical Guide to Transfusion </a:t>
            </a:r>
            <a:r>
              <a:rPr lang="en-US" dirty="0"/>
              <a:t>on ProfEdu.ca. </a:t>
            </a:r>
          </a:p>
        </p:txBody>
      </p:sp>
      <p:sp>
        <p:nvSpPr>
          <p:cNvPr id="4" name="TextBox 3">
            <a:extLst>
              <a:ext uri="{FF2B5EF4-FFF2-40B4-BE49-F238E27FC236}">
                <a16:creationId xmlns:a16="http://schemas.microsoft.com/office/drawing/2014/main" id="{7CD24CAC-3A96-7A14-CA6F-800493B049F7}"/>
              </a:ext>
            </a:extLst>
          </p:cNvPr>
          <p:cNvSpPr txBox="1"/>
          <p:nvPr/>
        </p:nvSpPr>
        <p:spPr>
          <a:xfrm>
            <a:off x="1854676" y="3774814"/>
            <a:ext cx="8643667" cy="1477328"/>
          </a:xfrm>
          <a:prstGeom prst="rect">
            <a:avLst/>
          </a:prstGeom>
          <a:noFill/>
        </p:spPr>
        <p:txBody>
          <a:bodyPr wrap="square" rtlCol="0">
            <a:spAutoFit/>
          </a:bodyPr>
          <a:lstStyle/>
          <a:p>
            <a:r>
              <a:rPr lang="en-US" b="1" dirty="0"/>
              <a:t>Suggested citation:</a:t>
            </a:r>
          </a:p>
          <a:p>
            <a:r>
              <a:rPr lang="en-US" dirty="0"/>
              <a:t>Syed T, Prokopchuk-</a:t>
            </a:r>
            <a:r>
              <a:rPr lang="en-US" dirty="0" err="1"/>
              <a:t>Gauk</a:t>
            </a:r>
            <a:r>
              <a:rPr lang="en-US" dirty="0"/>
              <a:t> O &amp; Solh Z. Irradiated, washed and CMV-tested blood components (Figure 1). In: Khandelwal A, Brooks K, editors. Clinical Guide to Transfusion [Internet]. Ottawa: Canadian Blood Services, 2026 [cited YYYY MO DY]. Chapter 15. Available from: https://professionaleducation.blood.ca </a:t>
            </a:r>
          </a:p>
        </p:txBody>
      </p:sp>
    </p:spTree>
    <p:extLst>
      <p:ext uri="{BB962C8B-B14F-4D97-AF65-F5344CB8AC3E}">
        <p14:creationId xmlns:p14="http://schemas.microsoft.com/office/powerpoint/2010/main" val="140669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FF37D95-246A-B799-53B6-F84A58AEBE0E}"/>
              </a:ext>
            </a:extLst>
          </p:cNvPr>
          <p:cNvGrpSpPr/>
          <p:nvPr/>
        </p:nvGrpSpPr>
        <p:grpSpPr>
          <a:xfrm>
            <a:off x="2271124" y="0"/>
            <a:ext cx="7649752" cy="5968755"/>
            <a:chOff x="2271124" y="0"/>
            <a:chExt cx="7649752" cy="5968755"/>
          </a:xfrm>
        </p:grpSpPr>
        <p:pic>
          <p:nvPicPr>
            <p:cNvPr id="4" name="Picture 3">
              <a:extLst>
                <a:ext uri="{FF2B5EF4-FFF2-40B4-BE49-F238E27FC236}">
                  <a16:creationId xmlns:a16="http://schemas.microsoft.com/office/drawing/2014/main" id="{A5988D11-855E-5013-2637-3FF9A2CE5161}"/>
                </a:ext>
              </a:extLst>
            </p:cNvPr>
            <p:cNvPicPr>
              <a:picLocks noChangeAspect="1"/>
            </p:cNvPicPr>
            <p:nvPr/>
          </p:nvPicPr>
          <p:blipFill>
            <a:blip r:embed="rId2"/>
            <a:stretch>
              <a:fillRect/>
            </a:stretch>
          </p:blipFill>
          <p:spPr>
            <a:xfrm>
              <a:off x="2271124" y="0"/>
              <a:ext cx="7649752" cy="5968755"/>
            </a:xfrm>
            <a:prstGeom prst="rect">
              <a:avLst/>
            </a:prstGeom>
          </p:spPr>
        </p:pic>
        <p:sp>
          <p:nvSpPr>
            <p:cNvPr id="2" name="TextBox 1">
              <a:extLst>
                <a:ext uri="{FF2B5EF4-FFF2-40B4-BE49-F238E27FC236}">
                  <a16:creationId xmlns:a16="http://schemas.microsoft.com/office/drawing/2014/main" id="{5179C3C5-A512-ED78-6677-B28046B30282}"/>
                </a:ext>
              </a:extLst>
            </p:cNvPr>
            <p:cNvSpPr txBox="1"/>
            <p:nvPr/>
          </p:nvSpPr>
          <p:spPr>
            <a:xfrm>
              <a:off x="5443267" y="5722534"/>
              <a:ext cx="2165230" cy="246221"/>
            </a:xfrm>
            <a:prstGeom prst="rect">
              <a:avLst/>
            </a:prstGeom>
            <a:noFill/>
          </p:spPr>
          <p:txBody>
            <a:bodyPr wrap="square" rtlCol="0">
              <a:spAutoFit/>
            </a:bodyPr>
            <a:lstStyle/>
            <a:p>
              <a:r>
                <a:rPr lang="en-US" sz="1000" i="1" dirty="0">
                  <a:solidFill>
                    <a:schemeClr val="bg2"/>
                  </a:solidFill>
                </a:rPr>
                <a:t>Clinical Guide to Transfusion, 2026</a:t>
              </a:r>
            </a:p>
          </p:txBody>
        </p:sp>
      </p:grpSp>
    </p:spTree>
    <p:extLst>
      <p:ext uri="{BB962C8B-B14F-4D97-AF65-F5344CB8AC3E}">
        <p14:creationId xmlns:p14="http://schemas.microsoft.com/office/powerpoint/2010/main" val="109857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56C9EB5-2D78-23F4-ED3C-7FD6E0429917}"/>
              </a:ext>
            </a:extLst>
          </p:cNvPr>
          <p:cNvGrpSpPr/>
          <p:nvPr/>
        </p:nvGrpSpPr>
        <p:grpSpPr>
          <a:xfrm>
            <a:off x="2567802" y="0"/>
            <a:ext cx="7056395" cy="6010555"/>
            <a:chOff x="2567802" y="0"/>
            <a:chExt cx="7056395" cy="6010555"/>
          </a:xfrm>
        </p:grpSpPr>
        <p:pic>
          <p:nvPicPr>
            <p:cNvPr id="4" name="Picture 3">
              <a:extLst>
                <a:ext uri="{FF2B5EF4-FFF2-40B4-BE49-F238E27FC236}">
                  <a16:creationId xmlns:a16="http://schemas.microsoft.com/office/drawing/2014/main" id="{216F80AD-EDEA-5EB7-EE55-51118B7D00D3}"/>
                </a:ext>
              </a:extLst>
            </p:cNvPr>
            <p:cNvPicPr>
              <a:picLocks noChangeAspect="1"/>
            </p:cNvPicPr>
            <p:nvPr/>
          </p:nvPicPr>
          <p:blipFill>
            <a:blip r:embed="rId2"/>
            <a:stretch>
              <a:fillRect/>
            </a:stretch>
          </p:blipFill>
          <p:spPr>
            <a:xfrm>
              <a:off x="2567802" y="0"/>
              <a:ext cx="7056395" cy="6010555"/>
            </a:xfrm>
            <a:prstGeom prst="rect">
              <a:avLst/>
            </a:prstGeom>
          </p:spPr>
        </p:pic>
        <p:sp>
          <p:nvSpPr>
            <p:cNvPr id="2" name="TextBox 1">
              <a:extLst>
                <a:ext uri="{FF2B5EF4-FFF2-40B4-BE49-F238E27FC236}">
                  <a16:creationId xmlns:a16="http://schemas.microsoft.com/office/drawing/2014/main" id="{8929B855-D392-99C9-9055-ABE5423AD0B8}"/>
                </a:ext>
              </a:extLst>
            </p:cNvPr>
            <p:cNvSpPr txBox="1"/>
            <p:nvPr/>
          </p:nvSpPr>
          <p:spPr>
            <a:xfrm>
              <a:off x="5357005" y="5722534"/>
              <a:ext cx="2165230" cy="246221"/>
            </a:xfrm>
            <a:prstGeom prst="rect">
              <a:avLst/>
            </a:prstGeom>
            <a:noFill/>
          </p:spPr>
          <p:txBody>
            <a:bodyPr wrap="square" rtlCol="0">
              <a:spAutoFit/>
            </a:bodyPr>
            <a:lstStyle/>
            <a:p>
              <a:r>
                <a:rPr lang="en-US" sz="1000" i="1" dirty="0">
                  <a:solidFill>
                    <a:schemeClr val="bg2"/>
                  </a:solidFill>
                </a:rPr>
                <a:t>Clinical Guide to Transfusion, 2026</a:t>
              </a:r>
            </a:p>
          </p:txBody>
        </p:sp>
      </p:grpSp>
    </p:spTree>
    <p:extLst>
      <p:ext uri="{BB962C8B-B14F-4D97-AF65-F5344CB8AC3E}">
        <p14:creationId xmlns:p14="http://schemas.microsoft.com/office/powerpoint/2010/main" val="293164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6F3EA6-C27E-08D7-C064-789334B014D6}"/>
              </a:ext>
            </a:extLst>
          </p:cNvPr>
          <p:cNvGrpSpPr/>
          <p:nvPr/>
        </p:nvGrpSpPr>
        <p:grpSpPr>
          <a:xfrm>
            <a:off x="2614882" y="0"/>
            <a:ext cx="6962235" cy="5986791"/>
            <a:chOff x="2614882" y="0"/>
            <a:chExt cx="6962235" cy="5986791"/>
          </a:xfrm>
        </p:grpSpPr>
        <p:pic>
          <p:nvPicPr>
            <p:cNvPr id="10" name="Picture 9">
              <a:extLst>
                <a:ext uri="{FF2B5EF4-FFF2-40B4-BE49-F238E27FC236}">
                  <a16:creationId xmlns:a16="http://schemas.microsoft.com/office/drawing/2014/main" id="{B8004AAF-841B-C733-40FF-F32BA9D8DF8E}"/>
                </a:ext>
              </a:extLst>
            </p:cNvPr>
            <p:cNvPicPr>
              <a:picLocks noChangeAspect="1"/>
            </p:cNvPicPr>
            <p:nvPr/>
          </p:nvPicPr>
          <p:blipFill>
            <a:blip r:embed="rId2"/>
            <a:stretch>
              <a:fillRect/>
            </a:stretch>
          </p:blipFill>
          <p:spPr>
            <a:xfrm>
              <a:off x="2614882" y="0"/>
              <a:ext cx="6962235" cy="5986791"/>
            </a:xfrm>
            <a:prstGeom prst="rect">
              <a:avLst/>
            </a:prstGeom>
          </p:spPr>
        </p:pic>
        <p:sp>
          <p:nvSpPr>
            <p:cNvPr id="3" name="TextBox 2">
              <a:extLst>
                <a:ext uri="{FF2B5EF4-FFF2-40B4-BE49-F238E27FC236}">
                  <a16:creationId xmlns:a16="http://schemas.microsoft.com/office/drawing/2014/main" id="{CCD45AC5-27FA-2BBA-07B2-133BA363D2C3}"/>
                </a:ext>
              </a:extLst>
            </p:cNvPr>
            <p:cNvSpPr txBox="1"/>
            <p:nvPr/>
          </p:nvSpPr>
          <p:spPr>
            <a:xfrm>
              <a:off x="5357005" y="5722534"/>
              <a:ext cx="2165230" cy="246221"/>
            </a:xfrm>
            <a:prstGeom prst="rect">
              <a:avLst/>
            </a:prstGeom>
            <a:noFill/>
          </p:spPr>
          <p:txBody>
            <a:bodyPr wrap="square" rtlCol="0">
              <a:spAutoFit/>
            </a:bodyPr>
            <a:lstStyle/>
            <a:p>
              <a:r>
                <a:rPr lang="en-US" sz="1000" i="1" dirty="0">
                  <a:solidFill>
                    <a:schemeClr val="bg2"/>
                  </a:solidFill>
                </a:rPr>
                <a:t>Clinical Guide to Transfusion, 2026</a:t>
              </a:r>
            </a:p>
          </p:txBody>
        </p:sp>
      </p:grpSp>
    </p:spTree>
    <p:extLst>
      <p:ext uri="{BB962C8B-B14F-4D97-AF65-F5344CB8AC3E}">
        <p14:creationId xmlns:p14="http://schemas.microsoft.com/office/powerpoint/2010/main" val="2839350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CE1ABA-2118-7B00-094A-B5863D2975DF}"/>
              </a:ext>
            </a:extLst>
          </p:cNvPr>
          <p:cNvGrpSpPr/>
          <p:nvPr/>
        </p:nvGrpSpPr>
        <p:grpSpPr>
          <a:xfrm>
            <a:off x="2601327" y="0"/>
            <a:ext cx="6989346" cy="6001965"/>
            <a:chOff x="2601327" y="0"/>
            <a:chExt cx="6989346" cy="6001965"/>
          </a:xfrm>
        </p:grpSpPr>
        <p:pic>
          <p:nvPicPr>
            <p:cNvPr id="4" name="Picture 3">
              <a:extLst>
                <a:ext uri="{FF2B5EF4-FFF2-40B4-BE49-F238E27FC236}">
                  <a16:creationId xmlns:a16="http://schemas.microsoft.com/office/drawing/2014/main" id="{2D07D9AC-06AD-FDC4-8868-14B5D80E5EC1}"/>
                </a:ext>
              </a:extLst>
            </p:cNvPr>
            <p:cNvPicPr>
              <a:picLocks noChangeAspect="1"/>
            </p:cNvPicPr>
            <p:nvPr/>
          </p:nvPicPr>
          <p:blipFill>
            <a:blip r:embed="rId2"/>
            <a:stretch>
              <a:fillRect/>
            </a:stretch>
          </p:blipFill>
          <p:spPr>
            <a:xfrm>
              <a:off x="2601327" y="0"/>
              <a:ext cx="6989346" cy="6001965"/>
            </a:xfrm>
            <a:prstGeom prst="rect">
              <a:avLst/>
            </a:prstGeom>
          </p:spPr>
        </p:pic>
        <p:sp>
          <p:nvSpPr>
            <p:cNvPr id="2" name="TextBox 1">
              <a:extLst>
                <a:ext uri="{FF2B5EF4-FFF2-40B4-BE49-F238E27FC236}">
                  <a16:creationId xmlns:a16="http://schemas.microsoft.com/office/drawing/2014/main" id="{7F23F165-BDB9-E5E7-BA85-728BA04C0FE8}"/>
                </a:ext>
              </a:extLst>
            </p:cNvPr>
            <p:cNvSpPr txBox="1"/>
            <p:nvPr/>
          </p:nvSpPr>
          <p:spPr>
            <a:xfrm>
              <a:off x="5357005" y="5722534"/>
              <a:ext cx="2165230" cy="246221"/>
            </a:xfrm>
            <a:prstGeom prst="rect">
              <a:avLst/>
            </a:prstGeom>
            <a:noFill/>
          </p:spPr>
          <p:txBody>
            <a:bodyPr wrap="square" rtlCol="0">
              <a:spAutoFit/>
            </a:bodyPr>
            <a:lstStyle/>
            <a:p>
              <a:r>
                <a:rPr lang="en-US" sz="1000" i="1" dirty="0">
                  <a:solidFill>
                    <a:schemeClr val="bg2"/>
                  </a:solidFill>
                </a:rPr>
                <a:t>Clinical Guide to Transfusion, 2026</a:t>
              </a:r>
            </a:p>
          </p:txBody>
        </p:sp>
      </p:grpSp>
    </p:spTree>
    <p:extLst>
      <p:ext uri="{BB962C8B-B14F-4D97-AF65-F5344CB8AC3E}">
        <p14:creationId xmlns:p14="http://schemas.microsoft.com/office/powerpoint/2010/main" val="1779538218"/>
      </p:ext>
    </p:extLst>
  </p:cSld>
  <p:clrMapOvr>
    <a:masterClrMapping/>
  </p:clrMapOvr>
</p:sld>
</file>

<file path=ppt/theme/theme1.xml><?xml version="1.0" encoding="utf-8"?>
<a:theme xmlns:a="http://schemas.openxmlformats.org/drawingml/2006/main" name="Office Theme">
  <a:themeElements>
    <a:clrScheme name="CBS 2026 Colurs">
      <a:dk1>
        <a:srgbClr val="4D4D4D"/>
      </a:dk1>
      <a:lt1>
        <a:srgbClr val="FFFFFF"/>
      </a:lt1>
      <a:dk2>
        <a:srgbClr val="8C8C8C"/>
      </a:dk2>
      <a:lt2>
        <a:srgbClr val="BEBEBE"/>
      </a:lt2>
      <a:accent1>
        <a:srgbClr val="E71324"/>
      </a:accent1>
      <a:accent2>
        <a:srgbClr val="C4161C"/>
      </a:accent2>
      <a:accent3>
        <a:srgbClr val="A70E13"/>
      </a:accent3>
      <a:accent4>
        <a:srgbClr val="54C3BB"/>
      </a:accent4>
      <a:accent5>
        <a:srgbClr val="419B96"/>
      </a:accent5>
      <a:accent6>
        <a:srgbClr val="F2F2F2"/>
      </a:accent6>
      <a:hlink>
        <a:srgbClr val="88528B"/>
      </a:hlink>
      <a:folHlink>
        <a:srgbClr val="55325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cf844a0-8d71-4485-aac0-f86690523e61">
      <Terms xmlns="http://schemas.microsoft.com/office/infopath/2007/PartnerControls"/>
    </lcf76f155ced4ddcb4097134ff3c332f>
    <Notes xmlns="bcf844a0-8d71-4485-aac0-f86690523e61" xsi:nil="true"/>
    <TaxCatchAll xmlns="a31d2d5e-e388-4f30-9ba5-17e7d981086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0B7767A24F1E8428EC517B030A6928E" ma:contentTypeVersion="" ma:contentTypeDescription="Create a new document." ma:contentTypeScope="" ma:versionID="6a9d6f091f40f417217fcb5d032f8426">
  <xsd:schema xmlns:xsd="http://www.w3.org/2001/XMLSchema" xmlns:xs="http://www.w3.org/2001/XMLSchema" xmlns:p="http://schemas.microsoft.com/office/2006/metadata/properties" xmlns:ns2="29b7afee-783b-43f8-bd7c-2087a9468aea" xmlns:ns3="bcf844a0-8d71-4485-aac0-f86690523e61" xmlns:ns4="a31d2d5e-e388-4f30-9ba5-17e7d9810864" targetNamespace="http://schemas.microsoft.com/office/2006/metadata/properties" ma:root="true" ma:fieldsID="4d82f04cc8623727c81768efc3af0a4f" ns2:_="" ns3:_="" ns4:_="">
    <xsd:import namespace="29b7afee-783b-43f8-bd7c-2087a9468aea"/>
    <xsd:import namespace="bcf844a0-8d71-4485-aac0-f86690523e61"/>
    <xsd:import namespace="a31d2d5e-e388-4f30-9ba5-17e7d981086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ServiceLocation" minOccurs="0"/>
                <xsd:element ref="ns3:lcf76f155ced4ddcb4097134ff3c332f" minOccurs="0"/>
                <xsd:element ref="ns4:TaxCatchAll" minOccurs="0"/>
                <xsd:element ref="ns3:MediaLengthInSeconds" minOccurs="0"/>
                <xsd:element ref="ns3:MediaServiceObjectDetectorVersions" minOccurs="0"/>
                <xsd:element ref="ns3:MediaServiceSearchProperties" minOccurs="0"/>
                <xsd:element ref="ns3: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b7afee-783b-43f8-bd7c-2087a9468ae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f844a0-8d71-4485-aac0-f86690523e6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2b9c19e-1ce7-41ad-b5fe-f1235fea75d7"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Notes" ma:index="26"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31d2d5e-e388-4f30-9ba5-17e7d9810864"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9dcbc9f7-f838-4f57-bd6d-4b1c73237ee6}" ma:internalName="TaxCatchAll" ma:showField="CatchAllData" ma:web="a31d2d5e-e388-4f30-9ba5-17e7d98108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E82675-9F54-4A92-ABCA-6476E6F68852}">
  <ds:schemaRefs>
    <ds:schemaRef ds:uri="http://schemas.microsoft.com/sharepoint/v3/contenttype/forms"/>
  </ds:schemaRefs>
</ds:datastoreItem>
</file>

<file path=customXml/itemProps2.xml><?xml version="1.0" encoding="utf-8"?>
<ds:datastoreItem xmlns:ds="http://schemas.openxmlformats.org/officeDocument/2006/customXml" ds:itemID="{09371533-2C92-4C21-BFA6-92983CEF32CC}">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a31d2d5e-e388-4f30-9ba5-17e7d9810864"/>
    <ds:schemaRef ds:uri="bcf844a0-8d71-4485-aac0-f86690523e61"/>
    <ds:schemaRef ds:uri="29b7afee-783b-43f8-bd7c-2087a9468aea"/>
    <ds:schemaRef ds:uri="http://www.w3.org/XML/1998/namespace"/>
  </ds:schemaRefs>
</ds:datastoreItem>
</file>

<file path=customXml/itemProps3.xml><?xml version="1.0" encoding="utf-8"?>
<ds:datastoreItem xmlns:ds="http://schemas.openxmlformats.org/officeDocument/2006/customXml" ds:itemID="{6EE69EBC-B970-4430-BBA9-F90FF4BC35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b7afee-783b-43f8-bd7c-2087a9468aea"/>
    <ds:schemaRef ds:uri="bcf844a0-8d71-4485-aac0-f86690523e61"/>
    <ds:schemaRef ds:uri="a31d2d5e-e388-4f30-9ba5-17e7d98108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830d02f-fd7b-4629-905f-a41bb5868147}" enabled="0" method="" siteId="{4830d02f-fd7b-4629-905f-a41bb5868147}" removed="1"/>
</clbl:labelList>
</file>

<file path=docProps/app.xml><?xml version="1.0" encoding="utf-8"?>
<Properties xmlns="http://schemas.openxmlformats.org/officeDocument/2006/extended-properties" xmlns:vt="http://schemas.openxmlformats.org/officeDocument/2006/docPropsVTypes">
  <Template>office theme</Template>
  <TotalTime>1288</TotalTime>
  <Words>223</Words>
  <Application>Microsoft Office PowerPoint</Application>
  <PresentationFormat>Widescreen</PresentationFormat>
  <Paragraphs>12</Paragraphs>
  <Slides>6</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Aptos</vt:lpstr>
      <vt:lpstr>Arial</vt:lpstr>
      <vt:lpstr>Office Theme</vt:lpstr>
      <vt:lpstr>Clinical Guide to Transfusion, Chapter 15, Irradiated, washed and CMV-tested blood components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Meghan Pritchard</dc:creator>
  <cp:lastModifiedBy>Meghan Pritchard</cp:lastModifiedBy>
  <cp:revision>19</cp:revision>
  <dcterms:created xsi:type="dcterms:W3CDTF">2026-11-02T15:05:29Z</dcterms:created>
  <dcterms:modified xsi:type="dcterms:W3CDTF">2026-11-03T15:07:58Z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0x010100D0B7767A24F1E8428EC517B030A6928E</vt:lpwstr>
  </property>
  <property fmtid="{D5CDD505-2E9C-101B-9397-08002B2CF9AE}" pid="3" name="MediaServiceImageTags">
    <vt:lpwstr/>
  </property>
</Properties>
</file>