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98" r:id="rId5"/>
    <p:sldId id="461" r:id="rId6"/>
    <p:sldId id="370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57" r:id="rId17"/>
    <p:sldId id="458" r:id="rId18"/>
    <p:sldId id="459" r:id="rId19"/>
    <p:sldId id="445" r:id="rId20"/>
  </p:sldIdLst>
  <p:sldSz cx="10058400" cy="100584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4" userDrawn="1">
          <p15:clr>
            <a:srgbClr val="A4A3A4"/>
          </p15:clr>
        </p15:guide>
        <p15:guide id="2" pos="3168" userDrawn="1">
          <p15:clr>
            <a:srgbClr val="A4A3A4"/>
          </p15:clr>
        </p15:guide>
        <p15:guide id="3" orient="horz" pos="3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A6F200-ED11-A429-596B-15EBC0BCCE65}" name="Abby Wolfe" initials="AW" userId="S::abby.wolfe@blood.ca::4bd8c99e-4269-4737-a7cb-b8469a7bc8fd" providerId="AD"/>
  <p188:author id="{5F80E322-D5FE-AE0F-5065-2FD42598EEE7}" name="Casey Kapitany" initials="CK" userId="S::casey.kapitany@blood.ca::c07c389e-d79b-41cb-8c77-658b40e579c2" providerId="AD"/>
  <p188:author id="{5C32AE3F-5FCA-2F1F-7153-78D8FF4F6591}" name="Kaylee Brooks" initials="KB" userId="S::kaylee.brooks@blood.ca::12275bbb-27c6-4919-b28a-5dff64a37037" providerId="AD"/>
  <p188:author id="{B50DAC50-7BCF-1D14-091F-19D9C2DB7FEA}" name="Michelle Armstrong" initials="MA" userId="S::michelle.armstrong@blood.ca::34407974-7a6f-4148-b541-89f62c2ece60" providerId="AD"/>
  <p188:author id="{A78E02CF-871B-2187-A308-A0D9E20F3560}" name="Mary James Fisher" initials="MJF" userId="S::MaryJames.Fisher@blood.ca::18d3c096-d1e2-472e-84b8-2fa3eaa48296" providerId="AD"/>
  <p188:author id="{5FE575FF-5210-799B-23ED-3652E0F8368F}" name="Mary James Fisher" initials="MF" userId="S::maryjames.fisher@blood.ca::18d3c096-d1e2-472e-84b8-2fa3eaa4829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Armstrong" initials="MA" lastIdx="9" clrIdx="0">
    <p:extLst>
      <p:ext uri="{19B8F6BF-5375-455C-9EA6-DF929625EA0E}">
        <p15:presenceInfo xmlns:p15="http://schemas.microsoft.com/office/powerpoint/2012/main" userId="S::michelle.armstrong@blood.ca::34407974-7a6f-4148-b541-89f62c2ece60" providerId="AD"/>
      </p:ext>
    </p:extLst>
  </p:cmAuthor>
  <p:cmAuthor id="2" name="Mary James Fisher" initials="MJF" lastIdx="4" clrIdx="1">
    <p:extLst>
      <p:ext uri="{19B8F6BF-5375-455C-9EA6-DF929625EA0E}">
        <p15:presenceInfo xmlns:p15="http://schemas.microsoft.com/office/powerpoint/2012/main" userId="S::maryjames.fisher@blood.ca::18d3c096-d1e2-472e-84b8-2fa3eaa482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324"/>
    <a:srgbClr val="419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136" autoAdjust="0"/>
  </p:normalViewPr>
  <p:slideViewPr>
    <p:cSldViewPr snapToGrid="0">
      <p:cViewPr varScale="1">
        <p:scale>
          <a:sx n="59" d="100"/>
          <a:sy n="59" d="100"/>
        </p:scale>
        <p:origin x="2946" y="96"/>
      </p:cViewPr>
      <p:guideLst>
        <p:guide orient="horz" pos="704"/>
        <p:guide pos="3168"/>
        <p:guide orient="horz" pos="33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y Wolfe" userId="S::abby.wolfe@blood.ca::4bd8c99e-4269-4737-a7cb-b8469a7bc8fd" providerId="AD" clId="Web-{3BE76A19-059E-3FC3-A0B8-D036BDEDC3B5}"/>
    <pc:docChg chg="delSld">
      <pc:chgData name="Abby Wolfe" userId="S::abby.wolfe@blood.ca::4bd8c99e-4269-4737-a7cb-b8469a7bc8fd" providerId="AD" clId="Web-{3BE76A19-059E-3FC3-A0B8-D036BDEDC3B5}" dt="2024-11-01T13:53:28.541" v="0"/>
      <pc:docMkLst>
        <pc:docMk/>
      </pc:docMkLst>
      <pc:sldChg chg="del">
        <pc:chgData name="Abby Wolfe" userId="S::abby.wolfe@blood.ca::4bd8c99e-4269-4737-a7cb-b8469a7bc8fd" providerId="AD" clId="Web-{3BE76A19-059E-3FC3-A0B8-D036BDEDC3B5}" dt="2024-11-01T13:53:28.541" v="0"/>
        <pc:sldMkLst>
          <pc:docMk/>
          <pc:sldMk cId="2932524307" sldId="3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96A9B0-0C64-D645-A73A-06346754FE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A581E-D1A4-6D4A-8868-8677FED19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2D540-DC9E-3D41-84AD-52AADF90434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6EBBE-53E9-324F-AFC7-41C976FFA2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2B54D-2F85-0F42-8E20-5D7A38F1A5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8E01-4AE5-AD43-BF42-12AB32173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0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15028-8AD0-4D49-B58F-196E87D89EC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79DBD-40D5-C643-A310-AC07AAD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9DBD-40D5-C643-A310-AC07AAD1EE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9DBD-40D5-C643-A310-AC07AAD1EE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3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miling&#10;&#10;Description automatically generated">
            <a:extLst>
              <a:ext uri="{FF2B5EF4-FFF2-40B4-BE49-F238E27FC236}">
                <a16:creationId xmlns:a16="http://schemas.microsoft.com/office/drawing/2014/main" id="{57EBE7A5-72D2-A44C-4D74-5245093A8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"/>
            <a:ext cx="10058400" cy="10057800"/>
          </a:xfrm>
          <a:prstGeom prst="rect">
            <a:avLst/>
          </a:prstGeom>
        </p:spPr>
      </p:pic>
      <p:sp>
        <p:nvSpPr>
          <p:cNvPr id="11" name="Title Text">
            <a:extLst>
              <a:ext uri="{FF2B5EF4-FFF2-40B4-BE49-F238E27FC236}">
                <a16:creationId xmlns:a16="http://schemas.microsoft.com/office/drawing/2014/main" id="{1547B864-0FC4-D84C-B5E0-67037F9323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3776" y="7307386"/>
            <a:ext cx="5465417" cy="911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342709">
              <a:defRPr sz="264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D583AB4B-A4A0-814D-8FB8-3E0768C37039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53776" y="8760793"/>
            <a:ext cx="5465417" cy="95372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5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4024B3-6B58-1947-895C-8582320064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776" y="8218662"/>
            <a:ext cx="5465417" cy="634109"/>
          </a:xfrm>
        </p:spPr>
        <p:txBody>
          <a:bodyPr anchor="b">
            <a:normAutofit/>
          </a:bodyPr>
          <a:lstStyle>
            <a:lvl1pPr marL="0" indent="0">
              <a:buNone/>
              <a:defRPr sz="1980" b="1"/>
            </a:lvl1pPr>
            <a:lvl2pPr marL="377166" indent="0">
              <a:buNone/>
              <a:defRPr/>
            </a:lvl2pPr>
            <a:lvl3pPr marL="754332" indent="0">
              <a:buNone/>
              <a:defRPr/>
            </a:lvl3pPr>
            <a:lvl4pPr marL="1131497" indent="0">
              <a:buNone/>
              <a:defRPr/>
            </a:lvl4pPr>
            <a:lvl5pPr marL="1508663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FA517D8-4F35-E145-9A80-3D54F5C6F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451" y="7384932"/>
            <a:ext cx="3183928" cy="1920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923DB-24CE-6144-B05D-2469DD0FA0B5}"/>
              </a:ext>
            </a:extLst>
          </p:cNvPr>
          <p:cNvSpPr txBox="1"/>
          <p:nvPr userDrawn="1"/>
        </p:nvSpPr>
        <p:spPr>
          <a:xfrm>
            <a:off x="3778160" y="5763423"/>
            <a:ext cx="1526573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Benny,</a:t>
            </a:r>
            <a:r>
              <a:rPr lang="en-US" sz="949">
                <a:solidFill>
                  <a:schemeClr val="tx2"/>
                </a:solidFill>
              </a:rPr>
              <a:t> </a:t>
            </a:r>
            <a:r>
              <a:rPr lang="en-US" sz="949" i="1">
                <a:solidFill>
                  <a:schemeClr val="tx2"/>
                </a:solidFill>
              </a:rPr>
              <a:t>blood donor and stem cell registrant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71EB6-ADB1-AB44-A99E-49EA2DA60F40}"/>
              </a:ext>
            </a:extLst>
          </p:cNvPr>
          <p:cNvSpPr txBox="1"/>
          <p:nvPr userDrawn="1"/>
        </p:nvSpPr>
        <p:spPr>
          <a:xfrm>
            <a:off x="5133027" y="5763423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Jayden,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AE411C-369F-5549-9A9E-56389B1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0007" y="9124061"/>
            <a:ext cx="1479746" cy="470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DB216E02-5DB3-A141-B0D5-9F9727FD63F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950005" y="9215901"/>
            <a:ext cx="1470074" cy="3782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743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8319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5BC5E-3730-9249-9CB4-33295CE7D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90" y="536448"/>
            <a:ext cx="8759250" cy="1433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26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9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16A26-E0A5-FE36-7BA4-BCA431E0135C}"/>
              </a:ext>
            </a:extLst>
          </p:cNvPr>
          <p:cNvSpPr/>
          <p:nvPr userDrawn="1"/>
        </p:nvSpPr>
        <p:spPr>
          <a:xfrm>
            <a:off x="0" y="8400631"/>
            <a:ext cx="10058400" cy="16577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DFE0C7-11F0-C54D-967B-44DB07A9A3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811735"/>
            <a:ext cx="8809482" cy="3658669"/>
          </a:xfrm>
        </p:spPr>
        <p:txBody>
          <a:bodyPr anchor="t"/>
          <a:lstStyle>
            <a:lvl1pPr marL="0" indent="0" algn="ctr">
              <a:buNone/>
              <a:defRPr/>
            </a:lvl1pPr>
            <a:lvl2pPr marL="377166" indent="0" algn="ctr">
              <a:buNone/>
              <a:defRPr/>
            </a:lvl2pPr>
            <a:lvl3pPr marL="754332" indent="0" algn="ctr">
              <a:buNone/>
              <a:defRPr/>
            </a:lvl3pPr>
            <a:lvl4pPr marL="1131497" indent="0" algn="ctr">
              <a:buNone/>
              <a:defRPr/>
            </a:lvl4pPr>
            <a:lvl5pPr marL="1508663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C1FB8-4F4F-AD72-D5C7-62BCBB43A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" r="3250" b="13105"/>
          <a:stretch/>
        </p:blipFill>
        <p:spPr>
          <a:xfrm>
            <a:off x="0" y="4102434"/>
            <a:ext cx="10058400" cy="5040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90C15-2810-6BE3-2FA4-EA4FF0E4331E}"/>
              </a:ext>
            </a:extLst>
          </p:cNvPr>
          <p:cNvSpPr txBox="1"/>
          <p:nvPr userDrawn="1"/>
        </p:nvSpPr>
        <p:spPr>
          <a:xfrm>
            <a:off x="514127" y="8908117"/>
            <a:ext cx="903015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US" sz="99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Hope Paddle” artwork by the late </a:t>
            </a:r>
            <a:r>
              <a:rPr lang="en-US" sz="990" b="0" i="1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Temosen</a:t>
            </a:r>
            <a:r>
              <a:rPr lang="en-US" sz="99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-THUT (Charles Elliott), an Elder, Traditional Knowledge Holder and a Coast Salish artist</a:t>
            </a:r>
            <a:br>
              <a:rPr lang="en-US" sz="99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99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 the Tsartlip First Nation on Southern Vancouver Island. </a:t>
            </a:r>
            <a:endParaRPr lang="en-US" sz="99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7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Column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8"/>
            <a:ext cx="8675370" cy="1433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677588"/>
            <a:ext cx="4274820" cy="6181937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29203" y="2677588"/>
            <a:ext cx="4205956" cy="6181937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Bullets + Image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8"/>
            <a:ext cx="8675370" cy="1433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677585"/>
            <a:ext cx="4274820" cy="6197475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29200" y="2677585"/>
            <a:ext cx="4274820" cy="6197475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97" y="9322652"/>
            <a:ext cx="438054" cy="535517"/>
          </a:xfrm>
        </p:spPr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E93D6F-27FE-0046-9494-635EF6EF34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4737" y="9337665"/>
            <a:ext cx="6086518" cy="500315"/>
          </a:xfrm>
        </p:spPr>
        <p:txBody>
          <a:bodyPr>
            <a:normAutofit/>
          </a:bodyPr>
          <a:lstStyle>
            <a:lvl1pPr marL="0" indent="0" algn="r">
              <a:buNone/>
              <a:defRPr sz="1155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64786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2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8"/>
            <a:ext cx="8675370" cy="1433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3796554"/>
            <a:ext cx="4274820" cy="5062970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23071" y="3796554"/>
            <a:ext cx="4366678" cy="5062970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6C0EDA-9EB4-344A-B161-EE4C7733B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6358" y="2159611"/>
            <a:ext cx="1792421" cy="1700307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49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1449298-7A56-0C4F-876F-20641979A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2" y="2159611"/>
            <a:ext cx="1792421" cy="1700307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4950" b="1">
                <a:solidFill>
                  <a:srgbClr val="E71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95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1Figu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7C1EB2-58D9-42BD-9290-28833DD583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2827" y="3850685"/>
            <a:ext cx="4220570" cy="4990124"/>
          </a:xfrm>
        </p:spPr>
        <p:txBody>
          <a:bodyPr anchor="t">
            <a:normAutofit/>
          </a:bodyPr>
          <a:lstStyle>
            <a:lvl1pPr marL="0" indent="0">
              <a:buNone/>
              <a:defRPr sz="2145"/>
            </a:lvl1pPr>
            <a:lvl2pPr marL="377166" indent="0">
              <a:buNone/>
              <a:defRPr sz="1155"/>
            </a:lvl2pPr>
            <a:lvl3pPr marL="754332" indent="0">
              <a:buNone/>
              <a:defRPr sz="990"/>
            </a:lvl3pPr>
            <a:lvl4pPr marL="1131497" indent="0">
              <a:buNone/>
              <a:defRPr sz="825"/>
            </a:lvl4pPr>
            <a:lvl5pPr marL="1508663" indent="0">
              <a:buNone/>
              <a:defRPr sz="825"/>
            </a:lvl5pPr>
            <a:lvl6pPr marL="1885830" indent="0">
              <a:buNone/>
              <a:defRPr sz="825"/>
            </a:lvl6pPr>
            <a:lvl7pPr marL="2262996" indent="0">
              <a:buNone/>
              <a:defRPr sz="825"/>
            </a:lvl7pPr>
            <a:lvl8pPr marL="2640161" indent="0">
              <a:buNone/>
              <a:defRPr sz="825"/>
            </a:lvl8pPr>
            <a:lvl9pPr marL="3017325" indent="0">
              <a:buNone/>
              <a:defRPr sz="82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B6448-9D33-4395-86C2-D5ACB257A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2" y="2150375"/>
            <a:ext cx="1792421" cy="1700307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49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913F282-6209-4D2A-AB43-48A25C7EE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053" y="528076"/>
            <a:ext cx="8737700" cy="138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CA"/>
            </a:lvl1pPr>
          </a:lstStyle>
          <a:p>
            <a:pPr lvl="0"/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57948D-AE24-6045-8E64-3DB0AF64C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468882-CB4F-014B-AA2E-42AF07D5C1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29200" y="2677585"/>
            <a:ext cx="4274820" cy="6197475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47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Bullets +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5">
            <a:extLst>
              <a:ext uri="{FF2B5EF4-FFF2-40B4-BE49-F238E27FC236}">
                <a16:creationId xmlns:a16="http://schemas.microsoft.com/office/drawing/2014/main" id="{74C35E7A-1F88-449B-993C-52C7FAABE9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037012" y="2149124"/>
            <a:ext cx="4385834" cy="645639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88F28D5-4FC5-4047-983F-EBA4C42E4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9" y="536449"/>
            <a:ext cx="8736389" cy="138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E70F6B-5436-754C-8777-5BA28F363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DFE0C7-11F0-C54D-967B-44DB07A9A3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1" y="2152855"/>
            <a:ext cx="4302419" cy="6722207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036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Key Finding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88F28D5-4FC5-4047-983F-EBA4C42E4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9" y="536449"/>
            <a:ext cx="8736389" cy="138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95E4-A346-4879-B782-C1A8F135828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0013" y="2126170"/>
            <a:ext cx="4300257" cy="64793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75" b="1">
                <a:solidFill>
                  <a:schemeClr val="tx1"/>
                </a:solidFill>
              </a:defRPr>
            </a:lvl1pPr>
            <a:lvl2pPr marL="377166" indent="0">
              <a:buNone/>
              <a:defRPr sz="2970" b="1"/>
            </a:lvl2pPr>
            <a:lvl3pPr marL="754332" indent="0">
              <a:buNone/>
              <a:defRPr sz="2970" b="1"/>
            </a:lvl3pPr>
            <a:lvl4pPr marL="1131497" indent="0">
              <a:buNone/>
              <a:defRPr sz="2970" b="1"/>
            </a:lvl4pPr>
            <a:lvl5pPr marL="1508663" indent="0">
              <a:buNone/>
              <a:defRPr sz="2970" b="1"/>
            </a:lvl5pPr>
          </a:lstStyle>
          <a:p>
            <a:pPr lvl="0"/>
            <a:r>
              <a:rPr lang="en-US"/>
              <a:t>Insert key </a:t>
            </a:r>
          </a:p>
          <a:p>
            <a:pPr lvl="0"/>
            <a:r>
              <a:rPr lang="en-US"/>
              <a:t>finding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96F172-2574-614D-B7B5-CA59E2E38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930F1C8-279A-6142-8BEF-369E5CB5EE31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037012" y="2149124"/>
            <a:ext cx="4385834" cy="645639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345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Calendar,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727">
            <a:extLst>
              <a:ext uri="{FF2B5EF4-FFF2-40B4-BE49-F238E27FC236}">
                <a16:creationId xmlns:a16="http://schemas.microsoft.com/office/drawing/2014/main" id="{0FF0BAC5-140B-4DB9-821B-31D4AFB459B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5104159"/>
              </p:ext>
            </p:extLst>
          </p:nvPr>
        </p:nvGraphicFramePr>
        <p:xfrm>
          <a:off x="663664" y="2557234"/>
          <a:ext cx="8766090" cy="532801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45111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45111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45111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45111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45111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510531">
                  <a:extLst>
                    <a:ext uri="{9D8B030D-6E8A-4147-A177-3AD203B41FA5}">
                      <a16:colId xmlns:a16="http://schemas.microsoft.com/office/drawing/2014/main" val="1457300402"/>
                    </a:ext>
                  </a:extLst>
                </a:gridCol>
              </a:tblGrid>
              <a:tr h="49127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6743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591E88E-C54F-4817-AA29-EF51E7779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9"/>
            <a:ext cx="8675370" cy="138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B513A-FED1-E047-A7D2-E70402120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76" y="3271522"/>
            <a:ext cx="1349615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38CD6B-D007-CE47-AA95-E728BA12B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2418" y="3271522"/>
            <a:ext cx="1284890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6EE109-C56E-1D44-9541-E2BB4CD9E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21634" y="3271522"/>
            <a:ext cx="1284890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934E78-28A5-2049-BA53-724D77750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6059" y="3271522"/>
            <a:ext cx="1284890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391447-7F81-B149-9BDC-EAF09D3AE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2161" y="3271522"/>
            <a:ext cx="1284890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6D542B-A9E0-2A48-A10B-76B7FD40EC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66585" y="3271522"/>
            <a:ext cx="1284890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B5F1F30-6C7B-144B-B903-495E3E0B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CE9497-0A10-AC25-870E-02A63EA6AB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477" y="2571811"/>
            <a:ext cx="1346386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42B496-17EA-1A80-79F1-F80660F3CB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88939" y="2571811"/>
            <a:ext cx="1284890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B8431BF-3E36-6AC7-B31E-785B7B2926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7907" y="2571811"/>
            <a:ext cx="1284890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1E78D6-9289-6DDE-D446-CB9132B90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73512" y="2571811"/>
            <a:ext cx="1284890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B944CB2-3805-4A29-9AE6-B42A32D31F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7937" y="2571811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946943B-9822-36B4-000E-2575E18DA8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3541" y="2571811"/>
            <a:ext cx="1277934" cy="419319"/>
          </a:xfrm>
        </p:spPr>
        <p:txBody>
          <a:bodyPr anchor="t">
            <a:noAutofit/>
          </a:bodyPr>
          <a:lstStyle>
            <a:lvl1pPr marL="0" indent="0">
              <a:buNone/>
              <a:defRPr sz="1155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3339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CA13E0-E76A-4442-9EF7-8924B783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"/>
            <a:ext cx="10058400" cy="6823634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399617D-677A-5B42-A9C9-5E2EF8409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451" y="7384932"/>
            <a:ext cx="3183928" cy="1920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722D3-0C78-E949-9CB8-914FECBBC03B}"/>
              </a:ext>
            </a:extLst>
          </p:cNvPr>
          <p:cNvSpPr txBox="1"/>
          <p:nvPr userDrawn="1"/>
        </p:nvSpPr>
        <p:spPr>
          <a:xfrm>
            <a:off x="3158969" y="5763422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Bilal,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A8DC-9D6A-D74D-A149-8CECDA087FE1}"/>
              </a:ext>
            </a:extLst>
          </p:cNvPr>
          <p:cNvSpPr txBox="1"/>
          <p:nvPr userDrawn="1"/>
        </p:nvSpPr>
        <p:spPr>
          <a:xfrm>
            <a:off x="4765010" y="5508781"/>
            <a:ext cx="1728394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Cara,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recipient and cord blood stem cell donor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BCE5655F-62E7-2A40-8FAC-16130BAC22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3776" y="7307386"/>
            <a:ext cx="5465417" cy="911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342709">
              <a:defRPr sz="264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7BCB00F-2298-2244-962C-85120DBEBD6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53776" y="8760793"/>
            <a:ext cx="5465417" cy="95372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5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CD8BF7-46A1-5B42-B182-4D6153AA5F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776" y="8218662"/>
            <a:ext cx="5465417" cy="634109"/>
          </a:xfrm>
        </p:spPr>
        <p:txBody>
          <a:bodyPr anchor="b">
            <a:normAutofit/>
          </a:bodyPr>
          <a:lstStyle>
            <a:lvl1pPr marL="0" indent="0">
              <a:buNone/>
              <a:defRPr sz="1980" b="1"/>
            </a:lvl1pPr>
            <a:lvl2pPr marL="377166" indent="0">
              <a:buNone/>
              <a:defRPr/>
            </a:lvl2pPr>
            <a:lvl3pPr marL="754332" indent="0">
              <a:buNone/>
              <a:defRPr/>
            </a:lvl3pPr>
            <a:lvl4pPr marL="1131497" indent="0">
              <a:buNone/>
              <a:defRPr/>
            </a:lvl4pPr>
            <a:lvl5pPr marL="1508663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935CE-4C13-224A-B874-98533200F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0007" y="9124061"/>
            <a:ext cx="1479746" cy="470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D367D77-42FA-4940-8061-F358F1BE33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950005" y="9215901"/>
            <a:ext cx="1470074" cy="3782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743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2497511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Calendar, 8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727">
            <a:extLst>
              <a:ext uri="{FF2B5EF4-FFF2-40B4-BE49-F238E27FC236}">
                <a16:creationId xmlns:a16="http://schemas.microsoft.com/office/drawing/2014/main" id="{0FF0BAC5-140B-4DB9-821B-31D4AFB459B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50108849"/>
              </p:ext>
            </p:extLst>
          </p:nvPr>
        </p:nvGraphicFramePr>
        <p:xfrm>
          <a:off x="691517" y="2485250"/>
          <a:ext cx="8675379" cy="532801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06802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06802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06802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06802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06802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111756">
                  <a:extLst>
                    <a:ext uri="{9D8B030D-6E8A-4147-A177-3AD203B41FA5}">
                      <a16:colId xmlns:a16="http://schemas.microsoft.com/office/drawing/2014/main" val="1457300402"/>
                    </a:ext>
                  </a:extLst>
                </a:gridCol>
                <a:gridCol w="1111756">
                  <a:extLst>
                    <a:ext uri="{9D8B030D-6E8A-4147-A177-3AD203B41FA5}">
                      <a16:colId xmlns:a16="http://schemas.microsoft.com/office/drawing/2014/main" val="4246209484"/>
                    </a:ext>
                  </a:extLst>
                </a:gridCol>
                <a:gridCol w="1111756">
                  <a:extLst>
                    <a:ext uri="{9D8B030D-6E8A-4147-A177-3AD203B41FA5}">
                      <a16:colId xmlns:a16="http://schemas.microsoft.com/office/drawing/2014/main" val="2239951424"/>
                    </a:ext>
                  </a:extLst>
                </a:gridCol>
              </a:tblGrid>
              <a:tr h="491270"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237" marR="73237" marT="65099" marB="6509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3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6743"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0086" marR="20086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591E88E-C54F-4817-AA29-EF51E7779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9"/>
            <a:ext cx="8675370" cy="138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B513A-FED1-E047-A7D2-E70402120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93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38CD6B-D007-CE47-AA95-E728BA12B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5178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6EE109-C56E-1D44-9541-E2BB4CD9E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4773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934E78-28A5-2049-BA53-724D77750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919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391447-7F81-B149-9BDC-EAF09D3AE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5041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6D542B-A9E0-2A48-A10B-76B7FD40EC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803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F293D7-703F-DB49-9FE0-DD17F9A0A8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5817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98760E7-6DB9-5242-964E-36C2B4FFA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58252" y="3271522"/>
            <a:ext cx="891897" cy="4301634"/>
          </a:xfrm>
        </p:spPr>
        <p:txBody>
          <a:bodyPr anchor="t">
            <a:noAutofit/>
          </a:bodyPr>
          <a:lstStyle>
            <a:lvl1pPr marL="0" indent="0">
              <a:buNone/>
              <a:defRPr sz="907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B5F1F30-6C7B-144B-B903-495E3E0B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CE9497-0A10-AC25-870E-02A63EA6AB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932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42B496-17EA-1A80-79F1-F80660F3CB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8302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B8431BF-3E36-6AC7-B31E-785B7B2926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4275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1E78D6-9289-6DDE-D446-CB9132B90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96647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B944CB2-3805-4A29-9AE6-B42A32D31F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70817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946943B-9822-36B4-000E-2575E18DA8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4990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B1EC71-AD37-7BB9-BD4C-29AB1394E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60161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C62468F-F6DC-68EA-CAA7-59917FFCEB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58931" y="2557235"/>
            <a:ext cx="891897" cy="419319"/>
          </a:xfrm>
        </p:spPr>
        <p:txBody>
          <a:bodyPr anchor="t">
            <a:noAutofit/>
          </a:bodyPr>
          <a:lstStyle>
            <a:lvl1pPr marL="0" indent="0">
              <a:buNone/>
              <a:defRPr sz="907" b="1"/>
            </a:lvl1pPr>
            <a:lvl2pPr>
              <a:defRPr sz="907"/>
            </a:lvl2pPr>
            <a:lvl3pPr>
              <a:defRPr sz="907"/>
            </a:lvl3pPr>
            <a:lvl4pPr>
              <a:defRPr sz="907"/>
            </a:lvl4pPr>
            <a:lvl5pPr>
              <a:defRPr sz="907"/>
            </a:lvl5pPr>
          </a:lstStyle>
          <a:p>
            <a:pPr lvl="0"/>
            <a:r>
              <a:rPr lang="en-US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2849745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Divider 1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6EFE94-23A0-1649-A3F5-70D1173408AB}"/>
              </a:ext>
            </a:extLst>
          </p:cNvPr>
          <p:cNvSpPr/>
          <p:nvPr userDrawn="1"/>
        </p:nvSpPr>
        <p:spPr>
          <a:xfrm>
            <a:off x="0" y="0"/>
            <a:ext cx="10058400" cy="8878214"/>
          </a:xfrm>
          <a:prstGeom prst="rect">
            <a:avLst/>
          </a:prstGeom>
          <a:solidFill>
            <a:srgbClr val="E71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853" y="5731390"/>
            <a:ext cx="7340312" cy="20622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1815">
                <a:solidFill>
                  <a:schemeClr val="bg1"/>
                </a:solidFill>
              </a:defRPr>
            </a:lvl1pPr>
            <a:lvl2pPr marL="377166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52" y="3874463"/>
            <a:ext cx="7340312" cy="15311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5528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CFED1E-0A60-2A47-8260-589426A8C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Divider 2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A26B8C6-4037-8F07-211C-AF76A6A97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826" y="-31930"/>
            <a:ext cx="10036684" cy="100723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FE39E9-12CB-3A47-B159-57EC6A53C485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7DAA2D71-C859-FB40-AC87-94A60D16A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258D9F-78B3-9347-9EDE-472D544E1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AE9A3-6485-ED49-A892-FB818C3A8587}"/>
              </a:ext>
            </a:extLst>
          </p:cNvPr>
          <p:cNvSpPr txBox="1"/>
          <p:nvPr userDrawn="1"/>
        </p:nvSpPr>
        <p:spPr>
          <a:xfrm>
            <a:off x="3495693" y="7732660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Gagandeep,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A60B2-79CF-2F46-BE1E-48107EF58281}"/>
              </a:ext>
            </a:extLst>
          </p:cNvPr>
          <p:cNvSpPr txBox="1"/>
          <p:nvPr userDrawn="1"/>
        </p:nvSpPr>
        <p:spPr>
          <a:xfrm>
            <a:off x="5505178" y="7732662"/>
            <a:ext cx="1488712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Micah and Joiakim,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recipients</a:t>
            </a:r>
          </a:p>
        </p:txBody>
      </p:sp>
    </p:spTree>
    <p:extLst>
      <p:ext uri="{BB962C8B-B14F-4D97-AF65-F5344CB8AC3E}">
        <p14:creationId xmlns:p14="http://schemas.microsoft.com/office/powerpoint/2010/main" val="2262335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ection Divider 3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E694554-CE46-B875-600A-9CD905E30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826" y="-29932"/>
            <a:ext cx="10036684" cy="100723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358354-E697-AF44-A415-7783EDC87AA0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68FF82-10D8-2E47-B311-B98200CB6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2D587-5CC4-C844-AAD0-B1E40BDCA2F4}"/>
              </a:ext>
            </a:extLst>
          </p:cNvPr>
          <p:cNvSpPr txBox="1"/>
          <p:nvPr userDrawn="1"/>
        </p:nvSpPr>
        <p:spPr>
          <a:xfrm>
            <a:off x="3921966" y="7460687"/>
            <a:ext cx="1150762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Mansi,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 and volunteer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B92B7-4180-2F47-857E-2A3F1CF0F7CE}"/>
              </a:ext>
            </a:extLst>
          </p:cNvPr>
          <p:cNvSpPr txBox="1"/>
          <p:nvPr userDrawn="1"/>
        </p:nvSpPr>
        <p:spPr>
          <a:xfrm>
            <a:off x="4526282" y="7461821"/>
            <a:ext cx="1751347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David,</a:t>
            </a:r>
            <a:r>
              <a:rPr lang="en-US" sz="949" b="1" i="0">
                <a:solidFill>
                  <a:schemeClr val="tx2"/>
                </a:solidFill>
                <a:latin typeface="+mn-lt"/>
              </a:rPr>
              <a:t> </a:t>
            </a:r>
            <a:br>
              <a:rPr lang="en-US" sz="949" b="1" i="0">
                <a:solidFill>
                  <a:schemeClr val="tx2"/>
                </a:solidFill>
                <a:latin typeface="+mn-lt"/>
              </a:rPr>
            </a:br>
            <a:r>
              <a:rPr lang="en-US" sz="949" i="1">
                <a:solidFill>
                  <a:schemeClr val="tx2"/>
                </a:solidFill>
                <a:latin typeface="+mn-lt"/>
              </a:rPr>
              <a:t>blood recipient and </a:t>
            </a:r>
          </a:p>
          <a:p>
            <a:pPr algn="r"/>
            <a:r>
              <a:rPr lang="en-US" sz="949" i="1">
                <a:solidFill>
                  <a:schemeClr val="tx2"/>
                </a:solidFill>
                <a:latin typeface="+mn-lt"/>
              </a:rPr>
              <a:t>Partners for Life champion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8EA1584E-43F6-5D4A-B5F9-50162F9D1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53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1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4"/>
            <a:ext cx="3847031" cy="8066925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FC219BA-96CD-CE40-A925-0CE3F5097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78983" y="0"/>
            <a:ext cx="4179086" cy="100584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D4C4AF-B6B5-144C-9EEB-8D848B0A0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EB64D-0824-9445-B62B-0093ED3281D6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Alexander,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blood donor and volunteer</a:t>
            </a:r>
          </a:p>
        </p:txBody>
      </p:sp>
    </p:spTree>
    <p:extLst>
      <p:ext uri="{BB962C8B-B14F-4D97-AF65-F5344CB8AC3E}">
        <p14:creationId xmlns:p14="http://schemas.microsoft.com/office/powerpoint/2010/main" val="61413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2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ADA61CB-727B-0648-BF13-3598A8E96C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4915156" cy="100584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2784E9-F8BE-4743-ACEC-F8901D095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88FC3-0274-9245-BF50-847A76D9D178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 err="1">
                <a:solidFill>
                  <a:schemeClr val="bg1"/>
                </a:solidFill>
              </a:rPr>
              <a:t>Roshlind</a:t>
            </a:r>
            <a:r>
              <a:rPr lang="en-US" sz="949" b="1">
                <a:solidFill>
                  <a:schemeClr val="bg1"/>
                </a:solidFill>
              </a:rPr>
              <a:t>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blood and stem cell recipient</a:t>
            </a:r>
          </a:p>
        </p:txBody>
      </p:sp>
    </p:spTree>
    <p:extLst>
      <p:ext uri="{BB962C8B-B14F-4D97-AF65-F5344CB8AC3E}">
        <p14:creationId xmlns:p14="http://schemas.microsoft.com/office/powerpoint/2010/main" val="3376654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3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footwear, human face&#10;&#10;Description automatically generated">
            <a:extLst>
              <a:ext uri="{FF2B5EF4-FFF2-40B4-BE49-F238E27FC236}">
                <a16:creationId xmlns:a16="http://schemas.microsoft.com/office/drawing/2014/main" id="{DDF01253-E0CE-AC99-DD8F-D9722D94B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8" y="0"/>
            <a:ext cx="5013602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A0290-2341-6A40-9216-1D35C1DDDEF2}"/>
              </a:ext>
            </a:extLst>
          </p:cNvPr>
          <p:cNvSpPr txBox="1"/>
          <p:nvPr userDrawn="1"/>
        </p:nvSpPr>
        <p:spPr>
          <a:xfrm>
            <a:off x="5022834" y="8844604"/>
            <a:ext cx="5035567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Alicia,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blood recipient and </a:t>
            </a:r>
          </a:p>
          <a:p>
            <a:pPr algn="ctr"/>
            <a:r>
              <a:rPr lang="en-US" sz="949" i="1">
                <a:solidFill>
                  <a:schemeClr val="bg1"/>
                </a:solidFill>
              </a:rPr>
              <a:t>Hockey Gives Blood player ambassador</a:t>
            </a:r>
          </a:p>
        </p:txBody>
      </p:sp>
    </p:spTree>
    <p:extLst>
      <p:ext uri="{BB962C8B-B14F-4D97-AF65-F5344CB8AC3E}">
        <p14:creationId xmlns:p14="http://schemas.microsoft.com/office/powerpoint/2010/main" val="344361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d Statement Text 4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29200" cy="10058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608" y="8568734"/>
            <a:ext cx="3896242" cy="938318"/>
          </a:xfrm>
        </p:spPr>
        <p:txBody>
          <a:bodyPr>
            <a:noAutofit/>
          </a:bodyPr>
          <a:lstStyle>
            <a:lvl1pPr marL="0" indent="0" algn="ctr">
              <a:buNone/>
              <a:defRPr sz="949" b="0" i="0">
                <a:solidFill>
                  <a:schemeClr val="bg1"/>
                </a:solidFill>
              </a:defRPr>
            </a:lvl1pPr>
            <a:lvl2pPr marL="377166" indent="0" algn="ctr">
              <a:buNone/>
              <a:defRPr sz="949">
                <a:solidFill>
                  <a:schemeClr val="bg1"/>
                </a:solidFill>
              </a:defRPr>
            </a:lvl2pPr>
            <a:lvl3pPr marL="754332" indent="0" algn="ctr">
              <a:buNone/>
              <a:defRPr sz="949">
                <a:solidFill>
                  <a:schemeClr val="bg1"/>
                </a:solidFill>
              </a:defRPr>
            </a:lvl3pPr>
            <a:lvl4pPr marL="1131497" indent="0" algn="ctr">
              <a:buNone/>
              <a:defRPr sz="949">
                <a:solidFill>
                  <a:schemeClr val="bg1"/>
                </a:solidFill>
              </a:defRPr>
            </a:lvl4pPr>
            <a:lvl5pPr marL="1508663" indent="0" algn="ctr">
              <a:buNone/>
              <a:defRPr sz="94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71151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4-Section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4140708" cy="8837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82523D-0BE7-334E-AE3A-6B32505A9A2A}"/>
              </a:ext>
            </a:extLst>
          </p:cNvPr>
          <p:cNvCxnSpPr>
            <a:cxnSpLocks/>
          </p:cNvCxnSpPr>
          <p:nvPr userDrawn="1"/>
        </p:nvCxnSpPr>
        <p:spPr>
          <a:xfrm>
            <a:off x="4506722" y="2380576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867196-7307-2D4C-A2A6-F9721FD0A4D7}"/>
              </a:ext>
            </a:extLst>
          </p:cNvPr>
          <p:cNvCxnSpPr>
            <a:cxnSpLocks/>
          </p:cNvCxnSpPr>
          <p:nvPr userDrawn="1"/>
        </p:nvCxnSpPr>
        <p:spPr>
          <a:xfrm>
            <a:off x="4506722" y="4608202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4DB783-DB3C-F649-A7FD-DEEBB2639801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814026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C75D08B4-24B8-804C-9733-ED2AFD115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8169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2FDE7E9-0448-9541-82E6-3C881330DF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81696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9C80DE96-F8A7-C34B-99AA-B0EEC52710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7306" y="381696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6E591960-4987-534E-AE5B-027A600BC0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2575224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7D80038-0F30-E446-879B-AAA1CCC743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2575227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7B936A09-8CBA-7249-B79F-B680EB970A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7306" y="2575227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83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772465A4-34D6-B84E-B7AA-209B9C11A6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4791482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A122E6C-E71F-DD4C-831A-9636374E3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479148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BDF5FB5-4E6E-E84B-B9D0-CB7586648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7306" y="479148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81814801-7B8A-5949-ACAE-5EED7E0E93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39776" y="6996374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D6301E1-228E-4241-9FCC-63B95B15C2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6725" y="699637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352C096A-9B41-1049-806A-9CDFCF8A6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7306" y="699637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33700DC-B16A-CD4F-82BA-A68243CCBF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3593EBB-09BB-7E42-868B-7FCA421AE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4856888-AB46-634F-BA1F-9F998613F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5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3-Section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8E5809-BA8E-BF4D-9509-388C411A8C2F}"/>
              </a:ext>
            </a:extLst>
          </p:cNvPr>
          <p:cNvSpPr/>
          <p:nvPr userDrawn="1"/>
        </p:nvSpPr>
        <p:spPr>
          <a:xfrm>
            <a:off x="0" y="0"/>
            <a:ext cx="4140708" cy="8829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4506722" y="3041947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0927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C0287148-EC09-BC49-A088-21DBC3323E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09276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462E079-C104-DA4D-AF9E-91BA455A8A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7633" y="309276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08645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335378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E3FA44E1-24F5-924A-9BBF-3E6C8BBB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3353784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E94AE2F-3375-F842-905A-C2C633514E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633" y="3353784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6398297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845879B-4006-EE4E-883C-980497A812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6398292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0E1EF2F-81C5-F547-A9C7-0F7E2B79B2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7633" y="6398292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01B3FB8-A76C-5743-8CF9-C32E6C6F7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306B7AA-0620-F443-8D44-05B2A7033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560AEF0-6668-A443-9804-B8EB2F1C2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24BCF4B2-8BA1-9885-260E-128346590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343879"/>
            <a:ext cx="10058399" cy="6425933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399617D-677A-5B42-A9C9-5E2EF8409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451" y="7384932"/>
            <a:ext cx="3183928" cy="1920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722D3-0C78-E949-9CB8-914FECBBC03B}"/>
              </a:ext>
            </a:extLst>
          </p:cNvPr>
          <p:cNvSpPr txBox="1"/>
          <p:nvPr userDrawn="1"/>
        </p:nvSpPr>
        <p:spPr>
          <a:xfrm>
            <a:off x="3892962" y="5763422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Aaron,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A8DC-9D6A-D74D-A149-8CECDA087FE1}"/>
              </a:ext>
            </a:extLst>
          </p:cNvPr>
          <p:cNvSpPr txBox="1"/>
          <p:nvPr userDrawn="1"/>
        </p:nvSpPr>
        <p:spPr>
          <a:xfrm>
            <a:off x="4957840" y="5763420"/>
            <a:ext cx="1728394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Melissa,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stem cell recipient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BCE5655F-62E7-2A40-8FAC-16130BAC22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3776" y="7307386"/>
            <a:ext cx="5465417" cy="911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342709">
              <a:defRPr sz="264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7BCB00F-2298-2244-962C-85120DBEBD6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53776" y="8760793"/>
            <a:ext cx="5465417" cy="95372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5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CD8BF7-46A1-5B42-B182-4D6153AA5F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776" y="8218662"/>
            <a:ext cx="5465417" cy="634109"/>
          </a:xfrm>
        </p:spPr>
        <p:txBody>
          <a:bodyPr anchor="b">
            <a:normAutofit/>
          </a:bodyPr>
          <a:lstStyle>
            <a:lvl1pPr marL="0" indent="0">
              <a:buNone/>
              <a:defRPr sz="1980" b="1"/>
            </a:lvl1pPr>
            <a:lvl2pPr marL="377166" indent="0">
              <a:buNone/>
              <a:defRPr/>
            </a:lvl2pPr>
            <a:lvl3pPr marL="754332" indent="0">
              <a:buNone/>
              <a:defRPr/>
            </a:lvl3pPr>
            <a:lvl4pPr marL="1131497" indent="0">
              <a:buNone/>
              <a:defRPr/>
            </a:lvl4pPr>
            <a:lvl5pPr marL="1508663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935CE-4C13-224A-B874-98533200F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0007" y="9124061"/>
            <a:ext cx="1479746" cy="470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D367D77-42FA-4940-8061-F358F1BE33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950005" y="9215901"/>
            <a:ext cx="1470074" cy="3782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743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398849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, Statement + Bullet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1384" y="2193528"/>
            <a:ext cx="5038367" cy="5727464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495"/>
              </a:spcAft>
              <a:buClr>
                <a:schemeClr val="accent1"/>
              </a:buClr>
              <a:defRPr sz="2145"/>
            </a:lvl1pPr>
            <a:lvl2pPr>
              <a:lnSpc>
                <a:spcPct val="100000"/>
              </a:lnSpc>
              <a:spcAft>
                <a:spcPts val="495"/>
              </a:spcAft>
              <a:buClr>
                <a:schemeClr val="accent1"/>
              </a:buClr>
              <a:defRPr/>
            </a:lvl2pPr>
            <a:lvl3pPr>
              <a:lnSpc>
                <a:spcPct val="100000"/>
              </a:lnSpc>
              <a:spcAft>
                <a:spcPts val="495"/>
              </a:spcAft>
              <a:buClr>
                <a:schemeClr val="accent1"/>
              </a:buClr>
              <a:defRPr/>
            </a:lvl3pPr>
            <a:lvl4pPr>
              <a:lnSpc>
                <a:spcPct val="100000"/>
              </a:lnSpc>
              <a:spcAft>
                <a:spcPts val="495"/>
              </a:spcAft>
              <a:buClr>
                <a:schemeClr val="accent1"/>
              </a:buClr>
              <a:defRPr/>
            </a:lvl4pPr>
            <a:lvl5pPr>
              <a:lnSpc>
                <a:spcPct val="100000"/>
              </a:lnSpc>
              <a:spcAft>
                <a:spcPts val="495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917C96-6682-B94F-9FFC-90BD46B56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B0337F-0515-C548-9FF9-18B4B37D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0CEB347-D085-4544-8DBF-52176DCC9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388" y="811732"/>
            <a:ext cx="3183737" cy="709381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9CDB3-5D1A-B142-BF04-259FE1FE3689}"/>
              </a:ext>
            </a:extLst>
          </p:cNvPr>
          <p:cNvCxnSpPr>
            <a:cxnSpLocks/>
          </p:cNvCxnSpPr>
          <p:nvPr userDrawn="1"/>
        </p:nvCxnSpPr>
        <p:spPr>
          <a:xfrm>
            <a:off x="4506722" y="880539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2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, Statement + Image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45366C6-D7E4-6149-A7F3-D0E4B46D58E7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9420" y="0"/>
            <a:ext cx="5918981" cy="882904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8C46134-8D99-6E4F-9958-54C3EF334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BF9CB8-50BC-D44C-961A-F52C864BD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8146" y="9322652"/>
            <a:ext cx="41670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2CB235-72D6-7949-A3A6-DD63D7DEA3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4737" y="9303278"/>
            <a:ext cx="6086518" cy="500315"/>
          </a:xfrm>
        </p:spPr>
        <p:txBody>
          <a:bodyPr>
            <a:normAutofit/>
          </a:bodyPr>
          <a:lstStyle>
            <a:lvl1pPr marL="0" indent="0" algn="r">
              <a:buNone/>
              <a:defRPr sz="1155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56EC0C8-95C5-CA45-AD19-31CBAF32E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31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 Section Divider 1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0"/>
            <a:ext cx="10058400" cy="887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853" y="5731390"/>
            <a:ext cx="7340312" cy="20622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1815">
                <a:solidFill>
                  <a:schemeClr val="bg1"/>
                </a:solidFill>
              </a:defRPr>
            </a:lvl1pPr>
            <a:lvl2pPr marL="377166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52" y="3874463"/>
            <a:ext cx="7340312" cy="15311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5528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136CC-6E82-0645-A1D1-F0D726D45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12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 Section Divider 2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2FD52-3203-CCAC-9FEE-E94829CC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827" y="-40263"/>
            <a:ext cx="10036682" cy="100723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81096-EE9B-814E-8242-7F8B524ABE21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A40D61-B9E1-7C49-B22D-08C9D0630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2FDAC-3E41-A541-AC1F-5F1343D3D4E9}"/>
              </a:ext>
            </a:extLst>
          </p:cNvPr>
          <p:cNvSpPr txBox="1"/>
          <p:nvPr userDrawn="1"/>
        </p:nvSpPr>
        <p:spPr>
          <a:xfrm>
            <a:off x="3381845" y="7732660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Albert,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plasma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ECB7C-865D-794F-A682-422674CFF876}"/>
              </a:ext>
            </a:extLst>
          </p:cNvPr>
          <p:cNvSpPr txBox="1"/>
          <p:nvPr userDrawn="1"/>
        </p:nvSpPr>
        <p:spPr>
          <a:xfrm>
            <a:off x="5249490" y="7732661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Linda,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52C44269-13E6-A348-9584-1A55FF590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1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ection Divider 3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C5529-2A9F-0ADB-255A-230BC3F6C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1" y="-43826"/>
            <a:ext cx="10050602" cy="10086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A93D94-2801-F346-AC43-DB6C4415C672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A1600F-D7F0-2C45-88A7-1D75051ED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2C051-B130-D042-BBC1-7A89E0922846}"/>
              </a:ext>
            </a:extLst>
          </p:cNvPr>
          <p:cNvSpPr txBox="1"/>
          <p:nvPr userDrawn="1"/>
        </p:nvSpPr>
        <p:spPr>
          <a:xfrm>
            <a:off x="3926507" y="7732660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Amanka,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plasma donor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82DDD-86C7-7745-AD06-6A2AC8545D4F}"/>
              </a:ext>
            </a:extLst>
          </p:cNvPr>
          <p:cNvSpPr txBox="1"/>
          <p:nvPr userDrawn="1"/>
        </p:nvSpPr>
        <p:spPr>
          <a:xfrm>
            <a:off x="5600287" y="7732661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Brandon,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54685912-5EEB-314F-A0FD-F4DD0A06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3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1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7382C51-2D22-EF48-BE2B-549288851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82803"/>
            <a:ext cx="5031715" cy="95755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309E0-BBC4-A84A-9424-6B3819393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6CE06-6F59-9044-83C4-15E4975EAA35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Rakesh,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plasma donor</a:t>
            </a:r>
          </a:p>
        </p:txBody>
      </p:sp>
    </p:spTree>
    <p:extLst>
      <p:ext uri="{BB962C8B-B14F-4D97-AF65-F5344CB8AC3E}">
        <p14:creationId xmlns:p14="http://schemas.microsoft.com/office/powerpoint/2010/main" val="1460706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2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dress&#10;&#10;Description automatically generated">
            <a:extLst>
              <a:ext uri="{FF2B5EF4-FFF2-40B4-BE49-F238E27FC236}">
                <a16:creationId xmlns:a16="http://schemas.microsoft.com/office/drawing/2014/main" id="{C911E352-AD08-696D-F87B-1D5A64980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" y="0"/>
            <a:ext cx="5015268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5C0A83-3925-C048-A110-B0EFD7DD2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92F75-8A5B-6848-A5B9-5EE0D8D02988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Jayden,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plasma recipient</a:t>
            </a:r>
          </a:p>
        </p:txBody>
      </p:sp>
    </p:spTree>
    <p:extLst>
      <p:ext uri="{BB962C8B-B14F-4D97-AF65-F5344CB8AC3E}">
        <p14:creationId xmlns:p14="http://schemas.microsoft.com/office/powerpoint/2010/main" val="657458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3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DE0089F3-A650-A771-72A3-CE0388FEF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5" y="0"/>
            <a:ext cx="5013602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1BFF5-92CA-E44B-9F3C-46602BA8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E2616-10C0-7E4A-ADDC-C09B4B6704CB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Brian,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plasma donor</a:t>
            </a:r>
          </a:p>
        </p:txBody>
      </p:sp>
    </p:spTree>
    <p:extLst>
      <p:ext uri="{BB962C8B-B14F-4D97-AF65-F5344CB8AC3E}">
        <p14:creationId xmlns:p14="http://schemas.microsoft.com/office/powerpoint/2010/main" val="4098332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4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29200" cy="10058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608" y="8568734"/>
            <a:ext cx="3896242" cy="938318"/>
          </a:xfrm>
        </p:spPr>
        <p:txBody>
          <a:bodyPr>
            <a:noAutofit/>
          </a:bodyPr>
          <a:lstStyle>
            <a:lvl1pPr marL="0" indent="0" algn="ctr">
              <a:buNone/>
              <a:defRPr sz="949" b="0" i="0">
                <a:solidFill>
                  <a:schemeClr val="bg1"/>
                </a:solidFill>
              </a:defRPr>
            </a:lvl1pPr>
            <a:lvl2pPr marL="377166" indent="0" algn="ctr">
              <a:buNone/>
              <a:defRPr sz="949">
                <a:solidFill>
                  <a:schemeClr val="bg1"/>
                </a:solidFill>
              </a:defRPr>
            </a:lvl2pPr>
            <a:lvl3pPr marL="754332" indent="0" algn="ctr">
              <a:buNone/>
              <a:defRPr sz="949">
                <a:solidFill>
                  <a:schemeClr val="bg1"/>
                </a:solidFill>
              </a:defRPr>
            </a:lvl3pPr>
            <a:lvl4pPr marL="1131497" indent="0" algn="ctr">
              <a:buNone/>
              <a:defRPr sz="949">
                <a:solidFill>
                  <a:schemeClr val="bg1"/>
                </a:solidFill>
              </a:defRPr>
            </a:lvl4pPr>
            <a:lvl5pPr marL="1508663" indent="0" algn="ctr">
              <a:buNone/>
              <a:defRPr sz="94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16755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4-Section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238057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4506722" y="460820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81402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81700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257522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4791485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39776" y="699637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1B5C2037-7985-4244-85B6-431DFF0F7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D86A17F-3049-1040-BEEA-500D050A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3FFF697C-3820-C34C-A98E-4C9A3A3914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81696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51254E3-A3B9-654B-B8DF-EA4B78F6F6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7306" y="381696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69606F56-FCBB-4D49-811E-9DC358B5B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2575227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47384C2-DEDA-A549-9352-256F185B6C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7306" y="2575227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83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8EDBC8F1-DF73-0242-8A25-DF5A81858E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479148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3977AA20-1CD2-A74D-B804-7666C73C4E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7306" y="479148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30EC98D3-AA77-D345-A982-FBDDE1509C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6725" y="699637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D0B1ACFE-B2F4-0342-B80E-7AD7E1A7B5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7306" y="699637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FA9A0F45-4B40-064D-9F47-63C25E247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Level One…">
            <a:extLst>
              <a:ext uri="{FF2B5EF4-FFF2-40B4-BE49-F238E27FC236}">
                <a16:creationId xmlns:a16="http://schemas.microsoft.com/office/drawing/2014/main" id="{D583AB4B-A4A0-814D-8FB8-3E0768C37039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53776" y="8520083"/>
            <a:ext cx="5465417" cy="1242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5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4024B3-6B58-1947-895C-8582320064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776" y="7977949"/>
            <a:ext cx="5465417" cy="634109"/>
          </a:xfrm>
        </p:spPr>
        <p:txBody>
          <a:bodyPr anchor="b">
            <a:normAutofit/>
          </a:bodyPr>
          <a:lstStyle>
            <a:lvl1pPr marL="0" indent="0">
              <a:buNone/>
              <a:defRPr sz="1980" b="1"/>
            </a:lvl1pPr>
            <a:lvl2pPr marL="377166" indent="0">
              <a:buNone/>
              <a:defRPr/>
            </a:lvl2pPr>
            <a:lvl3pPr marL="754332" indent="0">
              <a:buNone/>
              <a:defRPr/>
            </a:lvl3pPr>
            <a:lvl4pPr marL="1131497" indent="0">
              <a:buNone/>
              <a:defRPr/>
            </a:lvl4pPr>
            <a:lvl5pPr marL="1508663" indent="0">
              <a:buNone/>
              <a:defRPr/>
            </a:lvl5pPr>
          </a:lstStyle>
          <a:p>
            <a:r>
              <a:rPr lang="en-US"/>
              <a:t>Insert subtitle here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FA517D8-4F35-E145-9A80-3D54F5C6F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451" y="7384932"/>
            <a:ext cx="3183928" cy="1920874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A3A82A76-7975-BE44-8EC9-4B7BF4DD617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36919" y="1099735"/>
            <a:ext cx="8794295" cy="5829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342709">
              <a:defRPr sz="330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64E00-FF0B-5E4C-9D10-25A288EF7D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457" y="7423750"/>
            <a:ext cx="8794295" cy="1351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97B52A-910E-8C45-8DB4-024B26D5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0007" y="9124061"/>
            <a:ext cx="1479746" cy="470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3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35A5015D-BE90-D241-A37F-EE3DFD91D94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950005" y="9215901"/>
            <a:ext cx="1470074" cy="3782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75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743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495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990"/>
              </a:spcBef>
              <a:buSzTx/>
              <a:buNone/>
              <a:defRPr sz="1815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47971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3-Section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3"/>
            <a:ext cx="4140708" cy="8829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4506722" y="3041947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0927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08645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335378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6398297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E2402B21-D007-F543-B9E2-B981DAFE0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1A54586-08B9-D544-AA53-B26C07800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4F3F34D3-EAAB-084A-AEA4-6E5F9C6BB5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09276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CC1178C-EBC0-6B4B-B0B7-50D6EB9BA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7633" y="309276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09A76B48-9614-524B-AEE5-0BE42ABE98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3353784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EAA2F358-E196-7148-9D1A-D5488CC5B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633" y="3353784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46539179-28C4-8142-A82D-5B80FC0633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6398292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706E8A8-F8F5-9A40-BC8F-76017AE05A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7633" y="6398292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D4D6568-4842-5046-9C93-593C77EC3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73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, Statement + Bullet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1384" y="2193528"/>
            <a:ext cx="5038367" cy="5727464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495"/>
              </a:spcAft>
              <a:buClr>
                <a:schemeClr val="accent2"/>
              </a:buClr>
              <a:defRPr sz="2145"/>
            </a:lvl1pPr>
            <a:lvl2pPr>
              <a:lnSpc>
                <a:spcPct val="100000"/>
              </a:lnSpc>
              <a:spcAft>
                <a:spcPts val="495"/>
              </a:spcAft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Aft>
                <a:spcPts val="495"/>
              </a:spcAft>
              <a:buClr>
                <a:schemeClr val="accent2"/>
              </a:buClr>
              <a:defRPr/>
            </a:lvl3pPr>
            <a:lvl4pPr>
              <a:lnSpc>
                <a:spcPct val="100000"/>
              </a:lnSpc>
              <a:spcAft>
                <a:spcPts val="495"/>
              </a:spcAft>
              <a:buClr>
                <a:schemeClr val="accent2"/>
              </a:buClr>
              <a:defRPr/>
            </a:lvl4pPr>
            <a:lvl5pPr>
              <a:lnSpc>
                <a:spcPct val="100000"/>
              </a:lnSpc>
              <a:spcAft>
                <a:spcPts val="495"/>
              </a:spcAft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32A73D0-4F41-C846-92AD-1E4555F10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FC42A8-AEE4-4641-A498-3C04B6BF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AE3FD0D-E5D4-D24D-ABA9-77E099E9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499FF3-E36F-0B45-AE83-F0E6995E2D29}"/>
              </a:ext>
            </a:extLst>
          </p:cNvPr>
          <p:cNvCxnSpPr>
            <a:cxnSpLocks/>
          </p:cNvCxnSpPr>
          <p:nvPr userDrawn="1"/>
        </p:nvCxnSpPr>
        <p:spPr>
          <a:xfrm>
            <a:off x="4506722" y="880539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3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, Statement + Image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1CDFF7-2347-0243-8D0A-2FC91A6D1B7F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9240" y="0"/>
            <a:ext cx="5929162" cy="882904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CD41D06-3ABA-2C4A-BD66-A2AB190A1F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215FA5-B20F-D54F-BB4C-BAF5316D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3910" y="9322652"/>
            <a:ext cx="43093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C2009C-0560-FE41-8530-B66475B0E5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4737" y="9303278"/>
            <a:ext cx="6086518" cy="500315"/>
          </a:xfrm>
        </p:spPr>
        <p:txBody>
          <a:bodyPr>
            <a:normAutofit/>
          </a:bodyPr>
          <a:lstStyle>
            <a:lvl1pPr marL="0" indent="0" algn="r">
              <a:buNone/>
              <a:defRPr sz="1155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BC7485-2B42-3D49-B8F1-04FCA1A7D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4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Section Divider 1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4"/>
            <a:ext cx="10058400" cy="8882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366" y="5731390"/>
            <a:ext cx="7340312" cy="20622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1815">
                <a:solidFill>
                  <a:schemeClr val="bg1"/>
                </a:solidFill>
              </a:defRPr>
            </a:lvl1pPr>
            <a:lvl2pPr marL="377166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5" y="3874463"/>
            <a:ext cx="7340312" cy="15311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5528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B16F0-6C69-354F-B530-A8B166A8F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6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Section Divider 2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2ED6A-E817-8344-B99A-B03927798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185"/>
            <a:ext cx="10058400" cy="97622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CCE80-A004-A948-AAF1-788658301B6B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E382FE-DB00-1B44-9083-83AEAF451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7AF92-A227-6D4F-9E38-43C0DEB832B0}"/>
              </a:ext>
            </a:extLst>
          </p:cNvPr>
          <p:cNvSpPr txBox="1"/>
          <p:nvPr userDrawn="1"/>
        </p:nvSpPr>
        <p:spPr>
          <a:xfrm>
            <a:off x="3731915" y="7435579"/>
            <a:ext cx="1219913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Cara and Jasper,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cord blood stem cell donors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7B0C5-4BFD-8B42-BABA-2943AB3FD32A}"/>
              </a:ext>
            </a:extLst>
          </p:cNvPr>
          <p:cNvSpPr txBox="1"/>
          <p:nvPr userDrawn="1"/>
        </p:nvSpPr>
        <p:spPr>
          <a:xfrm>
            <a:off x="5261471" y="7427093"/>
            <a:ext cx="1265259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Crystal,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cord blood stem cell recipient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CD821CAA-3EA6-1F47-ABF8-4A88F5503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13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ection Divider 3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034EF-8724-1C4D-B58C-25CC1F74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0" y="184071"/>
            <a:ext cx="10063199" cy="9611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DEEA6-AB3F-B34A-B263-FE161D04DEEF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287775-AA90-B34D-BFD5-C7C297FF6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C704-3629-3442-BE85-8F6456A2421D}"/>
              </a:ext>
            </a:extLst>
          </p:cNvPr>
          <p:cNvSpPr txBox="1"/>
          <p:nvPr userDrawn="1"/>
        </p:nvSpPr>
        <p:spPr>
          <a:xfrm>
            <a:off x="3162907" y="7452556"/>
            <a:ext cx="1586943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Danny,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stem cell donor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03579-41C5-5646-81EB-0F28352E6BB9}"/>
              </a:ext>
            </a:extLst>
          </p:cNvPr>
          <p:cNvSpPr txBox="1"/>
          <p:nvPr userDrawn="1"/>
        </p:nvSpPr>
        <p:spPr>
          <a:xfrm>
            <a:off x="4809377" y="7444066"/>
            <a:ext cx="1586943" cy="5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Sara,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and </a:t>
            </a:r>
            <a:br>
              <a:rPr lang="en-US" sz="949" i="1">
                <a:solidFill>
                  <a:schemeClr val="tx2"/>
                </a:solidFill>
              </a:rPr>
            </a:br>
            <a:r>
              <a:rPr lang="en-US" sz="949" i="1">
                <a:solidFill>
                  <a:schemeClr val="tx2"/>
                </a:solidFill>
              </a:rPr>
              <a:t>stem cell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69FAEBF2-ADFD-FD44-A04B-C47E27317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62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1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9905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2718386D-6B98-2A4D-8BFE-4B9533326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22" y="631118"/>
            <a:ext cx="4719613" cy="87567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9FE7-8746-0E4F-A0E1-E66B33101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09D0C-4198-8947-870A-1AB8D27B0A50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David,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cord blood stem cell donor</a:t>
            </a:r>
          </a:p>
        </p:txBody>
      </p:sp>
    </p:spTree>
    <p:extLst>
      <p:ext uri="{BB962C8B-B14F-4D97-AF65-F5344CB8AC3E}">
        <p14:creationId xmlns:p14="http://schemas.microsoft.com/office/powerpoint/2010/main" val="2381947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2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7"/>
            <a:ext cx="3847031" cy="80981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07F2C-7899-8A4D-879D-6CB31DE8B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E6FF4-05B6-4846-9A73-48C007ADC424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Tom,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stem cell recipient and financial donor</a:t>
            </a:r>
          </a:p>
        </p:txBody>
      </p:sp>
      <p:pic>
        <p:nvPicPr>
          <p:cNvPr id="7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E3B20031-6871-A1CD-7F34-280900EED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5" y="200242"/>
            <a:ext cx="4332084" cy="9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4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3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5"/>
            <a:ext cx="3847031" cy="8091805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487AF-31DB-264A-A579-D9DCC5ED1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4E620-C831-164B-A9C7-8F56476CADCE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Melissa,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stem cell recipient</a:t>
            </a:r>
          </a:p>
        </p:txBody>
      </p:sp>
      <p:pic>
        <p:nvPicPr>
          <p:cNvPr id="4" name="Picture 3" descr="A person in a pink shirt&#10;&#10;Description automatically generated">
            <a:extLst>
              <a:ext uri="{FF2B5EF4-FFF2-40B4-BE49-F238E27FC236}">
                <a16:creationId xmlns:a16="http://schemas.microsoft.com/office/drawing/2014/main" id="{F396CF23-D50E-738E-0CBC-F8861A6A2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29" y="1088830"/>
            <a:ext cx="4504807" cy="89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54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4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29200" cy="10058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608" y="8568734"/>
            <a:ext cx="3896242" cy="938318"/>
          </a:xfrm>
        </p:spPr>
        <p:txBody>
          <a:bodyPr>
            <a:noAutofit/>
          </a:bodyPr>
          <a:lstStyle>
            <a:lvl1pPr marL="0" indent="0" algn="ctr">
              <a:buNone/>
              <a:defRPr sz="949" b="0" i="0">
                <a:solidFill>
                  <a:schemeClr val="bg1"/>
                </a:solidFill>
              </a:defRPr>
            </a:lvl1pPr>
            <a:lvl2pPr marL="377166" indent="0" algn="ctr">
              <a:buNone/>
              <a:defRPr sz="949">
                <a:solidFill>
                  <a:schemeClr val="bg1"/>
                </a:solidFill>
              </a:defRPr>
            </a:lvl2pPr>
            <a:lvl3pPr marL="754332" indent="0" algn="ctr">
              <a:buNone/>
              <a:defRPr sz="949">
                <a:solidFill>
                  <a:schemeClr val="bg1"/>
                </a:solidFill>
              </a:defRPr>
            </a:lvl3pPr>
            <a:lvl4pPr marL="1131497" indent="0" algn="ctr">
              <a:buNone/>
              <a:defRPr sz="949">
                <a:solidFill>
                  <a:schemeClr val="bg1"/>
                </a:solidFill>
              </a:defRPr>
            </a:lvl4pPr>
            <a:lvl5pPr marL="1508663" indent="0" algn="ctr">
              <a:buNone/>
              <a:defRPr sz="94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3636759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272DC-47E9-4ADE-95C2-875739DC9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4EFE6-8D78-4DFB-9159-2BA49E794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03" y="484067"/>
            <a:ext cx="8829280" cy="83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1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4-Section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3"/>
            <a:ext cx="4140708" cy="88290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238057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4506722" y="460820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81402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81700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257522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4791485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39776" y="699637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A2F639BA-EB30-6D4E-B952-AC247033E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8D22B768-3F56-3843-BED9-22EF419F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CFA772D-076A-414B-8ED0-7F7AE1FFB4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81696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D42EC18-8407-124A-816A-5B43BCE6C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7306" y="381696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D93EC8C-D1DF-5841-9A5B-346FA62E6D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2575227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F2D2A41-FC43-CE47-BD1A-52A9F74A54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7306" y="2575227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83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F4EC73F9-7CB5-0244-84CE-C4EE4D322A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479148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7FEA46D-392E-F549-A079-0D2188C1B5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7306" y="479148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88D5E663-2B6F-3448-9881-5E4B90157D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6725" y="699637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1783E00-EB3C-9741-807B-D388F7A6FB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7306" y="699637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5632C195-B15F-204C-87ED-57247F1D0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48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3-Section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3"/>
            <a:ext cx="4140708" cy="88290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4506722" y="3041947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0927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08645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3353789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6398297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70EA5088-6BF5-4444-B4E0-028083C73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D34D9F-6DD7-BB49-9EC8-3B3949C3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349CFB7-72BF-894C-81D2-07389B492D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09276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CF470CD-5D5E-5C4E-8092-3891A89D39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7633" y="309276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4C051BF-2924-8343-8CC0-88D097F065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3353784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17C52E-6C04-FB49-934C-8410599F83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633" y="3353784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EB4A70F-0062-3742-AC5D-F7A79329F3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6398292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8F128ED-B2C4-404A-9E29-540B2FAE6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7633" y="6398292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FF915CF-D247-D649-BC6F-467023E0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6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, Statement + Bullet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4186B9-FF84-D640-AA21-DD1B8E5E2000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1FAB7B-1D06-AB4C-AE7B-CB4BF80D4D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1384" y="2193528"/>
            <a:ext cx="5038367" cy="5727464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495"/>
              </a:spcAft>
              <a:buClr>
                <a:schemeClr val="accent4"/>
              </a:buClr>
              <a:defRPr sz="2145"/>
            </a:lvl1pPr>
            <a:lvl2pPr>
              <a:lnSpc>
                <a:spcPct val="100000"/>
              </a:lnSpc>
              <a:spcAft>
                <a:spcPts val="495"/>
              </a:spcAft>
              <a:buClr>
                <a:schemeClr val="accent4"/>
              </a:buClr>
              <a:defRPr/>
            </a:lvl2pPr>
            <a:lvl3pPr>
              <a:lnSpc>
                <a:spcPct val="100000"/>
              </a:lnSpc>
              <a:spcAft>
                <a:spcPts val="495"/>
              </a:spcAft>
              <a:buClr>
                <a:schemeClr val="accent4"/>
              </a:buClr>
              <a:defRPr/>
            </a:lvl3pPr>
            <a:lvl4pPr>
              <a:lnSpc>
                <a:spcPct val="100000"/>
              </a:lnSpc>
              <a:spcAft>
                <a:spcPts val="495"/>
              </a:spcAft>
              <a:buClr>
                <a:schemeClr val="accent4"/>
              </a:buClr>
              <a:defRPr/>
            </a:lvl4pPr>
            <a:lvl5pPr>
              <a:lnSpc>
                <a:spcPct val="100000"/>
              </a:lnSpc>
              <a:spcAft>
                <a:spcPts val="495"/>
              </a:spcAft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0499B5B-9B4F-CA45-BEE4-9304AEDBA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24B8BF-FFD0-D544-97AF-0A8B67D9B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189AD8F-DE50-F14B-8D77-E55B2A4D0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5F7905-B60B-D945-9EED-4033FF78CCC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880539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73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, Statement + Image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4003" y="-1"/>
            <a:ext cx="5924398" cy="882904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1715922-444E-9341-A35D-C71DF85C7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BD7C71-52A9-484A-87D2-4EB2A1F21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1030" y="9322652"/>
            <a:ext cx="42382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4D53CCB-CAAC-6446-9D3F-16545AE3A5D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4737" y="9303278"/>
            <a:ext cx="6086518" cy="500315"/>
          </a:xfrm>
        </p:spPr>
        <p:txBody>
          <a:bodyPr>
            <a:normAutofit/>
          </a:bodyPr>
          <a:lstStyle>
            <a:lvl1pPr marL="0" indent="0" algn="r">
              <a:buNone/>
              <a:defRPr sz="1155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B841D-62DC-E640-AB95-538EBF2D12D0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84DE3FB-61A7-EF4B-A4AC-91BFDDB23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9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urquoise Section Divider 1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4"/>
            <a:ext cx="10058400" cy="8882490"/>
          </a:xfrm>
          <a:prstGeom prst="rect">
            <a:avLst/>
          </a:prstGeom>
          <a:solidFill>
            <a:srgbClr val="419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366" y="5731390"/>
            <a:ext cx="7340312" cy="20622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1815">
                <a:solidFill>
                  <a:schemeClr val="bg1"/>
                </a:solidFill>
              </a:defRPr>
            </a:lvl1pPr>
            <a:lvl2pPr marL="377166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5" y="3874463"/>
            <a:ext cx="7340312" cy="15311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5528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86BA8B-2085-5B4B-A2D7-76201F70B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54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urquoise Section Divider 2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64245B-EF54-654E-85AB-AA7D5D8B5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188"/>
            <a:ext cx="10058400" cy="9762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057FB5-D7B3-1D42-90E3-E5B21DF2CE95}"/>
              </a:ext>
            </a:extLst>
          </p:cNvPr>
          <p:cNvSpPr/>
          <p:nvPr userDrawn="1"/>
        </p:nvSpPr>
        <p:spPr>
          <a:xfrm>
            <a:off x="10467" y="8685600"/>
            <a:ext cx="10058400" cy="137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B171AE-7EF4-2F46-9073-ABC951EC0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8D249-2B98-8D4F-B32E-A4757EAE9014}"/>
              </a:ext>
            </a:extLst>
          </p:cNvPr>
          <p:cNvSpPr txBox="1"/>
          <p:nvPr userDrawn="1"/>
        </p:nvSpPr>
        <p:spPr>
          <a:xfrm>
            <a:off x="3290038" y="7707197"/>
            <a:ext cx="1586943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Lauren,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living organ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62A96-7440-534C-BCDA-FE89CEE8AE02}"/>
              </a:ext>
            </a:extLst>
          </p:cNvPr>
          <p:cNvSpPr txBox="1"/>
          <p:nvPr userDrawn="1"/>
        </p:nvSpPr>
        <p:spPr>
          <a:xfrm>
            <a:off x="5181425" y="7698709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Paulo,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organ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7F3BB103-3C81-BA4C-A369-E1355C81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90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ection Divider 3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B646B3-BE12-D288-B798-27191CE8A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200239"/>
            <a:ext cx="10058399" cy="9583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230D4B-56BE-764B-B274-9D564949D7B2}"/>
              </a:ext>
            </a:extLst>
          </p:cNvPr>
          <p:cNvSpPr/>
          <p:nvPr userDrawn="1"/>
        </p:nvSpPr>
        <p:spPr>
          <a:xfrm>
            <a:off x="0" y="8685600"/>
            <a:ext cx="10058400" cy="137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0FD8C8-2FFB-AA4C-8A61-61C0C8D68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5E8BE-41EC-114F-96A0-EE862BDD2DB0}"/>
              </a:ext>
            </a:extLst>
          </p:cNvPr>
          <p:cNvSpPr txBox="1"/>
          <p:nvPr userDrawn="1"/>
        </p:nvSpPr>
        <p:spPr>
          <a:xfrm>
            <a:off x="3588680" y="7707197"/>
            <a:ext cx="1586943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Shamus,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living organ donor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2256A-F4A0-2442-989F-FB6849F4C7D4}"/>
              </a:ext>
            </a:extLst>
          </p:cNvPr>
          <p:cNvSpPr txBox="1"/>
          <p:nvPr userDrawn="1"/>
        </p:nvSpPr>
        <p:spPr>
          <a:xfrm>
            <a:off x="5275890" y="7698709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 err="1">
                <a:solidFill>
                  <a:schemeClr val="tx2"/>
                </a:solidFill>
              </a:rPr>
              <a:t>Gurjit</a:t>
            </a:r>
            <a:r>
              <a:rPr lang="en-US" sz="949" b="1">
                <a:solidFill>
                  <a:schemeClr val="tx2"/>
                </a:solidFill>
              </a:rPr>
              <a:t>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organ recipient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A98F3E86-1C8A-3541-B843-8FD2D8118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28" y="8889219"/>
            <a:ext cx="8736389" cy="92393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7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1 (ODT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0A5F1F7-D232-9743-B03F-925A1549E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68" y="221341"/>
            <a:ext cx="4031039" cy="983706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6A125-C7FD-4A4F-9E8B-A8999810F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1C4D-C385-8E4A-A5B5-55F39B3143F8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Shak,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kidney donor</a:t>
            </a:r>
          </a:p>
        </p:txBody>
      </p:sp>
    </p:spTree>
    <p:extLst>
      <p:ext uri="{BB962C8B-B14F-4D97-AF65-F5344CB8AC3E}">
        <p14:creationId xmlns:p14="http://schemas.microsoft.com/office/powerpoint/2010/main" val="2422430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3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B248-E810-BC4D-B27A-CA27E520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A17D6-8044-7642-B60D-60C56ADEB192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bg1"/>
                </a:solidFill>
              </a:rPr>
              <a:t>Gaston,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organ recipient</a:t>
            </a:r>
          </a:p>
        </p:txBody>
      </p:sp>
      <p:pic>
        <p:nvPicPr>
          <p:cNvPr id="14" name="Picture 1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6D1EEFF-1BF0-4848-956C-716E5848B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84" y="834381"/>
            <a:ext cx="4493063" cy="92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6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2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11CE5-CB91-0240-AFCE-5443EF3F4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01804-787F-9446-8721-17C2C402849D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 err="1">
                <a:solidFill>
                  <a:schemeClr val="bg1"/>
                </a:solidFill>
              </a:rPr>
              <a:t>Ruppan</a:t>
            </a:r>
            <a:r>
              <a:rPr lang="en-US" sz="949" b="1">
                <a:solidFill>
                  <a:schemeClr val="bg1"/>
                </a:solidFill>
              </a:rPr>
              <a:t>,</a:t>
            </a:r>
            <a:r>
              <a:rPr lang="en-US" sz="949">
                <a:solidFill>
                  <a:schemeClr val="bg1"/>
                </a:solidFill>
              </a:rPr>
              <a:t> </a:t>
            </a:r>
            <a:r>
              <a:rPr lang="en-US" sz="949" i="1">
                <a:solidFill>
                  <a:schemeClr val="bg1"/>
                </a:solidFill>
              </a:rPr>
              <a:t>registered organ donor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E0AEB-94D2-AA43-BBA3-A1BD58187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9"/>
          <a:stretch/>
        </p:blipFill>
        <p:spPr>
          <a:xfrm flipH="1">
            <a:off x="258642" y="555036"/>
            <a:ext cx="4521247" cy="95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1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7A48-C6C9-FB49-A437-E448DAB6D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063199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AB596-DEBC-2B4E-BF88-F4FE4E7FA513}"/>
              </a:ext>
            </a:extLst>
          </p:cNvPr>
          <p:cNvSpPr txBox="1"/>
          <p:nvPr userDrawn="1"/>
        </p:nvSpPr>
        <p:spPr>
          <a:xfrm>
            <a:off x="3330854" y="7732660"/>
            <a:ext cx="1673781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Emily,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8885A-A3A2-C840-B4D2-F18352495E04}"/>
              </a:ext>
            </a:extLst>
          </p:cNvPr>
          <p:cNvSpPr txBox="1"/>
          <p:nvPr userDrawn="1"/>
        </p:nvSpPr>
        <p:spPr>
          <a:xfrm>
            <a:off x="4445117" y="7732661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Charles,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recipient</a:t>
            </a:r>
          </a:p>
        </p:txBody>
      </p:sp>
    </p:spTree>
    <p:extLst>
      <p:ext uri="{BB962C8B-B14F-4D97-AF65-F5344CB8AC3E}">
        <p14:creationId xmlns:p14="http://schemas.microsoft.com/office/powerpoint/2010/main" val="317518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4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5029200" y="4851550"/>
            <a:ext cx="5029200" cy="363946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10" tIns="41910" rIns="41910" bIns="41910" numCol="1" spcCol="38100" rtlCol="0" anchor="ctr">
            <a:spAutoFit/>
          </a:bodyPr>
          <a:lstStyle/>
          <a:p>
            <a:pPr marL="0" marR="0" indent="0" algn="ctr" defTabSz="48193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1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8609" y="555036"/>
            <a:ext cx="3847031" cy="807876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29200" cy="10058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608" y="8568734"/>
            <a:ext cx="3896242" cy="938318"/>
          </a:xfrm>
        </p:spPr>
        <p:txBody>
          <a:bodyPr>
            <a:noAutofit/>
          </a:bodyPr>
          <a:lstStyle>
            <a:lvl1pPr marL="0" indent="0" algn="ctr">
              <a:buNone/>
              <a:defRPr sz="949" b="0" i="0">
                <a:solidFill>
                  <a:schemeClr val="bg1"/>
                </a:solidFill>
              </a:defRPr>
            </a:lvl1pPr>
            <a:lvl2pPr marL="377166" indent="0" algn="ctr">
              <a:buNone/>
              <a:defRPr sz="949">
                <a:solidFill>
                  <a:schemeClr val="bg1"/>
                </a:solidFill>
              </a:defRPr>
            </a:lvl2pPr>
            <a:lvl3pPr marL="754332" indent="0" algn="ctr">
              <a:buNone/>
              <a:defRPr sz="949">
                <a:solidFill>
                  <a:schemeClr val="bg1"/>
                </a:solidFill>
              </a:defRPr>
            </a:lvl3pPr>
            <a:lvl4pPr marL="1131497" indent="0" algn="ctr">
              <a:buNone/>
              <a:defRPr sz="949">
                <a:solidFill>
                  <a:schemeClr val="bg1"/>
                </a:solidFill>
              </a:defRPr>
            </a:lvl4pPr>
            <a:lvl5pPr marL="1508663" indent="0" algn="ctr">
              <a:buNone/>
              <a:defRPr sz="94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51736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4-Section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3"/>
            <a:ext cx="4140708" cy="88290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238057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4506722" y="4608205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81402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81700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257522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4791485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39776" y="6996377"/>
            <a:ext cx="809077" cy="1841198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BAC7E4E1-D611-2445-9DBD-A22CC7CDE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A687667-8197-9E4A-AF27-601CBE33D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D4D0A9C-CAB5-7F48-B720-83DB808FBC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81696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1844B0D-001C-0647-895E-1D148E249A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7306" y="381696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333FD2B-AB62-884A-A1C6-305024D61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2575227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0C782447-BBC4-DD43-A8A8-43BBA5ABD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7306" y="2575227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83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6766D0A3-54B7-084B-8B15-82C609E8E6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479148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55CC3149-4183-8240-AA1D-91DC03102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7306" y="479148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104D23C-3F78-424B-A282-D436F80F55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6725" y="6996375"/>
            <a:ext cx="1924850" cy="1841199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83E44DEB-BC45-9A44-A91D-7935D54BD6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7306" y="6996375"/>
            <a:ext cx="2364388" cy="1841199"/>
          </a:xfrm>
        </p:spPr>
        <p:txBody>
          <a:bodyPr>
            <a:no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5E93621E-759D-BD45-B13B-51A8FCF36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8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3-Section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3"/>
            <a:ext cx="4140708" cy="88290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4506722" y="3047660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9776" y="314994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4506722" y="6092168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39776" y="3359502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9776" y="6404010"/>
            <a:ext cx="809077" cy="2420835"/>
          </a:xfrm>
        </p:spPr>
        <p:txBody>
          <a:bodyPr>
            <a:normAutofit/>
          </a:bodyPr>
          <a:lstStyle>
            <a:lvl1pPr marL="0" indent="0" algn="r">
              <a:buNone/>
              <a:defRPr sz="3630" b="1">
                <a:solidFill>
                  <a:srgbClr val="8C8C8C"/>
                </a:solidFill>
              </a:defRPr>
            </a:lvl1pPr>
            <a:lvl2pPr>
              <a:defRPr sz="3630"/>
            </a:lvl2pPr>
            <a:lvl3pPr>
              <a:defRPr sz="3630"/>
            </a:lvl3pPr>
            <a:lvl4pPr>
              <a:defRPr sz="3630"/>
            </a:lvl4pPr>
            <a:lvl5pPr>
              <a:defRPr sz="363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591CC95F-B41E-D74C-8AD3-0849F11C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7F68973-0B19-4E45-9680-661D91F5A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95055CB-A0CB-4245-A1DD-73F9E3F033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6725" y="309276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D97904E-5C4C-F347-8D4D-20DC5549F6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7633" y="309276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5F070188-75CB-6144-9FF8-0398F949EC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6725" y="3353784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4015599-D9D2-9448-830B-8644EF3B6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633" y="3353784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3E2C5B11-4AF3-EF4C-B1C7-EF6D8F17BF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725" y="6398292"/>
            <a:ext cx="1924850" cy="2420836"/>
          </a:xfrm>
        </p:spPr>
        <p:txBody>
          <a:bodyPr>
            <a:normAutofit/>
          </a:bodyPr>
          <a:lstStyle>
            <a:lvl1pPr marL="0" indent="0">
              <a:buNone/>
              <a:defRPr sz="165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7C130C24-ABDE-6947-B312-5AF901881D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7633" y="6398292"/>
            <a:ext cx="2374060" cy="2420836"/>
          </a:xfrm>
        </p:spPr>
        <p:txBody>
          <a:bodyPr>
            <a:normAutofit/>
          </a:bodyPr>
          <a:lstStyle>
            <a:lvl1pPr marL="113937" indent="-113937">
              <a:spcBef>
                <a:spcPts val="0"/>
              </a:spcBef>
              <a:spcAft>
                <a:spcPts val="495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32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5C6DCA96-6CCC-8349-AD64-956ED851C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1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, Statement + Bullet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1384" y="2193528"/>
            <a:ext cx="5038367" cy="5727464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495"/>
              </a:spcAft>
              <a:buClr>
                <a:schemeClr val="accent5"/>
              </a:buClr>
              <a:defRPr sz="2145"/>
            </a:lvl1pPr>
            <a:lvl2pPr>
              <a:lnSpc>
                <a:spcPct val="100000"/>
              </a:lnSpc>
              <a:spcAft>
                <a:spcPts val="495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495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495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495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F34A7C5-B40D-944F-931D-672C85E70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E2067F-1312-2844-92A7-32DCA9611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C22120C-90A9-1D49-B671-71EB7BF3F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C8C5C3-A860-2A4B-8DD2-CA1696DF3D14}"/>
              </a:ext>
            </a:extLst>
          </p:cNvPr>
          <p:cNvCxnSpPr>
            <a:cxnSpLocks/>
          </p:cNvCxnSpPr>
          <p:nvPr userDrawn="1"/>
        </p:nvCxnSpPr>
        <p:spPr>
          <a:xfrm>
            <a:off x="4506722" y="8805399"/>
            <a:ext cx="534212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5812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, Statement + Image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8134" y="-11360"/>
            <a:ext cx="5920266" cy="882904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608D6D7-8C70-AD4F-8159-398E4A50B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56" y="9157168"/>
            <a:ext cx="1721233" cy="6164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D381BE-70A9-3945-BB87-96DDD46EF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5261" y="9322652"/>
            <a:ext cx="409589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A13E2CB-0EBF-0045-B300-A915198DA2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4737" y="9303278"/>
            <a:ext cx="6086518" cy="500315"/>
          </a:xfrm>
        </p:spPr>
        <p:txBody>
          <a:bodyPr>
            <a:normAutofit/>
          </a:bodyPr>
          <a:lstStyle>
            <a:lvl1pPr marL="0" indent="0" algn="r">
              <a:buNone/>
              <a:defRPr sz="1155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8F0736-E2D6-C649-9F6D-9994B5F11319}"/>
              </a:ext>
            </a:extLst>
          </p:cNvPr>
          <p:cNvSpPr/>
          <p:nvPr userDrawn="1"/>
        </p:nvSpPr>
        <p:spPr>
          <a:xfrm>
            <a:off x="0" y="0"/>
            <a:ext cx="4140708" cy="8829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3A92F3F-8C4D-4541-AF10-DCAC2CD25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23" y="825308"/>
            <a:ext cx="3229221" cy="727299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325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+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Text">
            <a:extLst>
              <a:ext uri="{FF2B5EF4-FFF2-40B4-BE49-F238E27FC236}">
                <a16:creationId xmlns:a16="http://schemas.microsoft.com/office/drawing/2014/main" id="{59AC9B24-406C-408C-ABAD-9DEE3CEA6C7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59222" y="1537386"/>
            <a:ext cx="6339962" cy="69686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75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90"/>
              </a:spcAft>
              <a:buClrTx/>
              <a:buSzTx/>
              <a:buFontTx/>
              <a:buNone/>
              <a:tabLst/>
              <a:defRPr sz="2145" b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75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Title text</a:t>
            </a:r>
            <a:br>
              <a:rPr lang="en-CA"/>
            </a:br>
            <a:r>
              <a:rPr lang="fr-CA" err="1"/>
              <a:t>Lorem</a:t>
            </a:r>
            <a:r>
              <a:rPr lang="fr-CA"/>
              <a:t> </a:t>
            </a:r>
            <a:r>
              <a:rPr lang="fr-CA" err="1"/>
              <a:t>ipsum</a:t>
            </a:r>
            <a:r>
              <a:rPr lang="fr-CA"/>
              <a:t> </a:t>
            </a:r>
            <a:r>
              <a:rPr lang="fr-CA" err="1"/>
              <a:t>dolor</a:t>
            </a:r>
            <a:r>
              <a:rPr lang="fr-CA"/>
              <a:t> </a:t>
            </a:r>
            <a:r>
              <a:rPr lang="fr-CA" err="1"/>
              <a:t>sit</a:t>
            </a:r>
            <a:r>
              <a:rPr lang="fr-CA"/>
              <a:t> </a:t>
            </a:r>
            <a:r>
              <a:rPr lang="fr-CA" err="1"/>
              <a:t>amet</a:t>
            </a:r>
            <a:r>
              <a:rPr lang="fr-CA"/>
              <a:t>, </a:t>
            </a:r>
            <a:r>
              <a:rPr lang="fr-CA" err="1"/>
              <a:t>consectetur</a:t>
            </a:r>
            <a:r>
              <a:rPr lang="fr-CA"/>
              <a:t> </a:t>
            </a:r>
            <a:br>
              <a:rPr lang="fr-CA"/>
            </a:br>
            <a:r>
              <a:rPr lang="fr-CA" err="1"/>
              <a:t>adipiscing</a:t>
            </a:r>
            <a:r>
              <a:rPr lang="fr-CA"/>
              <a:t> </a:t>
            </a:r>
            <a:r>
              <a:rPr lang="fr-CA" err="1"/>
              <a:t>elit</a:t>
            </a:r>
            <a:r>
              <a:rPr lang="fr-CA"/>
              <a:t>, </a:t>
            </a:r>
            <a:r>
              <a:rPr lang="fr-CA" err="1"/>
              <a:t>sed</a:t>
            </a:r>
            <a:r>
              <a:rPr lang="fr-CA"/>
              <a:t> do </a:t>
            </a:r>
            <a:r>
              <a:rPr lang="fr-CA" err="1"/>
              <a:t>eiusmod</a:t>
            </a:r>
            <a:r>
              <a:rPr lang="fr-CA"/>
              <a:t> </a:t>
            </a:r>
            <a:r>
              <a:rPr lang="fr-CA" err="1"/>
              <a:t>tempor</a:t>
            </a:r>
            <a:r>
              <a:rPr lang="fr-CA"/>
              <a:t> </a:t>
            </a:r>
            <a:r>
              <a:rPr lang="fr-CA" err="1"/>
              <a:t>incididunt</a:t>
            </a:r>
            <a:r>
              <a:rPr lang="fr-CA"/>
              <a:t> </a:t>
            </a:r>
            <a:br>
              <a:rPr lang="fr-CA"/>
            </a:br>
            <a:r>
              <a:rPr lang="fr-CA"/>
              <a:t>ut </a:t>
            </a:r>
            <a:r>
              <a:rPr lang="fr-CA" err="1"/>
              <a:t>labore</a:t>
            </a:r>
            <a:r>
              <a:rPr lang="fr-CA"/>
              <a:t> et </a:t>
            </a:r>
            <a:r>
              <a:rPr lang="fr-CA" err="1"/>
              <a:t>dolore</a:t>
            </a:r>
            <a:r>
              <a:rPr lang="fr-CA"/>
              <a:t> magna </a:t>
            </a:r>
            <a:r>
              <a:rPr lang="fr-CA" err="1"/>
              <a:t>aliqua</a:t>
            </a:r>
            <a:r>
              <a:rPr lang="fr-CA"/>
              <a:t>. </a:t>
            </a:r>
            <a:br>
              <a:rPr lang="fr-CA"/>
            </a:br>
            <a:r>
              <a:rPr lang="fr-CA"/>
              <a:t>Ut </a:t>
            </a:r>
            <a:r>
              <a:rPr lang="fr-CA" err="1"/>
              <a:t>enim</a:t>
            </a:r>
            <a:r>
              <a:rPr lang="fr-CA"/>
              <a:t> ad </a:t>
            </a:r>
            <a:r>
              <a:rPr lang="fr-CA" err="1"/>
              <a:t>minim</a:t>
            </a:r>
            <a:r>
              <a:rPr lang="fr-CA"/>
              <a:t> </a:t>
            </a:r>
            <a:r>
              <a:rPr lang="fr-CA" err="1"/>
              <a:t>veniam</a:t>
            </a:r>
            <a:r>
              <a:rPr lang="fr-CA"/>
              <a:t>, </a:t>
            </a:r>
            <a:r>
              <a:rPr lang="fr-CA" err="1"/>
              <a:t>quis</a:t>
            </a:r>
            <a:r>
              <a:rPr lang="fr-CA"/>
              <a:t> </a:t>
            </a:r>
            <a:r>
              <a:rPr lang="fr-CA" err="1"/>
              <a:t>nostrud</a:t>
            </a:r>
            <a:r>
              <a:rPr lang="fr-CA"/>
              <a:t> </a:t>
            </a:r>
            <a:r>
              <a:rPr lang="fr-CA" err="1"/>
              <a:t>exercitation</a:t>
            </a:r>
            <a:r>
              <a:rPr lang="fr-CA"/>
              <a:t> </a:t>
            </a:r>
            <a:r>
              <a:rPr lang="fr-CA" err="1"/>
              <a:t>ullamco</a:t>
            </a:r>
            <a:r>
              <a:rPr lang="fr-CA"/>
              <a:t> </a:t>
            </a:r>
            <a:r>
              <a:rPr lang="fr-CA" err="1"/>
              <a:t>laboris</a:t>
            </a:r>
            <a:r>
              <a:rPr lang="fr-CA"/>
              <a:t> </a:t>
            </a:r>
            <a:r>
              <a:rPr lang="fr-CA" err="1"/>
              <a:t>nisi</a:t>
            </a:r>
            <a:r>
              <a:rPr lang="fr-CA"/>
              <a:t> ut </a:t>
            </a:r>
            <a:r>
              <a:rPr lang="fr-CA" err="1"/>
              <a:t>aliquip</a:t>
            </a:r>
            <a:r>
              <a:rPr lang="fr-CA"/>
              <a:t> ex </a:t>
            </a:r>
            <a:r>
              <a:rPr lang="fr-CA" err="1"/>
              <a:t>ea</a:t>
            </a:r>
            <a:r>
              <a:rPr lang="fr-CA"/>
              <a:t> </a:t>
            </a:r>
            <a:r>
              <a:rPr lang="fr-CA" err="1"/>
              <a:t>commodo</a:t>
            </a:r>
            <a:r>
              <a:rPr lang="fr-CA"/>
              <a:t> </a:t>
            </a:r>
            <a:r>
              <a:rPr lang="fr-CA" err="1"/>
              <a:t>consequat</a:t>
            </a:r>
            <a:r>
              <a:rPr lang="fr-CA"/>
              <a:t>. </a:t>
            </a:r>
            <a:endParaRPr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63A69FF-AF23-4B4F-B4FB-0E1FEB660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7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0CDE4-B39F-CA44-9B72-1C69E408D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063199" cy="10058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19F585-5553-4747-A966-C93EA0C84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127" y="559577"/>
            <a:ext cx="3847031" cy="803319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3C253B-97A4-C345-A963-0AA05EFE9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BA996-28B9-C542-85A4-0FC7BA86FABC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tx2"/>
                </a:solidFill>
              </a:rPr>
              <a:t>Knox,</a:t>
            </a:r>
            <a:r>
              <a:rPr lang="en-US" sz="949">
                <a:solidFill>
                  <a:schemeClr val="tx2"/>
                </a:solidFill>
              </a:rPr>
              <a:t> </a:t>
            </a:r>
            <a:r>
              <a:rPr lang="en-US" sz="949" i="1">
                <a:solidFill>
                  <a:schemeClr val="tx2"/>
                </a:solidFill>
              </a:rPr>
              <a:t>cord blood stem cell donor</a:t>
            </a:r>
          </a:p>
        </p:txBody>
      </p:sp>
    </p:spTree>
    <p:extLst>
      <p:ext uri="{BB962C8B-B14F-4D97-AF65-F5344CB8AC3E}">
        <p14:creationId xmlns:p14="http://schemas.microsoft.com/office/powerpoint/2010/main" val="388871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068E135B-A2BA-C940-A652-B768004B5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84"/>
          <a:stretch/>
        </p:blipFill>
        <p:spPr>
          <a:xfrm>
            <a:off x="3" y="0"/>
            <a:ext cx="5502538" cy="10058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899ECE7-E191-0C48-AC48-2DBF13EB7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127" y="559577"/>
            <a:ext cx="3847031" cy="803319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170468-016C-0D49-9E6A-5B66A2904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678E2-35FD-D449-AE31-823F4C0278D4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tx2"/>
                </a:solidFill>
              </a:rPr>
              <a:t>Anmol,</a:t>
            </a:r>
            <a:r>
              <a:rPr lang="en-US" sz="949">
                <a:solidFill>
                  <a:schemeClr val="tx2"/>
                </a:solidFill>
              </a:rPr>
              <a:t> </a:t>
            </a:r>
            <a:r>
              <a:rPr lang="en-US" sz="949" i="1">
                <a:solidFill>
                  <a:schemeClr val="tx2"/>
                </a:solidFill>
              </a:rPr>
              <a:t>volunteer</a:t>
            </a:r>
          </a:p>
        </p:txBody>
      </p:sp>
    </p:spTree>
    <p:extLst>
      <p:ext uri="{BB962C8B-B14F-4D97-AF65-F5344CB8AC3E}">
        <p14:creationId xmlns:p14="http://schemas.microsoft.com/office/powerpoint/2010/main" val="1793321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5E90FE3-A397-1B4E-9FBE-C88118FD0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043993" cy="10058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046DD7-655D-0549-804B-8D0A0B917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127" y="559575"/>
            <a:ext cx="3847031" cy="8033194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7E5A50-0B94-E748-A41D-8D0DD539C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0111C-7242-504F-9A38-D8F41AF59619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>
                <a:solidFill>
                  <a:schemeClr val="tx2"/>
                </a:solidFill>
              </a:rPr>
              <a:t>Dr. Ni,</a:t>
            </a:r>
            <a:r>
              <a:rPr lang="en-US" sz="949">
                <a:solidFill>
                  <a:schemeClr val="tx2"/>
                </a:solidFill>
              </a:rPr>
              <a:t> </a:t>
            </a:r>
            <a:r>
              <a:rPr lang="en-US" sz="949" i="1">
                <a:solidFill>
                  <a:schemeClr val="tx2"/>
                </a:solidFill>
              </a:rPr>
              <a:t>employee</a:t>
            </a:r>
          </a:p>
        </p:txBody>
      </p:sp>
    </p:spTree>
    <p:extLst>
      <p:ext uri="{BB962C8B-B14F-4D97-AF65-F5344CB8AC3E}">
        <p14:creationId xmlns:p14="http://schemas.microsoft.com/office/powerpoint/2010/main" val="1138609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1A0AD84-F94C-D640-9CF8-8B8C27BDB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9" y="248538"/>
            <a:ext cx="4848001" cy="98098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90BD3F-E957-F444-85F5-19CBD769B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127" y="559574"/>
            <a:ext cx="3847031" cy="801743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2D4746-4931-EF4C-B5F1-53F36A1C6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FCBDC-8571-A046-A0BC-74F4F7486F32}"/>
              </a:ext>
            </a:extLst>
          </p:cNvPr>
          <p:cNvSpPr txBox="1"/>
          <p:nvPr userDrawn="1"/>
        </p:nvSpPr>
        <p:spPr>
          <a:xfrm>
            <a:off x="5022834" y="8844603"/>
            <a:ext cx="5035567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9" b="1" err="1">
                <a:solidFill>
                  <a:schemeClr val="tx2"/>
                </a:solidFill>
              </a:rPr>
              <a:t>Janrene</a:t>
            </a:r>
            <a:r>
              <a:rPr lang="en-US" sz="949" b="1">
                <a:solidFill>
                  <a:schemeClr val="tx2"/>
                </a:solidFill>
              </a:rPr>
              <a:t>,</a:t>
            </a:r>
            <a:r>
              <a:rPr lang="en-US" sz="949">
                <a:solidFill>
                  <a:schemeClr val="tx2"/>
                </a:solidFill>
              </a:rPr>
              <a:t> </a:t>
            </a:r>
            <a:r>
              <a:rPr lang="en-US" sz="949" i="1">
                <a:solidFill>
                  <a:schemeClr val="tx2"/>
                </a:solidFill>
              </a:rPr>
              <a:t>employee</a:t>
            </a:r>
          </a:p>
        </p:txBody>
      </p:sp>
    </p:spTree>
    <p:extLst>
      <p:ext uri="{BB962C8B-B14F-4D97-AF65-F5344CB8AC3E}">
        <p14:creationId xmlns:p14="http://schemas.microsoft.com/office/powerpoint/2010/main" val="238388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3AF76-9D5A-B94B-909D-E0BF3DC25B5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990"/>
              </a:spcBef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15239B-D6D4-A44D-997F-2A5EBEFEC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90" y="536448"/>
            <a:ext cx="8759250" cy="1433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2" name="Picture 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05947610-504A-7A0B-3D81-C26D35212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07" y="341334"/>
            <a:ext cx="1953891" cy="10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029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Statement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100584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A8DC55-25C5-41D7-8BB9-56E77002F7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29204" y="8631247"/>
            <a:ext cx="5029199" cy="1183342"/>
          </a:xfrm>
        </p:spPr>
        <p:txBody>
          <a:bodyPr>
            <a:normAutofit/>
          </a:bodyPr>
          <a:lstStyle>
            <a:lvl1pPr marL="0" indent="0" algn="ctr">
              <a:buNone/>
              <a:defRPr sz="132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DAE42D-71D0-B14E-BDBF-2424C4748D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3127" y="559575"/>
            <a:ext cx="3847031" cy="802809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B36D7-B2EB-1048-9A23-C124F43B1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8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H1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8B321C8-8374-4EAC-BBAC-E18275C84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525" y="545173"/>
            <a:ext cx="3847031" cy="3300689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100584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31358-7010-451F-BD6E-84BCC0B568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11006" y="3964195"/>
            <a:ext cx="3846552" cy="4630560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D4A1BE-5A6A-4D9E-9F79-F6D92FE23A3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29200" y="8634789"/>
            <a:ext cx="5029200" cy="1183342"/>
          </a:xfrm>
        </p:spPr>
        <p:txBody>
          <a:bodyPr>
            <a:normAutofit/>
          </a:bodyPr>
          <a:lstStyle>
            <a:lvl1pPr marL="0" indent="0" algn="ctr">
              <a:buNone/>
              <a:defRPr sz="132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67C7EC-FD95-8E4B-9467-545B753D9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24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H1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8B321C8-8374-4EAC-BBAC-E18275C84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793" y="545173"/>
            <a:ext cx="3847031" cy="3300689"/>
          </a:xfrm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100584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31358-7010-451F-BD6E-84BCC0B568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7274" y="3964198"/>
            <a:ext cx="3846552" cy="4669270"/>
          </a:xfrm>
        </p:spPr>
        <p:txBody>
          <a:bodyPr anchor="t"/>
          <a:lstStyle>
            <a:lvl1pPr marL="0" indent="0" algn="ctr">
              <a:buNone/>
              <a:defRPr/>
            </a:lvl1pPr>
            <a:lvl2pPr marL="377166" indent="0" algn="ctr">
              <a:buNone/>
              <a:defRPr/>
            </a:lvl2pPr>
            <a:lvl3pPr marL="754332" indent="0" algn="ctr">
              <a:buNone/>
              <a:defRPr/>
            </a:lvl3pPr>
            <a:lvl4pPr marL="1131497" indent="0" algn="ctr">
              <a:buNone/>
              <a:defRPr/>
            </a:lvl4pPr>
            <a:lvl5pPr marL="1508663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F038-B3DE-3443-BB1E-1292651E77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29200" y="8633464"/>
            <a:ext cx="5029200" cy="1183342"/>
          </a:xfrm>
        </p:spPr>
        <p:txBody>
          <a:bodyPr>
            <a:normAutofit/>
          </a:bodyPr>
          <a:lstStyle>
            <a:lvl1pPr marL="0" indent="0" algn="ctr">
              <a:buNone/>
              <a:defRPr sz="132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5AEFAB-431C-C54F-B57A-431A8B723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Donor Experience Ambition Statem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2D4746-4931-EF4C-B5F1-53F36A1C6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0B8AC-504A-5149-957F-D22CF6CAABBF}"/>
              </a:ext>
            </a:extLst>
          </p:cNvPr>
          <p:cNvSpPr txBox="1"/>
          <p:nvPr userDrawn="1"/>
        </p:nvSpPr>
        <p:spPr>
          <a:xfrm>
            <a:off x="5319348" y="2247199"/>
            <a:ext cx="4613324" cy="27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80" b="0" i="0">
                <a:solidFill>
                  <a:schemeClr val="tx1"/>
                </a:solidFill>
              </a:rPr>
              <a:t>Every day, we connect </a:t>
            </a:r>
          </a:p>
          <a:p>
            <a:pPr algn="ctr">
              <a:lnSpc>
                <a:spcPct val="100000"/>
              </a:lnSpc>
            </a:pPr>
            <a:r>
              <a:rPr lang="en-US" sz="1980" b="0" i="0">
                <a:solidFill>
                  <a:schemeClr val="tx1"/>
                </a:solidFill>
              </a:rPr>
              <a:t>generous donors with recipients </a:t>
            </a:r>
          </a:p>
          <a:p>
            <a:pPr algn="ctr">
              <a:lnSpc>
                <a:spcPct val="100000"/>
              </a:lnSpc>
              <a:spcAft>
                <a:spcPts val="1485"/>
              </a:spcAft>
            </a:pPr>
            <a:r>
              <a:rPr lang="en-US" sz="1980" b="0" i="0">
                <a:solidFill>
                  <a:schemeClr val="tx1"/>
                </a:solidFill>
              </a:rPr>
              <a:t>to help save lives. </a:t>
            </a:r>
          </a:p>
          <a:p>
            <a:pPr algn="ctr">
              <a:lnSpc>
                <a:spcPct val="100000"/>
              </a:lnSpc>
            </a:pPr>
            <a:r>
              <a:rPr lang="en-US" sz="1980" b="0" i="0">
                <a:solidFill>
                  <a:schemeClr val="tx1"/>
                </a:solidFill>
              </a:rPr>
              <a:t>We inspire Canadians to give by delivering an</a:t>
            </a:r>
            <a:r>
              <a:rPr lang="en-US" sz="1980" b="1" i="0">
                <a:solidFill>
                  <a:schemeClr val="tx1"/>
                </a:solidFill>
              </a:rPr>
              <a:t> exceptional </a:t>
            </a:r>
            <a:r>
              <a:rPr lang="en-US" sz="1980" b="0" i="0">
                <a:solidFill>
                  <a:schemeClr val="tx1"/>
                </a:solidFill>
              </a:rPr>
              <a:t>experience – </a:t>
            </a:r>
            <a:r>
              <a:rPr lang="en-US" sz="1980" b="1" i="0">
                <a:solidFill>
                  <a:schemeClr val="tx1"/>
                </a:solidFill>
              </a:rPr>
              <a:t>easy</a:t>
            </a:r>
            <a:r>
              <a:rPr lang="en-US" sz="1980" b="0" i="0">
                <a:solidFill>
                  <a:schemeClr val="tx1"/>
                </a:solidFill>
              </a:rPr>
              <a:t> and </a:t>
            </a:r>
          </a:p>
          <a:p>
            <a:pPr algn="ctr">
              <a:lnSpc>
                <a:spcPct val="100000"/>
              </a:lnSpc>
            </a:pPr>
            <a:r>
              <a:rPr lang="en-US" sz="1980" b="1" i="0">
                <a:solidFill>
                  <a:schemeClr val="tx1"/>
                </a:solidFill>
              </a:rPr>
              <a:t>personal</a:t>
            </a:r>
            <a:r>
              <a:rPr lang="en-US" sz="1980" b="0" i="0">
                <a:solidFill>
                  <a:schemeClr val="tx1"/>
                </a:solidFill>
              </a:rPr>
              <a:t> – where everyone</a:t>
            </a:r>
            <a:r>
              <a:rPr lang="en-US" sz="1980" b="1" i="0">
                <a:solidFill>
                  <a:schemeClr val="tx1"/>
                </a:solidFill>
              </a:rPr>
              <a:t> feels valued​</a:t>
            </a:r>
            <a:r>
              <a:rPr lang="en-US" sz="1980" b="0" i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3" name="Image 4" descr="CBS_TurquoisePart_Symbol_RGB.jpg">
            <a:extLst>
              <a:ext uri="{FF2B5EF4-FFF2-40B4-BE49-F238E27FC236}">
                <a16:creationId xmlns:a16="http://schemas.microsoft.com/office/drawing/2014/main" id="{D1118E56-4AB8-494A-B7FF-444E6290A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812" y="6212986"/>
            <a:ext cx="593161" cy="898949"/>
          </a:xfrm>
          <a:prstGeom prst="rect">
            <a:avLst/>
          </a:prstGeom>
        </p:spPr>
      </p:pic>
      <p:pic>
        <p:nvPicPr>
          <p:cNvPr id="14" name="Image 5" descr="CBS_RedPart_Symbol_RGB.jpg">
            <a:extLst>
              <a:ext uri="{FF2B5EF4-FFF2-40B4-BE49-F238E27FC236}">
                <a16:creationId xmlns:a16="http://schemas.microsoft.com/office/drawing/2014/main" id="{1B9D8D94-85A2-5F4E-B173-25DC04F846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086" y="2116494"/>
            <a:ext cx="593161" cy="898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49491-385C-B94F-8124-07490C1638B3}"/>
              </a:ext>
            </a:extLst>
          </p:cNvPr>
          <p:cNvSpPr txBox="1"/>
          <p:nvPr userDrawn="1"/>
        </p:nvSpPr>
        <p:spPr>
          <a:xfrm>
            <a:off x="5167940" y="551538"/>
            <a:ext cx="47603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80" b="1" i="0">
                <a:solidFill>
                  <a:schemeClr val="tx1"/>
                </a:solidFill>
              </a:rPr>
              <a:t>Donor Experience </a:t>
            </a:r>
          </a:p>
          <a:p>
            <a:pPr algn="ctr">
              <a:lnSpc>
                <a:spcPct val="100000"/>
              </a:lnSpc>
            </a:pPr>
            <a:r>
              <a:rPr lang="en-US" sz="1980" b="1" i="0">
                <a:solidFill>
                  <a:schemeClr val="tx1"/>
                </a:solidFill>
              </a:rPr>
              <a:t>Ambition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F8EFC5-2E14-BA42-8FD6-5198C92CB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100584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1FF8EE-AA7B-D14D-A82B-A00E0E8AEF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29204" y="8631247"/>
            <a:ext cx="5029199" cy="1183342"/>
          </a:xfrm>
        </p:spPr>
        <p:txBody>
          <a:bodyPr>
            <a:normAutofit/>
          </a:bodyPr>
          <a:lstStyle>
            <a:lvl1pPr marL="0" indent="0" algn="ctr">
              <a:buNone/>
              <a:defRPr sz="132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</p:spTree>
    <p:extLst>
      <p:ext uri="{BB962C8B-B14F-4D97-AF65-F5344CB8AC3E}">
        <p14:creationId xmlns:p14="http://schemas.microsoft.com/office/powerpoint/2010/main" val="2832688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BC2B6-CC05-46EA-A891-FE633354A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93" y="3262938"/>
            <a:ext cx="4907855" cy="3692924"/>
          </a:xfrm>
          <a:prstGeom prst="rect">
            <a:avLst/>
          </a:prstGeom>
        </p:spPr>
      </p:pic>
      <p:pic>
        <p:nvPicPr>
          <p:cNvPr id="2" name="Picture 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AC5634E0-D1AC-F80A-13AF-389BE70D66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99" y="4183684"/>
            <a:ext cx="2189255" cy="18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68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17E125-B7F9-D444-9CF4-36C012F5B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7334"/>
            <a:ext cx="10058400" cy="9821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10947-E6CD-CC40-9BB9-E4F7E45EB827}"/>
              </a:ext>
            </a:extLst>
          </p:cNvPr>
          <p:cNvSpPr txBox="1"/>
          <p:nvPr userDrawn="1"/>
        </p:nvSpPr>
        <p:spPr>
          <a:xfrm>
            <a:off x="3397698" y="8352297"/>
            <a:ext cx="1252724" cy="6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Alan,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donor, </a:t>
            </a:r>
            <a:br>
              <a:rPr lang="en-US" sz="949" i="1">
                <a:solidFill>
                  <a:schemeClr val="tx2"/>
                </a:solidFill>
              </a:rPr>
            </a:br>
            <a:r>
              <a:rPr lang="en-US" sz="949" i="1">
                <a:solidFill>
                  <a:schemeClr val="tx2"/>
                </a:solidFill>
              </a:rPr>
              <a:t>stem cell registrant, and volunteer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A544E-4BE1-1249-83DB-38C31F4F5FC2}"/>
              </a:ext>
            </a:extLst>
          </p:cNvPr>
          <p:cNvSpPr txBox="1"/>
          <p:nvPr userDrawn="1"/>
        </p:nvSpPr>
        <p:spPr>
          <a:xfrm>
            <a:off x="5170851" y="8343805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>
                <a:solidFill>
                  <a:schemeClr val="tx2"/>
                </a:solidFill>
              </a:rPr>
              <a:t>Kim,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recipient</a:t>
            </a:r>
          </a:p>
        </p:txBody>
      </p:sp>
    </p:spTree>
    <p:extLst>
      <p:ext uri="{BB962C8B-B14F-4D97-AF65-F5344CB8AC3E}">
        <p14:creationId xmlns:p14="http://schemas.microsoft.com/office/powerpoint/2010/main" val="1808633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D9B5B09-6727-BB42-BC2B-C4363D6AC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"/>
            <a:ext cx="10058400" cy="100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3A14C-3033-C244-92DB-F0CFC341368C}"/>
              </a:ext>
            </a:extLst>
          </p:cNvPr>
          <p:cNvSpPr txBox="1"/>
          <p:nvPr userDrawn="1"/>
        </p:nvSpPr>
        <p:spPr>
          <a:xfrm>
            <a:off x="3512286" y="8623915"/>
            <a:ext cx="1252724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9" b="1">
                <a:solidFill>
                  <a:schemeClr val="tx2"/>
                </a:solidFill>
              </a:rPr>
              <a:t>Brenda,</a:t>
            </a:r>
            <a:r>
              <a:rPr lang="en-US" sz="949">
                <a:solidFill>
                  <a:schemeClr val="tx2"/>
                </a:solidFill>
              </a:rPr>
              <a:t> </a:t>
            </a:r>
          </a:p>
          <a:p>
            <a:r>
              <a:rPr lang="en-US" sz="949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B8857-B1FC-364E-A1E3-38B10F065E67}"/>
              </a:ext>
            </a:extLst>
          </p:cNvPr>
          <p:cNvSpPr txBox="1"/>
          <p:nvPr userDrawn="1"/>
        </p:nvSpPr>
        <p:spPr>
          <a:xfrm>
            <a:off x="5485972" y="8615427"/>
            <a:ext cx="1265259" cy="38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49" b="1" err="1">
                <a:solidFill>
                  <a:schemeClr val="tx2"/>
                </a:solidFill>
              </a:rPr>
              <a:t>Aizad</a:t>
            </a:r>
            <a:r>
              <a:rPr lang="en-US" sz="949" b="1">
                <a:solidFill>
                  <a:schemeClr val="tx2"/>
                </a:solidFill>
              </a:rPr>
              <a:t>,</a:t>
            </a:r>
            <a:endParaRPr lang="en-US" sz="949">
              <a:solidFill>
                <a:schemeClr val="tx2"/>
              </a:solidFill>
            </a:endParaRPr>
          </a:p>
          <a:p>
            <a:pPr algn="r"/>
            <a:r>
              <a:rPr lang="en-US" sz="949" i="1">
                <a:solidFill>
                  <a:schemeClr val="tx2"/>
                </a:solidFill>
              </a:rPr>
              <a:t>blood recipient</a:t>
            </a:r>
          </a:p>
        </p:txBody>
      </p:sp>
    </p:spTree>
    <p:extLst>
      <p:ext uri="{BB962C8B-B14F-4D97-AF65-F5344CB8AC3E}">
        <p14:creationId xmlns:p14="http://schemas.microsoft.com/office/powerpoint/2010/main" val="182388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6"/>
          </p:nvPr>
        </p:nvSpPr>
        <p:spPr>
          <a:xfrm rot="10800000" flipH="1" flipV="1">
            <a:off x="58271" y="9209649"/>
            <a:ext cx="699604" cy="781210"/>
          </a:xfrm>
        </p:spPr>
        <p:txBody>
          <a:bodyPr anchor="ctr"/>
          <a:lstStyle>
            <a:lvl1pPr algn="ctr">
              <a:defRPr sz="1760" b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221C231-2CB1-F343-A43B-DE31385C503C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6CF2D-951A-4D7E-AB27-502606B95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24" y="9189739"/>
            <a:ext cx="1089660" cy="6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8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Figu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3AF76-9D5A-B94B-909D-E0BF3DC25B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579" y="3495040"/>
            <a:ext cx="8675370" cy="4848319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5BC5E-3730-9249-9CB4-33295CE7D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90" y="536448"/>
            <a:ext cx="8759250" cy="1433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7F125-D41A-9E4D-88CE-EC278ABBCC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976759"/>
            <a:ext cx="2883219" cy="151807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4950" b="1" dirty="0" smtClean="0">
                <a:solidFill>
                  <a:srgbClr val="E71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88583" lvl="0" indent="-188583"/>
            <a:r>
              <a:rPr lang="en-US"/>
              <a:t>##</a:t>
            </a:r>
          </a:p>
        </p:txBody>
      </p:sp>
      <p:pic>
        <p:nvPicPr>
          <p:cNvPr id="7" name="Picture 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36B87FDF-9A1D-2776-1225-66F2AEB0F4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07" y="341334"/>
            <a:ext cx="1953891" cy="10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7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D689-C74C-B54E-A9E5-AC7DB6FC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86" y="536448"/>
            <a:ext cx="8675370" cy="959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B25FA-70A1-EB4E-9865-8EA1AABB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F75ADC1-5F6E-4E44-AE7D-BE9B6FF580A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0083" y="2338362"/>
            <a:ext cx="8738235" cy="635097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90B877-D6A7-A34E-8D09-EC940353B3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768" y="1409158"/>
            <a:ext cx="8814298" cy="826046"/>
          </a:xfrm>
        </p:spPr>
        <p:txBody>
          <a:bodyPr anchor="t">
            <a:normAutofit/>
          </a:bodyPr>
          <a:lstStyle>
            <a:lvl1pPr marL="0" indent="0">
              <a:buNone/>
              <a:defRPr sz="1650"/>
            </a:lvl1pPr>
            <a:lvl2pPr marL="377166" indent="0">
              <a:buNone/>
              <a:defRPr sz="1155"/>
            </a:lvl2pPr>
            <a:lvl3pPr marL="754332" indent="0">
              <a:buNone/>
              <a:defRPr sz="990"/>
            </a:lvl3pPr>
            <a:lvl4pPr marL="1131497" indent="0">
              <a:buNone/>
              <a:defRPr sz="825"/>
            </a:lvl4pPr>
            <a:lvl5pPr marL="1508663" indent="0">
              <a:buNone/>
              <a:defRPr sz="825"/>
            </a:lvl5pPr>
            <a:lvl6pPr marL="1885830" indent="0">
              <a:buNone/>
              <a:defRPr sz="825"/>
            </a:lvl6pPr>
            <a:lvl7pPr marL="2262996" indent="0">
              <a:buNone/>
              <a:defRPr sz="825"/>
            </a:lvl7pPr>
            <a:lvl8pPr marL="2640161" indent="0">
              <a:buNone/>
              <a:defRPr sz="825"/>
            </a:lvl8pPr>
            <a:lvl9pPr marL="3017325" indent="0">
              <a:buNone/>
              <a:defRPr sz="825"/>
            </a:lvl9pPr>
          </a:lstStyle>
          <a:p>
            <a:pPr lvl="0"/>
            <a:r>
              <a:rPr lang="en-US"/>
              <a:t>Chart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4804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350AAA4-2E22-2B15-D207-E05309F8F175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308" y="9105363"/>
            <a:ext cx="3351449" cy="6751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9DCA1-89C9-E441-A147-E4CCDB99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4" y="536959"/>
            <a:ext cx="8790683" cy="1433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65051-DAB3-0E45-8CE1-285F7345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614" y="1699347"/>
            <a:ext cx="8675370" cy="6704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658A1-8682-414C-8CD9-49C560E54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41708" y="9322652"/>
            <a:ext cx="22631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21365-594A-B74F-97DE-498DC38F1FFD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635559" y="8780078"/>
            <a:ext cx="8794193" cy="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7" r:id="rId2"/>
    <p:sldLayoutId id="2147483886" r:id="rId3"/>
    <p:sldLayoutId id="2147483716" r:id="rId4"/>
    <p:sldLayoutId id="2147483879" r:id="rId5"/>
    <p:sldLayoutId id="2147483662" r:id="rId6"/>
    <p:sldLayoutId id="2147483650" r:id="rId7"/>
    <p:sldLayoutId id="2147483664" r:id="rId8"/>
    <p:sldLayoutId id="2147483654" r:id="rId9"/>
    <p:sldLayoutId id="2147483665" r:id="rId10"/>
    <p:sldLayoutId id="2147483718" r:id="rId11"/>
    <p:sldLayoutId id="2147483881" r:id="rId12"/>
    <p:sldLayoutId id="2147483652" r:id="rId13"/>
    <p:sldLayoutId id="2147483666" r:id="rId14"/>
    <p:sldLayoutId id="2147483667" r:id="rId15"/>
    <p:sldLayoutId id="2147483711" r:id="rId16"/>
    <p:sldLayoutId id="2147483668" r:id="rId17"/>
    <p:sldLayoutId id="2147483669" r:id="rId18"/>
    <p:sldLayoutId id="2147483887" r:id="rId19"/>
    <p:sldLayoutId id="2147483670" r:id="rId20"/>
    <p:sldLayoutId id="2147483680" r:id="rId21"/>
    <p:sldLayoutId id="2147483720" r:id="rId22"/>
    <p:sldLayoutId id="2147483671" r:id="rId23"/>
    <p:sldLayoutId id="2147483721" r:id="rId24"/>
    <p:sldLayoutId id="2147483722" r:id="rId25"/>
    <p:sldLayoutId id="2147483682" r:id="rId26"/>
    <p:sldLayoutId id="2147483882" r:id="rId27"/>
    <p:sldLayoutId id="2147483695" r:id="rId28"/>
    <p:sldLayoutId id="2147483699" r:id="rId29"/>
    <p:sldLayoutId id="2147483712" r:id="rId30"/>
    <p:sldLayoutId id="2147483690" r:id="rId31"/>
    <p:sldLayoutId id="2147483681" r:id="rId32"/>
    <p:sldLayoutId id="2147483723" r:id="rId33"/>
    <p:sldLayoutId id="2147483675" r:id="rId34"/>
    <p:sldLayoutId id="2147483724" r:id="rId35"/>
    <p:sldLayoutId id="2147483725" r:id="rId36"/>
    <p:sldLayoutId id="2147483683" r:id="rId37"/>
    <p:sldLayoutId id="2147483883" r:id="rId38"/>
    <p:sldLayoutId id="2147483696" r:id="rId39"/>
    <p:sldLayoutId id="2147483700" r:id="rId40"/>
    <p:sldLayoutId id="2147483713" r:id="rId41"/>
    <p:sldLayoutId id="2147483693" r:id="rId42"/>
    <p:sldLayoutId id="2147483678" r:id="rId43"/>
    <p:sldLayoutId id="2147483726" r:id="rId44"/>
    <p:sldLayoutId id="2147483676" r:id="rId45"/>
    <p:sldLayoutId id="2147483728" r:id="rId46"/>
    <p:sldLayoutId id="2147483684" r:id="rId47"/>
    <p:sldLayoutId id="2147483727" r:id="rId48"/>
    <p:sldLayoutId id="2147483884" r:id="rId49"/>
    <p:sldLayoutId id="2147483697" r:id="rId50"/>
    <p:sldLayoutId id="2147483701" r:id="rId51"/>
    <p:sldLayoutId id="2147483714" r:id="rId52"/>
    <p:sldLayoutId id="2147483691" r:id="rId53"/>
    <p:sldLayoutId id="2147483679" r:id="rId54"/>
    <p:sldLayoutId id="2147483729" r:id="rId55"/>
    <p:sldLayoutId id="2147483677" r:id="rId56"/>
    <p:sldLayoutId id="2147483730" r:id="rId57"/>
    <p:sldLayoutId id="2147483685" r:id="rId58"/>
    <p:sldLayoutId id="2147483731" r:id="rId59"/>
    <p:sldLayoutId id="2147483885" r:id="rId60"/>
    <p:sldLayoutId id="2147483698" r:id="rId61"/>
    <p:sldLayoutId id="2147483702" r:id="rId62"/>
    <p:sldLayoutId id="2147483715" r:id="rId63"/>
    <p:sldLayoutId id="2147483692" r:id="rId64"/>
    <p:sldLayoutId id="2147483694" r:id="rId65"/>
    <p:sldLayoutId id="2147483705" r:id="rId66"/>
    <p:sldLayoutId id="2147483732" r:id="rId67"/>
    <p:sldLayoutId id="2147483733" r:id="rId68"/>
    <p:sldLayoutId id="2147483734" r:id="rId69"/>
    <p:sldLayoutId id="2147483706" r:id="rId70"/>
    <p:sldLayoutId id="2147483707" r:id="rId71"/>
    <p:sldLayoutId id="2147483709" r:id="rId72"/>
    <p:sldLayoutId id="2147483880" r:id="rId73"/>
    <p:sldLayoutId id="2147483703" r:id="rId74"/>
    <p:sldLayoutId id="2147483736" r:id="rId75"/>
    <p:sldLayoutId id="2147483735" r:id="rId76"/>
    <p:sldLayoutId id="2147483888" r:id="rId77"/>
  </p:sldLayoutIdLst>
  <p:hf hdr="0" ftr="0" dt="0"/>
  <p:txStyles>
    <p:titleStyle>
      <a:lvl1pPr algn="l" defTabSz="754332" rtl="0" eaLnBrk="1" latinLnBrk="0" hangingPunct="1">
        <a:lnSpc>
          <a:spcPct val="90000"/>
        </a:lnSpc>
        <a:spcBef>
          <a:spcPct val="0"/>
        </a:spcBef>
        <a:buNone/>
        <a:defRPr lang="en-US" sz="297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8583" indent="-188583" algn="l" defTabSz="754332" rtl="0" eaLnBrk="1" latinLnBrk="0" hangingPunct="1">
        <a:lnSpc>
          <a:spcPct val="100000"/>
        </a:lnSpc>
        <a:spcBef>
          <a:spcPts val="825"/>
        </a:spcBef>
        <a:buClr>
          <a:schemeClr val="tx2"/>
        </a:buClr>
        <a:buFont typeface="Arial" panose="020B0604020202020204" pitchFamily="34" charset="0"/>
        <a:buChar char="•"/>
        <a:defRPr sz="2145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5749" indent="-188583" algn="l" defTabSz="754332" rtl="0" eaLnBrk="1" latinLnBrk="0" hangingPunct="1">
        <a:lnSpc>
          <a:spcPct val="100000"/>
        </a:lnSpc>
        <a:spcBef>
          <a:spcPts val="413"/>
        </a:spcBef>
        <a:buClr>
          <a:schemeClr val="tx2"/>
        </a:buClr>
        <a:buFont typeface="Arial" panose="020B0604020202020204" pitchFamily="34" charset="0"/>
        <a:buChar char="•"/>
        <a:defRPr sz="2145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15" indent="-188583" algn="l" defTabSz="754332" rtl="0" eaLnBrk="1" latinLnBrk="0" hangingPunct="1">
        <a:lnSpc>
          <a:spcPct val="100000"/>
        </a:lnSpc>
        <a:spcBef>
          <a:spcPts val="413"/>
        </a:spcBef>
        <a:buClr>
          <a:schemeClr val="tx2"/>
        </a:buClr>
        <a:buFont typeface="Arial" panose="020B0604020202020204" pitchFamily="34" charset="0"/>
        <a:buChar char="•"/>
        <a:defRPr sz="2145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20080" indent="-188583" algn="l" defTabSz="754332" rtl="0" eaLnBrk="1" latinLnBrk="0" hangingPunct="1">
        <a:lnSpc>
          <a:spcPct val="100000"/>
        </a:lnSpc>
        <a:spcBef>
          <a:spcPts val="413"/>
        </a:spcBef>
        <a:buClr>
          <a:schemeClr val="tx2"/>
        </a:buClr>
        <a:buFont typeface="Arial" panose="020B0604020202020204" pitchFamily="34" charset="0"/>
        <a:buChar char="•"/>
        <a:defRPr sz="2145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97246" indent="-188583" algn="l" defTabSz="754332" rtl="0" eaLnBrk="1" latinLnBrk="0" hangingPunct="1">
        <a:lnSpc>
          <a:spcPct val="100000"/>
        </a:lnSpc>
        <a:spcBef>
          <a:spcPts val="413"/>
        </a:spcBef>
        <a:buClr>
          <a:schemeClr val="tx2"/>
        </a:buClr>
        <a:buFont typeface="Arial" panose="020B0604020202020204" pitchFamily="34" charset="0"/>
        <a:buChar char="•"/>
        <a:defRPr sz="2145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74411" indent="-188583" algn="l" defTabSz="75433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577" indent="-188583" algn="l" defTabSz="75433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744" indent="-188583" algn="l" defTabSz="75433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5910" indent="-188583" algn="l" defTabSz="75433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66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32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497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663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30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2996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161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325" algn="l" defTabSz="754332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62" userDrawn="1">
          <p15:clr>
            <a:srgbClr val="F26B43"/>
          </p15:clr>
        </p15:guide>
        <p15:guide id="2" pos="396" userDrawn="1">
          <p15:clr>
            <a:srgbClr val="F26B43"/>
          </p15:clr>
        </p15:guide>
        <p15:guide id="3" pos="5940" userDrawn="1">
          <p15:clr>
            <a:srgbClr val="F26B43"/>
          </p15:clr>
        </p15:guide>
        <p15:guide id="4" pos="3168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977092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45.jpeg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hyperlink" Target="https://pubmed.ncbi.nlm.nih.gov/101311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hyperlink" Target="https://pubmed.ncbi.nlm.nih.gov/3227434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4800177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46.jpeg"/><Relationship Id="rId4" Type="http://schemas.openxmlformats.org/officeDocument/2006/relationships/hyperlink" Target="https://professionaleducation.blood.ca/en/transfusion/best-practices/breakthroughs-blood-advancing-practice-through-researc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education.blood.ca/en/transfusion/best-practices/breakthroughs-blood-advancing-practice-through-research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education.blood.ca/en/transfusion/best-practices/breakthroughs-blood-advancing-practice-through-research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tmg.org/albumin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tmg.org/albumin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professionaleducation.blood.ca/en/transfusion/best-practices/breakthroughs-blood-advancing-practice-through-research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hyperlink" Target="https://pubmed.ncbi.nlm.nih.gov/35852528/" TargetMode="External"/><Relationship Id="rId5" Type="http://schemas.openxmlformats.org/officeDocument/2006/relationships/hyperlink" Target="https://pubmed.ncbi.nlm.nih.gov/32586766/" TargetMode="External"/><Relationship Id="rId4" Type="http://schemas.openxmlformats.org/officeDocument/2006/relationships/hyperlink" Target="https://pubmed.ncbi.nlm.nih.gov/3365729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0003061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42.jpeg"/><Relationship Id="rId4" Type="http://schemas.openxmlformats.org/officeDocument/2006/relationships/hyperlink" Target="https://professionaleducation.blood.ca/en/transfusion/best-practices/breakthroughs-blood-advancing-practice-through-resear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1571102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hyperlink" Target="https://pubmed.ncbi.nlm.nih.gov/3151328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115729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44.jpeg"/><Relationship Id="rId5" Type="http://schemas.openxmlformats.org/officeDocument/2006/relationships/hyperlink" Target="https://professionaleducation.blood.ca/en/transfusion/best-practices/breakthroughs-blood-advancing-practice-through-research" TargetMode="External"/><Relationship Id="rId4" Type="http://schemas.openxmlformats.org/officeDocument/2006/relationships/hyperlink" Target="https://pubmed.ncbi.nlm.nih.gov/3140704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4635772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45.jpeg"/><Relationship Id="rId4" Type="http://schemas.openxmlformats.org/officeDocument/2006/relationships/hyperlink" Target="https://professionaleducation.blood.ca/en/transfusion/best-practices/breakthroughs-blood-advancing-practice-through-research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5960879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43.jpeg"/><Relationship Id="rId4" Type="http://schemas.openxmlformats.org/officeDocument/2006/relationships/hyperlink" Target="https://professionaleducation.blood.ca/en/transfusion/best-practices/breakthroughs-blood-advancing-practice-through-research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4635772/" TargetMode="External"/><Relationship Id="rId3" Type="http://schemas.openxmlformats.org/officeDocument/2006/relationships/hyperlink" Target="https://professionaleducation.blood.ca/en/transfusion/best-practices/breakthroughs-blood-advancing-practice-through-research" TargetMode="External"/><Relationship Id="rId7" Type="http://schemas.openxmlformats.org/officeDocument/2006/relationships/hyperlink" Target="https://pubmed.ncbi.nlm.nih.gov/23909705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hyperlink" Target="https://pubmed.ncbi.nlm.nih.gov/25047428/" TargetMode="External"/><Relationship Id="rId5" Type="http://schemas.openxmlformats.org/officeDocument/2006/relationships/hyperlink" Target="https://pubmed.ncbi.nlm.nih.gov/25099709/" TargetMode="External"/><Relationship Id="rId4" Type="http://schemas.openxmlformats.org/officeDocument/2006/relationships/hyperlink" Target="https://pubmed.ncbi.nlm.nih.gov/33317590/" TargetMode="External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E2C3C2-F779-BF4E-91CF-988F4BF98C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443" y="4231609"/>
            <a:ext cx="9073514" cy="1160038"/>
          </a:xfrm>
        </p:spPr>
        <p:txBody>
          <a:bodyPr>
            <a:noAutofit/>
          </a:bodyPr>
          <a:lstStyle/>
          <a:p>
            <a:r>
              <a:rPr lang="en-US" sz="3200" b="1"/>
              <a:t>Use of Intravenous Albumin: </a:t>
            </a:r>
          </a:p>
          <a:p>
            <a:r>
              <a:rPr lang="en-US" sz="3200" b="1"/>
              <a:t>A Guideline from the International Collaboration for Transfusion Medicine Guidelines (ICTMG)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06AA656-70E7-6C42-AB6E-D99E26E1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6" y="2138614"/>
            <a:ext cx="7340312" cy="1329595"/>
          </a:xfrm>
        </p:spPr>
        <p:txBody>
          <a:bodyPr/>
          <a:lstStyle/>
          <a:p>
            <a:r>
              <a:rPr lang="en-US" sz="9600" err="1"/>
              <a:t>Mythbusters</a:t>
            </a:r>
            <a:endParaRPr lang="en-US" sz="96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64FAB-44D5-3E6D-235A-0DB4D4A7B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08" y="9027798"/>
            <a:ext cx="1844110" cy="8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01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502" y="2367954"/>
            <a:ext cx="6081879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In extracellular fluid overload, 25% albumin should be used as a resuscitation fluid. </a:t>
            </a:r>
            <a:endParaRPr lang="en-US" sz="2600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8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376600" y="4134812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2842" y="5500468"/>
            <a:ext cx="851075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dirty="0">
                <a:cs typeface="Arial"/>
              </a:rPr>
              <a:t>Resuscitation fluid of any kind is very rarely indicated in the presence of extracellular fluid overload. </a:t>
            </a:r>
          </a:p>
          <a:p>
            <a:endParaRPr lang="en-CA" sz="2400" dirty="0">
              <a:cs typeface="Arial"/>
            </a:endParaRPr>
          </a:p>
          <a:p>
            <a:r>
              <a:rPr lang="en-CA" sz="2400" dirty="0">
                <a:cs typeface="Arial"/>
              </a:rPr>
              <a:t>Speculation that using albumin as resuscitation fluid might limit dilutional hypoalbuminemia, thereby reducing the risk of pulmonary edema, has </a:t>
            </a:r>
            <a:r>
              <a:rPr lang="en-CA" sz="2400" b="1" dirty="0">
                <a:cs typeface="Arial"/>
              </a:rPr>
              <a:t>not</a:t>
            </a:r>
            <a:r>
              <a:rPr lang="en-CA" sz="2400" dirty="0">
                <a:cs typeface="Arial"/>
              </a:rPr>
              <a:t> been shown to be true (</a:t>
            </a:r>
            <a:r>
              <a:rPr lang="en-CA" sz="2400" dirty="0">
                <a:cs typeface="Arial"/>
                <a:hlinkClick r:id="rId3"/>
              </a:rPr>
              <a:t>Gallager, et al.</a:t>
            </a:r>
            <a:r>
              <a:rPr lang="en-CA" sz="2400" dirty="0">
                <a:cs typeface="Arial"/>
              </a:rPr>
              <a:t>, 1985; </a:t>
            </a:r>
            <a:r>
              <a:rPr lang="en-CA" sz="2400" dirty="0">
                <a:cs typeface="Arial"/>
                <a:hlinkClick r:id="rId4"/>
              </a:rPr>
              <a:t>Zarins et al.</a:t>
            </a:r>
            <a:r>
              <a:rPr lang="en-CA" sz="2400" dirty="0">
                <a:cs typeface="Arial"/>
              </a:rPr>
              <a:t>, 1978).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0D54E-8D80-C7DE-000B-3F9DBE2A5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57" y="1925405"/>
            <a:ext cx="2096106" cy="209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44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729" y="2367954"/>
            <a:ext cx="5969652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Albumin should be given during large volume paracentesis to prevent hypotension.</a:t>
            </a:r>
            <a:endParaRPr lang="en-US" sz="2600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9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376600" y="4162868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2842" y="5542554"/>
            <a:ext cx="851075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dirty="0">
                <a:cs typeface="Arial"/>
              </a:rPr>
              <a:t>Albumin infusion is not routinely indicated before or during large volume paracentesis to prevent hypotension. </a:t>
            </a:r>
            <a:endParaRPr lang="en-US" sz="2400" dirty="0">
              <a:cs typeface="Arial"/>
            </a:endParaRPr>
          </a:p>
          <a:p>
            <a:endParaRPr lang="en-CA" sz="2400" dirty="0">
              <a:cs typeface="Arial"/>
            </a:endParaRPr>
          </a:p>
          <a:p>
            <a:r>
              <a:rPr lang="en-CA" sz="2400" dirty="0">
                <a:cs typeface="Arial"/>
              </a:rPr>
              <a:t>Albumin is only indicated </a:t>
            </a:r>
            <a:r>
              <a:rPr lang="en-CA" sz="2400" b="1" dirty="0">
                <a:cs typeface="Arial"/>
              </a:rPr>
              <a:t>AFTER the procedure </a:t>
            </a:r>
            <a:r>
              <a:rPr lang="en-CA" sz="2400" dirty="0">
                <a:cs typeface="Arial"/>
              </a:rPr>
              <a:t>if the volume removed exceeds 5 L, at a recommended dose of </a:t>
            </a:r>
            <a:r>
              <a:rPr lang="en-CA" sz="2400" dirty="0" err="1">
                <a:cs typeface="Arial"/>
              </a:rPr>
              <a:t>hyperoncotic</a:t>
            </a:r>
            <a:r>
              <a:rPr lang="en-CA" sz="2400" dirty="0">
                <a:cs typeface="Arial"/>
              </a:rPr>
              <a:t> albumin (20-25%) 6-8 g/L of fluid removed (</a:t>
            </a:r>
            <a:r>
              <a:rPr lang="en-CA" sz="2400" dirty="0">
                <a:solidFill>
                  <a:srgbClr val="4D4D4D"/>
                </a:solidFill>
                <a:cs typeface="Arial"/>
                <a:hlinkClick r:id="rId4"/>
              </a:rPr>
              <a:t>Kulkarni et al.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, 2020).</a:t>
            </a:r>
            <a:endParaRPr lang="en-CA" sz="2400" dirty="0">
              <a:solidFill>
                <a:schemeClr val="tx1">
                  <a:lumMod val="49000"/>
                </a:schemeClr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8" name="Picture 7" descr="A red triangle with a exclamation mark&#10;&#10;Description automatically generated">
            <a:extLst>
              <a:ext uri="{FF2B5EF4-FFF2-40B4-BE49-F238E27FC236}">
                <a16:creationId xmlns:a16="http://schemas.microsoft.com/office/drawing/2014/main" id="{957D707F-70E4-83BA-51A7-9513C3B21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56" y="2023604"/>
            <a:ext cx="2096106" cy="209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473" y="2367954"/>
            <a:ext cx="6095908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Albumin should be given for malignant ascites, just like cirrhosis. </a:t>
            </a:r>
            <a:endParaRPr lang="en-US" sz="2600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10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376600" y="4022584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2842" y="5416298"/>
            <a:ext cx="83617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dirty="0">
                <a:cs typeface="Arial"/>
              </a:rPr>
              <a:t>Guidelines for malignant ascites do not recommend albumin administration (</a:t>
            </a:r>
            <a:r>
              <a:rPr lang="en-CA" sz="2400" dirty="0">
                <a:cs typeface="Arial"/>
                <a:hlinkClick r:id="rId3"/>
              </a:rPr>
              <a:t>Matsusaki et al.</a:t>
            </a:r>
            <a:r>
              <a:rPr lang="en-CA" sz="2400" dirty="0">
                <a:cs typeface="Arial"/>
              </a:rPr>
              <a:t>, 2022; </a:t>
            </a:r>
            <a:r>
              <a:rPr lang="en-CA" sz="2400" dirty="0">
                <a:cs typeface="Arial"/>
                <a:hlinkClick r:id="rId3"/>
              </a:rPr>
              <a:t>Becker et al.</a:t>
            </a:r>
            <a:r>
              <a:rPr lang="en-CA" sz="2400" dirty="0">
                <a:cs typeface="Arial"/>
              </a:rPr>
              <a:t>, 2006).</a:t>
            </a:r>
            <a:endParaRPr lang="en-US" sz="2400" dirty="0">
              <a:cs typeface="Arial"/>
            </a:endParaRPr>
          </a:p>
          <a:p>
            <a:endParaRPr lang="en-CA" sz="2400" dirty="0">
              <a:cs typeface="Arial"/>
            </a:endParaRPr>
          </a:p>
          <a:p>
            <a:r>
              <a:rPr lang="en-CA" sz="2400" dirty="0">
                <a:cs typeface="Arial"/>
              </a:rPr>
              <a:t>Malignant ascites is an exudative process, unlike transudate ascites in cirrhosis thought to be driven 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by </a:t>
            </a:r>
            <a:r>
              <a:rPr lang="en-CA" sz="2400" dirty="0">
                <a:cs typeface="Arial"/>
              </a:rPr>
              <a:t>a 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low </a:t>
            </a:r>
            <a:r>
              <a:rPr lang="en-CA" sz="2400" dirty="0">
                <a:cs typeface="Arial"/>
              </a:rPr>
              <a:t>albumin level. </a:t>
            </a:r>
            <a:endParaRPr lang="en-CA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4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4DFE9-970C-3C8B-F9DB-D19479347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55" y="1855262"/>
            <a:ext cx="2013084" cy="1844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388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EC9D37AE-5FCE-F680-10B2-EABDE890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54" y="1577983"/>
            <a:ext cx="8695853" cy="1276060"/>
          </a:xfrm>
        </p:spPr>
        <p:txBody>
          <a:bodyPr>
            <a:noAutofit/>
          </a:bodyPr>
          <a:lstStyle/>
          <a:p>
            <a:r>
              <a:rPr lang="en-CA" sz="6600" dirty="0">
                <a:solidFill>
                  <a:srgbClr val="419B96"/>
                </a:solidFill>
                <a:latin typeface="Arial"/>
                <a:cs typeface="Arial"/>
              </a:rPr>
              <a:t>Key takeaways</a:t>
            </a:r>
            <a:endParaRPr lang="en-US" sz="7200" dirty="0">
              <a:solidFill>
                <a:srgbClr val="419B96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4421A73-C4F0-06FC-158B-209DD9764C02}"/>
              </a:ext>
            </a:extLst>
          </p:cNvPr>
          <p:cNvSpPr txBox="1">
            <a:spLocks/>
          </p:cNvSpPr>
          <p:nvPr/>
        </p:nvSpPr>
        <p:spPr>
          <a:xfrm>
            <a:off x="3162650" y="7530732"/>
            <a:ext cx="6141488" cy="85391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vert="horz" lIns="75438" tIns="37719" rIns="75438" bIns="37719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6000" b="1" kern="1200" baseline="0" dirty="0" smtClean="0">
                <a:solidFill>
                  <a:srgbClr val="E713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dirty="0">
                <a:solidFill>
                  <a:srgbClr val="419B96"/>
                </a:solidFill>
                <a:latin typeface="Arial"/>
                <a:cs typeface="Arial"/>
              </a:rPr>
              <a:t>Swipe to learn more</a:t>
            </a:r>
            <a:r>
              <a:rPr lang="en-CA" sz="3600">
                <a:solidFill>
                  <a:srgbClr val="419B96"/>
                </a:solidFill>
                <a:latin typeface="Arial"/>
                <a:cs typeface="Arial"/>
              </a:rPr>
              <a:t> (1/3)</a:t>
            </a:r>
            <a:r>
              <a:rPr lang="en-CA" sz="3600" dirty="0">
                <a:solidFill>
                  <a:srgbClr val="419B96"/>
                </a:solidFill>
                <a:latin typeface="Arial"/>
                <a:cs typeface="Arial"/>
              </a:rPr>
              <a:t>…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1749FA5-7659-B36D-0221-5E6C7EBDB56C}"/>
              </a:ext>
            </a:extLst>
          </p:cNvPr>
          <p:cNvSpPr txBox="1"/>
          <p:nvPr/>
        </p:nvSpPr>
        <p:spPr>
          <a:xfrm>
            <a:off x="624854" y="3023238"/>
            <a:ext cx="8973881" cy="3966983"/>
          </a:xfrm>
          <a:prstGeom prst="rect">
            <a:avLst/>
          </a:prstGeom>
          <a:noFill/>
        </p:spPr>
        <p:txBody>
          <a:bodyPr wrap="square" lIns="75438" tIns="37719" rIns="75438" bIns="37719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/>
                <a:cs typeface="Arial"/>
              </a:rPr>
              <a:t>Intravenous albumin is:</a:t>
            </a:r>
            <a:endParaRPr lang="en-US" sz="4000" b="1">
              <a:latin typeface="Arial"/>
              <a:cs typeface="Arial"/>
            </a:endParaRP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endParaRPr lang="en-US" sz="2400">
              <a:latin typeface="Arial"/>
              <a:cs typeface="Arial"/>
            </a:endParaRP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A </a:t>
            </a:r>
            <a:r>
              <a:rPr lang="en-US" sz="2800" b="1">
                <a:latin typeface="Arial"/>
                <a:cs typeface="Arial"/>
              </a:rPr>
              <a:t>human-derived blood product</a:t>
            </a:r>
            <a:r>
              <a:rPr lang="en-US" sz="2800">
                <a:latin typeface="Arial"/>
                <a:cs typeface="Arial"/>
              </a:rPr>
              <a:t> manufactured from donated plasma.</a:t>
            </a: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Used in a </a:t>
            </a:r>
            <a:r>
              <a:rPr lang="en-US" sz="2800" b="1">
                <a:latin typeface="Arial"/>
                <a:cs typeface="Arial"/>
              </a:rPr>
              <a:t>wide range of clinical settings </a:t>
            </a:r>
            <a:r>
              <a:rPr lang="en-US" sz="2800">
                <a:latin typeface="Arial"/>
                <a:cs typeface="Arial"/>
              </a:rPr>
              <a:t>to improve hemodynamics, facilitate fluid removal, manage complications of cirrhosis with </a:t>
            </a:r>
            <a:r>
              <a:rPr lang="en-US" sz="2800" b="1">
                <a:latin typeface="Arial"/>
                <a:cs typeface="Arial"/>
              </a:rPr>
              <a:t>highly variable practice</a:t>
            </a:r>
            <a:r>
              <a:rPr lang="en-US" sz="2800">
                <a:latin typeface="Arial"/>
                <a:cs typeface="Arial"/>
              </a:rPr>
              <a:t> between regions.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3FBE8-3395-B339-6A4C-F6FE8203ED5C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3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67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EC9D37AE-5FCE-F680-10B2-EABDE890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54" y="1577983"/>
            <a:ext cx="8695853" cy="1276060"/>
          </a:xfrm>
        </p:spPr>
        <p:txBody>
          <a:bodyPr>
            <a:noAutofit/>
          </a:bodyPr>
          <a:lstStyle/>
          <a:p>
            <a:r>
              <a:rPr lang="en-CA" sz="6600" dirty="0">
                <a:solidFill>
                  <a:srgbClr val="419B96"/>
                </a:solidFill>
                <a:latin typeface="Arial"/>
                <a:cs typeface="Arial"/>
              </a:rPr>
              <a:t>Key takeaways</a:t>
            </a:r>
            <a:endParaRPr lang="en-US" sz="6600" dirty="0">
              <a:solidFill>
                <a:srgbClr val="419B96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4421A73-C4F0-06FC-158B-209DD9764C02}"/>
              </a:ext>
            </a:extLst>
          </p:cNvPr>
          <p:cNvSpPr txBox="1">
            <a:spLocks/>
          </p:cNvSpPr>
          <p:nvPr/>
        </p:nvSpPr>
        <p:spPr>
          <a:xfrm>
            <a:off x="3162650" y="7488646"/>
            <a:ext cx="6141488" cy="85391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vert="horz" lIns="75438" tIns="37719" rIns="75438" bIns="37719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6000" b="1" kern="1200" baseline="0" dirty="0" smtClean="0">
                <a:solidFill>
                  <a:srgbClr val="E713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>
                <a:solidFill>
                  <a:srgbClr val="419B96"/>
                </a:solidFill>
                <a:latin typeface="Arial"/>
                <a:cs typeface="Arial"/>
              </a:rPr>
              <a:t>Swipe to learn more (2/3)…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1749FA5-7659-B36D-0221-5E6C7EBDB56C}"/>
              </a:ext>
            </a:extLst>
          </p:cNvPr>
          <p:cNvSpPr txBox="1"/>
          <p:nvPr/>
        </p:nvSpPr>
        <p:spPr>
          <a:xfrm>
            <a:off x="624854" y="3023238"/>
            <a:ext cx="8973881" cy="3966983"/>
          </a:xfrm>
          <a:prstGeom prst="rect">
            <a:avLst/>
          </a:prstGeom>
          <a:noFill/>
        </p:spPr>
        <p:txBody>
          <a:bodyPr wrap="square" lIns="75438" tIns="37719" rIns="75438" bIns="37719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/>
                <a:cs typeface="Arial"/>
              </a:rPr>
              <a:t>Intravenous albumin is:</a:t>
            </a:r>
            <a:endParaRPr lang="en-US" sz="4000" b="1">
              <a:latin typeface="Arial"/>
              <a:cs typeface="Arial"/>
            </a:endParaRP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endParaRPr lang="en-US" sz="2400">
              <a:latin typeface="Arial"/>
              <a:cs typeface="Arial"/>
            </a:endParaRP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More expensive</a:t>
            </a:r>
            <a:r>
              <a:rPr lang="en-US" sz="2800">
                <a:latin typeface="Arial"/>
                <a:cs typeface="Arial"/>
              </a:rPr>
              <a:t> to manufacture and provide to patients compared to crystalloids.</a:t>
            </a:r>
          </a:p>
          <a:p>
            <a:pPr marL="282875" indent="-282875" fontAlgn="base">
              <a:spcBef>
                <a:spcPts val="495"/>
              </a:spcBef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Associated with adverse consequences</a:t>
            </a:r>
            <a:r>
              <a:rPr lang="en-US" sz="2800">
                <a:latin typeface="Arial"/>
                <a:cs typeface="Arial"/>
              </a:rPr>
              <a:t> in some cases including fluid overload, hypotension, hemodilution requiring red blood cell transfusion and anaphylaxis.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EC95D-B0B7-49BC-E58C-75F6E46907AD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 dirty="0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3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21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EC9D37AE-5FCE-F680-10B2-EABDE890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54" y="1577983"/>
            <a:ext cx="8695853" cy="1276060"/>
          </a:xfrm>
        </p:spPr>
        <p:txBody>
          <a:bodyPr>
            <a:noAutofit/>
          </a:bodyPr>
          <a:lstStyle/>
          <a:p>
            <a:r>
              <a:rPr lang="en-CA" sz="6600" dirty="0">
                <a:solidFill>
                  <a:srgbClr val="419B96"/>
                </a:solidFill>
                <a:latin typeface="Arial"/>
                <a:cs typeface="Arial"/>
              </a:rPr>
              <a:t>Key takeaways</a:t>
            </a:r>
            <a:endParaRPr lang="en-US" sz="6600" dirty="0">
              <a:solidFill>
                <a:srgbClr val="419B96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470452D-9D91-126C-AC31-291BAEFCC94E}"/>
              </a:ext>
            </a:extLst>
          </p:cNvPr>
          <p:cNvSpPr txBox="1"/>
          <p:nvPr/>
        </p:nvSpPr>
        <p:spPr>
          <a:xfrm>
            <a:off x="624854" y="3023238"/>
            <a:ext cx="8973881" cy="3523272"/>
          </a:xfrm>
          <a:prstGeom prst="rect">
            <a:avLst/>
          </a:prstGeom>
          <a:noFill/>
        </p:spPr>
        <p:txBody>
          <a:bodyPr wrap="square" lIns="75438" tIns="37719" rIns="75438" bIns="37719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2863"/>
            <a:r>
              <a:rPr lang="en-US" sz="2800" dirty="0">
                <a:latin typeface="Arial"/>
                <a:cs typeface="Arial"/>
              </a:rPr>
              <a:t>ICTMG's </a:t>
            </a:r>
            <a:r>
              <a:rPr lang="en-US" sz="2800" dirty="0">
                <a:latin typeface="Arial"/>
                <a:cs typeface="Arial"/>
                <a:hlinkClick r:id="rId3"/>
              </a:rPr>
              <a:t>Use of Intravenous Albumin</a:t>
            </a:r>
            <a:r>
              <a:rPr lang="en-US" sz="2800" dirty="0">
                <a:latin typeface="Arial"/>
                <a:cs typeface="Arial"/>
              </a:rPr>
              <a:t> 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guideline provides clinicians with actionable recommendations on indications for albumin use.</a:t>
            </a:r>
          </a:p>
          <a:p>
            <a:pPr defTabSz="502863"/>
            <a:endParaRPr lang="en-US" sz="2800">
              <a:latin typeface="Arial"/>
              <a:ea typeface="Cambria"/>
              <a:cs typeface="Arial"/>
            </a:endParaRPr>
          </a:p>
          <a:p>
            <a:pPr defTabSz="502863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12/14</a:t>
            </a:r>
            <a:r>
              <a:rPr lang="en-US" sz="2800" dirty="0">
                <a:latin typeface="Arial"/>
                <a:cs typeface="Arial"/>
              </a:rPr>
              <a:t> recommendations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do not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2800" dirty="0">
                <a:latin typeface="Arial"/>
                <a:cs typeface="Arial"/>
              </a:rPr>
              <a:t>suggest albumin use in a wide variety of clinical situations where albumin commonly is transfused.</a:t>
            </a:r>
            <a:endParaRPr lang="en-US" sz="2800" b="1" dirty="0">
              <a:latin typeface="Arial"/>
              <a:cs typeface="Arial"/>
            </a:endParaRPr>
          </a:p>
          <a:p>
            <a:pPr defTabSz="502863"/>
            <a:endParaRPr lang="en-US" sz="2800">
              <a:ea typeface="Cambria"/>
              <a:cs typeface="Arial" panose="020B0604020202020204"/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3A6656B-9958-9E82-6299-D971F9C12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13273"/>
            <a:ext cx="2615107" cy="26011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381FD-4102-855B-9093-3BD3DC125330}"/>
              </a:ext>
            </a:extLst>
          </p:cNvPr>
          <p:cNvSpPr txBox="1">
            <a:spLocks/>
          </p:cNvSpPr>
          <p:nvPr/>
        </p:nvSpPr>
        <p:spPr>
          <a:xfrm>
            <a:off x="1888143" y="7303267"/>
            <a:ext cx="4607030" cy="811831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vert="horz" lIns="75438" tIns="37719" rIns="75438" bIns="37719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6000" b="1" kern="1200" baseline="0" dirty="0" smtClean="0">
                <a:solidFill>
                  <a:srgbClr val="E713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>
                <a:solidFill>
                  <a:srgbClr val="419B96"/>
                </a:solidFill>
                <a:latin typeface="Arial"/>
                <a:cs typeface="Arial"/>
              </a:rPr>
              <a:t>Scan to access </a:t>
            </a:r>
            <a:r>
              <a:rPr lang="en-CA" sz="3600" dirty="0">
                <a:solidFill>
                  <a:srgbClr val="419B96"/>
                </a:solidFill>
                <a:latin typeface="Arial"/>
                <a:cs typeface="Arial"/>
              </a:rPr>
              <a:t>the </a:t>
            </a:r>
            <a:r>
              <a:rPr lang="en-CA" sz="3600">
                <a:solidFill>
                  <a:srgbClr val="419B96"/>
                </a:solidFill>
                <a:latin typeface="Arial"/>
                <a:cs typeface="Arial"/>
              </a:rPr>
              <a:t>guideline (3/3)... </a:t>
            </a:r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3553F-022A-E193-601F-27EDAB37D63B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 dirty="0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16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5BB809-326C-34C5-5FCB-9A4E0E8B7FB8}"/>
              </a:ext>
            </a:extLst>
          </p:cNvPr>
          <p:cNvGrpSpPr/>
          <p:nvPr/>
        </p:nvGrpSpPr>
        <p:grpSpPr>
          <a:xfrm>
            <a:off x="279080" y="2636912"/>
            <a:ext cx="9056881" cy="2174082"/>
            <a:chOff x="290947" y="2636912"/>
            <a:chExt cx="9056881" cy="217408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D6A7C51-0F19-CDC5-2353-05E0D1873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606" y="2933033"/>
              <a:ext cx="3276222" cy="158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logo with a red arrow&#10;&#10;Description automatically generated">
              <a:extLst>
                <a:ext uri="{FF2B5EF4-FFF2-40B4-BE49-F238E27FC236}">
                  <a16:creationId xmlns:a16="http://schemas.microsoft.com/office/drawing/2014/main" id="{53874030-DB13-6E86-3B16-852CBD4A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947" y="2636912"/>
              <a:ext cx="5490192" cy="2174082"/>
            </a:xfrm>
            <a:prstGeom prst="rect">
              <a:avLst/>
            </a:prstGeom>
          </p:spPr>
        </p:pic>
      </p:grpSp>
      <p:pic>
        <p:nvPicPr>
          <p:cNvPr id="9" name="Picture 8" descr="A red and black logo&#10;&#10;Description automatically generated">
            <a:extLst>
              <a:ext uri="{FF2B5EF4-FFF2-40B4-BE49-F238E27FC236}">
                <a16:creationId xmlns:a16="http://schemas.microsoft.com/office/drawing/2014/main" id="{1B02C973-5A8C-461A-BEDC-141FCF9AE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102" y="5577123"/>
            <a:ext cx="4354196" cy="1581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11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8C6514-4643-7047-A9D4-37066E3B6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98" y="1686984"/>
            <a:ext cx="8788400" cy="552151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b="1" dirty="0">
                <a:latin typeface="Arial"/>
                <a:cs typeface="Arial"/>
              </a:rPr>
              <a:t>Purpose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Created for Canadian Blood Services' </a:t>
            </a:r>
            <a:r>
              <a:rPr lang="en-US" sz="2400" i="1" dirty="0">
                <a:latin typeface="Arial"/>
                <a:cs typeface="Arial"/>
              </a:rPr>
              <a:t>Breakthroughs in blood</a:t>
            </a:r>
            <a:r>
              <a:rPr lang="en-US" sz="2400" dirty="0">
                <a:latin typeface="Arial"/>
                <a:cs typeface="Arial"/>
              </a:rPr>
              <a:t> webinar series, these slides support knowledge </a:t>
            </a:r>
            <a:r>
              <a:rPr lang="en-US" sz="2400" dirty="0">
                <a:solidFill>
                  <a:srgbClr val="4D4D4D"/>
                </a:solidFill>
                <a:latin typeface="Arial"/>
                <a:cs typeface="Arial"/>
              </a:rPr>
              <a:t>mobilization for the ICTMG's guideline: </a:t>
            </a:r>
          </a:p>
          <a:p>
            <a:pPr marL="0" indent="0" algn="ctr">
              <a:buNone/>
            </a:pPr>
            <a:r>
              <a:rPr lang="en-US" sz="2400" u="sng" dirty="0">
                <a:solidFill>
                  <a:srgbClr val="0563C1"/>
                </a:solidFill>
                <a:latin typeface="Arial"/>
                <a:cs typeface="Arial"/>
                <a:hlinkClick r:id="rId3"/>
              </a:rPr>
              <a:t>Use of Intravenous Albumin: A Guideline from the International Collaboration for Transfusion Medicine Guidelines</a:t>
            </a:r>
            <a:r>
              <a:rPr lang="en-US" sz="2400" dirty="0">
                <a:solidFill>
                  <a:srgbClr val="4D4D4D"/>
                </a:solidFill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  <a:p>
            <a:pPr marL="0" indent="0" fontAlgn="base">
              <a:buNone/>
            </a:pPr>
            <a:endParaRPr lang="en-US" sz="4000" dirty="0">
              <a:solidFill>
                <a:srgbClr val="4D4D4D"/>
              </a:solidFill>
            </a:endParaRPr>
          </a:p>
          <a:p>
            <a:pPr marL="0" indent="0">
              <a:buNone/>
            </a:pPr>
            <a:r>
              <a:rPr lang="en-US" sz="3200" b="1" dirty="0" err="1">
                <a:latin typeface="Arial"/>
                <a:cs typeface="Arial"/>
              </a:rPr>
              <a:t>Mythbusters</a:t>
            </a:r>
            <a:r>
              <a:rPr lang="en-US" sz="3200" b="1" dirty="0">
                <a:latin typeface="Arial"/>
                <a:cs typeface="Arial"/>
              </a:rPr>
              <a:t> authors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Jeannie Callum, MD, FRCPC; Edward (Ted) Clark, MD, FRCPC; Bram </a:t>
            </a:r>
            <a:r>
              <a:rPr lang="en-US" sz="2000" err="1">
                <a:latin typeface="Arial"/>
                <a:cs typeface="Arial"/>
              </a:rPr>
              <a:t>Rochwerg</a:t>
            </a:r>
            <a:r>
              <a:rPr lang="en-US" sz="2000" dirty="0">
                <a:latin typeface="Arial"/>
                <a:cs typeface="Arial"/>
              </a:rPr>
              <a:t>, MD, MSc, FRCPC; James Daly, MBBS, FRACP, FRCPA; Sheharyar Raza, MD, FRCPC; and Alexander Vlaar, MD, PhD, MBA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2A38A3-6317-8369-F359-8AB6081AB1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50727" y="110836"/>
            <a:ext cx="2263140" cy="157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560A0B38-2AB5-D748-EB88-2AFA6084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77" y="326049"/>
            <a:ext cx="2087910" cy="10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CD38D9D-69FE-81BF-0201-112289A4C9FF}"/>
              </a:ext>
            </a:extLst>
          </p:cNvPr>
          <p:cNvSpPr txBox="1">
            <a:spLocks/>
          </p:cNvSpPr>
          <p:nvPr/>
        </p:nvSpPr>
        <p:spPr>
          <a:xfrm>
            <a:off x="3246820" y="7727130"/>
            <a:ext cx="6141488" cy="85391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vert="horz" lIns="75438" tIns="37719" rIns="75438" bIns="37719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en-US" sz="6000" b="1" kern="1200" baseline="0" dirty="0" smtClean="0">
                <a:solidFill>
                  <a:srgbClr val="E7132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4400" dirty="0">
                <a:solidFill>
                  <a:srgbClr val="419B96"/>
                </a:solidFill>
                <a:latin typeface="Arial"/>
                <a:cs typeface="Arial"/>
              </a:rPr>
              <a:t>Swipe to learn more…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FC066-9834-3BF7-59C3-9ECFB0E7009D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25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19" y="2367954"/>
            <a:ext cx="5971362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There is no risk of harm with IV albumin as it is safer or “more natural” compared to crystalloid. </a:t>
            </a:r>
            <a:endParaRPr lang="en-US" sz="2600" b="1" dirty="0">
              <a:solidFill>
                <a:srgbClr val="E71324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#1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417714" y="4020447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54927" y="5288196"/>
            <a:ext cx="8510758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600" dirty="0">
                <a:cs typeface="Arial"/>
              </a:rPr>
              <a:t>The manufacturing process (alcohol fractionation, heat treatment) may impact albumin's normal function. </a:t>
            </a:r>
          </a:p>
          <a:p>
            <a:endParaRPr lang="en-CA" sz="2600" dirty="0">
              <a:cs typeface="Arial"/>
            </a:endParaRPr>
          </a:p>
          <a:p>
            <a:r>
              <a:rPr lang="en-CA" sz="2600" dirty="0">
                <a:cs typeface="Segoe UI"/>
              </a:rPr>
              <a:t>Albumin results in an increase in: </a:t>
            </a:r>
          </a:p>
          <a:p>
            <a:pPr marL="800100" lvl="1" indent="-342900">
              <a:buFont typeface="Arial"/>
              <a:buChar char="•"/>
            </a:pPr>
            <a:r>
              <a:rPr lang="en-CA" sz="2600" b="1" dirty="0">
                <a:cs typeface="Segoe UI"/>
              </a:rPr>
              <a:t>adverse pulmonary events</a:t>
            </a:r>
            <a:r>
              <a:rPr lang="en-CA" sz="2600" dirty="0">
                <a:cs typeface="Segoe UI"/>
              </a:rPr>
              <a:t> in RCTs </a:t>
            </a:r>
            <a:r>
              <a:rPr lang="en-CA" sz="2400" dirty="0">
                <a:cs typeface="Segoe UI"/>
              </a:rPr>
              <a:t>(</a:t>
            </a:r>
            <a:r>
              <a:rPr lang="en-CA" sz="2400" dirty="0">
                <a:cs typeface="Segoe UI"/>
                <a:hlinkClick r:id="rId4"/>
              </a:rPr>
              <a:t>China et al.</a:t>
            </a:r>
            <a:r>
              <a:rPr lang="en-CA" sz="2400" dirty="0">
                <a:cs typeface="Segoe UI"/>
              </a:rPr>
              <a:t>, 2021;</a:t>
            </a:r>
            <a:r>
              <a:rPr lang="en-CA" sz="2400" dirty="0">
                <a:cs typeface="Arial"/>
                <a:hlinkClick r:id="rId5"/>
              </a:rPr>
              <a:t> Wong et al.</a:t>
            </a:r>
            <a:r>
              <a:rPr lang="en-CA" sz="2400" dirty="0">
                <a:cs typeface="Arial"/>
              </a:rPr>
              <a:t>, 2020) </a:t>
            </a:r>
            <a:endParaRPr lang="en-CA" sz="2400" baseline="30000" dirty="0">
              <a:cs typeface="Segoe UI"/>
            </a:endParaRPr>
          </a:p>
          <a:p>
            <a:pPr marL="800100" lvl="1" indent="-342900">
              <a:buFont typeface="Arial"/>
              <a:buChar char="•"/>
            </a:pPr>
            <a:r>
              <a:rPr lang="en-CA" sz="2600" b="1" dirty="0">
                <a:cs typeface="Segoe UI"/>
              </a:rPr>
              <a:t>bleeding and infections</a:t>
            </a:r>
            <a:r>
              <a:rPr lang="en-CA" sz="2600" dirty="0">
                <a:cs typeface="Segoe UI"/>
              </a:rPr>
              <a:t> compared to crystalloid in cardiac surgery </a:t>
            </a:r>
            <a:r>
              <a:rPr lang="en-CA" sz="2400" dirty="0">
                <a:cs typeface="Arial"/>
              </a:rPr>
              <a:t>(</a:t>
            </a:r>
            <a:r>
              <a:rPr lang="en-CA" sz="2400" dirty="0">
                <a:cs typeface="Segoe UI"/>
                <a:hlinkClick r:id="rId6"/>
              </a:rPr>
              <a:t>Pesonen et al.</a:t>
            </a:r>
            <a:r>
              <a:rPr lang="en-CA" sz="2400" dirty="0">
                <a:cs typeface="Segoe UI"/>
              </a:rPr>
              <a:t>, 2022)</a:t>
            </a:r>
            <a:endParaRPr lang="en-CA" sz="2400" baseline="30000" dirty="0">
              <a:cs typeface="Segoe U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7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10" name="Picture 9" descr="A red triangle with a exclamation mark&#10;&#10;Description automatically generated">
            <a:extLst>
              <a:ext uri="{FF2B5EF4-FFF2-40B4-BE49-F238E27FC236}">
                <a16:creationId xmlns:a16="http://schemas.microsoft.com/office/drawing/2014/main" id="{916509C9-19E7-600F-6CD4-ECE86183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94" y="1818035"/>
            <a:ext cx="2103627" cy="2103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39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20" y="2521198"/>
            <a:ext cx="4884720" cy="10177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Albumin is not very costly.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>
                <a:latin typeface="Arial"/>
                <a:cs typeface="Arial"/>
              </a:rPr>
              <a:t>Myth #2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417714" y="4159760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54927" y="5525028"/>
            <a:ext cx="8510758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600" dirty="0">
                <a:cs typeface="Arial"/>
              </a:rPr>
              <a:t>Albumin is much more expensive than crystalloids.</a:t>
            </a:r>
            <a:endParaRPr lang="en-US" sz="2600" dirty="0">
              <a:cs typeface="Arial"/>
            </a:endParaRPr>
          </a:p>
          <a:p>
            <a:endParaRPr lang="en-US" sz="2600" dirty="0">
              <a:cs typeface="Arial"/>
            </a:endParaRPr>
          </a:p>
          <a:p>
            <a:r>
              <a:rPr lang="en-CA" sz="2600" dirty="0">
                <a:cs typeface="Arial"/>
              </a:rPr>
              <a:t>Albumin is manufactured from large volumes of plasma and is expensive (approx. $130/25 g USD; warehouse acquisition cost of albumin), with the acquisition cost likely a fraction of the total health care expenditure 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(</a:t>
            </a:r>
            <a:r>
              <a:rPr lang="en-CA" sz="2400" dirty="0">
                <a:solidFill>
                  <a:srgbClr val="4D4D4D"/>
                </a:solidFill>
                <a:cs typeface="Arial"/>
                <a:hlinkClick r:id="rId3"/>
              </a:rPr>
              <a:t>Shander et al.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, 2010).</a:t>
            </a:r>
            <a:endParaRPr lang="en-US" sz="2400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4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4" name="Picture 3" descr="A red and white dollar sign with an arrow&#10;&#10;Description automatically generated">
            <a:extLst>
              <a:ext uri="{FF2B5EF4-FFF2-40B4-BE49-F238E27FC236}">
                <a16:creationId xmlns:a16="http://schemas.microsoft.com/office/drawing/2014/main" id="{58C7B2E5-46C2-8DAE-D52B-F84F41ED8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94" y="1971279"/>
            <a:ext cx="2089191" cy="2173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65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19" y="2256504"/>
            <a:ext cx="6570406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There is great evidence for using albumin in hepatorenal syndrome (HRS).</a:t>
            </a:r>
            <a:endParaRPr lang="en-US" sz="2400" b="1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890380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3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236607" y="3922928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0706" y="5232471"/>
            <a:ext cx="838025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dirty="0">
                <a:cs typeface="Arial"/>
              </a:rPr>
              <a:t>All prior trials involving HRS (</a:t>
            </a:r>
            <a:r>
              <a:rPr lang="en-CA" sz="2400" dirty="0">
                <a:cs typeface="Arial"/>
                <a:hlinkClick r:id="rId3"/>
              </a:rPr>
              <a:t>Thomson et al.</a:t>
            </a:r>
            <a:r>
              <a:rPr lang="en-CA" sz="2400" dirty="0">
                <a:cs typeface="Arial"/>
              </a:rPr>
              <a:t>, 2020; </a:t>
            </a:r>
            <a:endParaRPr lang="en-US" sz="2400" dirty="0">
              <a:solidFill>
                <a:srgbClr val="262626"/>
              </a:solidFill>
              <a:cs typeface="Arial"/>
            </a:endParaRPr>
          </a:p>
          <a:p>
            <a:r>
              <a:rPr lang="en-CA" sz="2400" dirty="0">
                <a:cs typeface="Arial"/>
                <a:hlinkClick r:id="rId4"/>
              </a:rPr>
              <a:t>Best et al.</a:t>
            </a:r>
            <a:r>
              <a:rPr lang="en-CA" sz="2400" dirty="0">
                <a:cs typeface="Arial"/>
              </a:rPr>
              <a:t>, 2019) have administered albumin in both treatment and control arms while comparing vasoconstrictors (e.g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., </a:t>
            </a:r>
            <a:r>
              <a:rPr lang="en-CA" sz="2400" dirty="0" err="1">
                <a:solidFill>
                  <a:srgbClr val="4D4D4D"/>
                </a:solidFill>
                <a:cs typeface="Arial"/>
              </a:rPr>
              <a:t>terlipressin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, midodrine) to placebos.</a:t>
            </a:r>
            <a:endParaRPr lang="en-US" sz="2400" dirty="0">
              <a:solidFill>
                <a:schemeClr val="tx1">
                  <a:lumMod val="49000"/>
                </a:schemeClr>
              </a:solidFill>
              <a:cs typeface="Arial"/>
            </a:endParaRPr>
          </a:p>
          <a:p>
            <a:endParaRPr lang="en-CA" sz="2400" dirty="0">
              <a:cs typeface="Arial"/>
            </a:endParaRPr>
          </a:p>
          <a:p>
            <a:r>
              <a:rPr lang="en-CA" sz="2400" dirty="0">
                <a:cs typeface="Arial"/>
              </a:rPr>
              <a:t>It </a:t>
            </a:r>
            <a:r>
              <a:rPr lang="en-CA" sz="2400" b="1" dirty="0">
                <a:cs typeface="Arial"/>
              </a:rPr>
              <a:t>remains unknown</a:t>
            </a:r>
            <a:r>
              <a:rPr lang="en-CA" sz="2400" dirty="0">
                <a:cs typeface="Arial"/>
              </a:rPr>
              <a:t> if albumin is a beneficial (or harmful) component of regimens routinely used to treat patients with HRS.</a:t>
            </a:r>
            <a:endParaRPr lang="en-CA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B4F58-8444-964E-1B88-878227896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01" y="1804104"/>
            <a:ext cx="2061833" cy="1908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03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12" y="2367954"/>
            <a:ext cx="6333575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In ICU, intradialytic hypotension (IDH) can only be treated with albumin, not crystalloid or pressors.</a:t>
            </a:r>
            <a:endParaRPr lang="en-US" sz="2600" b="1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4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640615" y="3922928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3135" y="5023501"/>
            <a:ext cx="827985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dirty="0">
                <a:cs typeface="Arial"/>
              </a:rPr>
              <a:t>Not all IDH is due to intravascular volume 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depletion thus giving fluid is not always</a:t>
            </a:r>
            <a:r>
              <a:rPr lang="en-CA" sz="2400" dirty="0">
                <a:cs typeface="Arial"/>
              </a:rPr>
              <a:t> the appropriate treatment. Given its cost and potential harms</a:t>
            </a:r>
            <a:r>
              <a:rPr lang="en-CA" sz="2400" dirty="0">
                <a:solidFill>
                  <a:srgbClr val="4D4D4D"/>
                </a:solidFill>
                <a:cs typeface="Arial"/>
              </a:rPr>
              <a:t>, </a:t>
            </a:r>
            <a:r>
              <a:rPr lang="en-CA" sz="2400" dirty="0">
                <a:cs typeface="Arial"/>
              </a:rPr>
              <a:t>albumin is not recommended for treating IDH over other options. </a:t>
            </a:r>
            <a:endParaRPr lang="en-CA" sz="2400" b="1" dirty="0">
              <a:cs typeface="Arial"/>
            </a:endParaRPr>
          </a:p>
          <a:p>
            <a:endParaRPr lang="en-CA" sz="2400" dirty="0">
              <a:cs typeface="Arial"/>
            </a:endParaRPr>
          </a:p>
          <a:p>
            <a:r>
              <a:rPr lang="en-CA" sz="2400" dirty="0">
                <a:cs typeface="Arial"/>
              </a:rPr>
              <a:t>Small trials have reported transient hemodynamic improvements after </a:t>
            </a:r>
            <a:r>
              <a:rPr lang="en-CA" sz="2400" dirty="0" err="1">
                <a:cs typeface="Arial"/>
              </a:rPr>
              <a:t>hyperoncotic</a:t>
            </a:r>
            <a:r>
              <a:rPr lang="en-CA" sz="2400" dirty="0">
                <a:cs typeface="Arial"/>
              </a:rPr>
              <a:t> albumin during dialysis; no trials assessed clinically meaningful outcomes </a:t>
            </a:r>
          </a:p>
          <a:p>
            <a:r>
              <a:rPr lang="en-CA" sz="2400" dirty="0">
                <a:cs typeface="Arial"/>
              </a:rPr>
              <a:t>(</a:t>
            </a:r>
            <a:r>
              <a:rPr lang="en-CA" sz="2400" dirty="0">
                <a:cs typeface="Arial"/>
                <a:hlinkClick r:id="rId3"/>
              </a:rPr>
              <a:t>Hryciw et al.</a:t>
            </a:r>
            <a:r>
              <a:rPr lang="en-CA" sz="2400" dirty="0">
                <a:cs typeface="Arial"/>
              </a:rPr>
              <a:t>, 2021; </a:t>
            </a:r>
            <a:r>
              <a:rPr lang="en-CA" sz="2400" dirty="0">
                <a:cs typeface="Arial"/>
                <a:hlinkClick r:id="rId4"/>
              </a:rPr>
              <a:t>Douvris et al</a:t>
            </a:r>
            <a:r>
              <a:rPr lang="en-CA" sz="2400" dirty="0">
                <a:cs typeface="Arial"/>
              </a:rPr>
              <a:t>., 2019).</a:t>
            </a:r>
            <a:endParaRPr lang="en-CA" sz="2400" dirty="0">
              <a:solidFill>
                <a:srgbClr val="4D4D4D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5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4" name="Picture 3" descr="A red and blue medical device&#10;&#10;Description automatically generated">
            <a:extLst>
              <a:ext uri="{FF2B5EF4-FFF2-40B4-BE49-F238E27FC236}">
                <a16:creationId xmlns:a16="http://schemas.microsoft.com/office/drawing/2014/main" id="{C6D16708-A5AB-0F51-C913-814DC8DDA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93" y="1999142"/>
            <a:ext cx="2103121" cy="2103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89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19" y="2367954"/>
            <a:ext cx="5971362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Low serum albumin is an appropriate indicator for albumin infusion in ICU patients. </a:t>
            </a:r>
            <a:endParaRPr lang="en-US" sz="2600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5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417714" y="4076172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54927" y="5427509"/>
            <a:ext cx="8510758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600" dirty="0">
                <a:cs typeface="Arial"/>
              </a:rPr>
              <a:t>The ALBIOS trial randomized 1818 ICU patients</a:t>
            </a:r>
            <a:r>
              <a:rPr lang="en-CA" sz="2600" dirty="0">
                <a:solidFill>
                  <a:srgbClr val="4D4D4D"/>
                </a:solidFill>
                <a:cs typeface="Arial"/>
              </a:rPr>
              <a:t> </a:t>
            </a:r>
            <a:r>
              <a:rPr lang="en-CA" sz="2600" dirty="0">
                <a:cs typeface="Arial"/>
              </a:rPr>
              <a:t>with hypoalbuminemia to receive daily albumin versus crystalloid (</a:t>
            </a:r>
            <a:r>
              <a:rPr lang="en-CA" sz="2600" dirty="0">
                <a:cs typeface="Arial"/>
                <a:hlinkClick r:id="rId3"/>
              </a:rPr>
              <a:t>Caironi et al.</a:t>
            </a:r>
            <a:r>
              <a:rPr lang="en-CA" sz="2600" dirty="0">
                <a:cs typeface="Arial"/>
              </a:rPr>
              <a:t>, 2014).</a:t>
            </a:r>
            <a:endParaRPr lang="en-US" sz="2600">
              <a:solidFill>
                <a:srgbClr val="4D4D4D"/>
              </a:solidFill>
              <a:cs typeface="Arial"/>
            </a:endParaRPr>
          </a:p>
          <a:p>
            <a:endParaRPr lang="en-CA" sz="2600" dirty="0">
              <a:cs typeface="Arial"/>
            </a:endParaRPr>
          </a:p>
          <a:p>
            <a:r>
              <a:rPr lang="en-CA" sz="2600" dirty="0">
                <a:cs typeface="Arial"/>
              </a:rPr>
              <a:t>Although serum albumin levels increased with transfusion, there was </a:t>
            </a:r>
            <a:r>
              <a:rPr lang="en-CA" sz="2600" b="1" dirty="0">
                <a:cs typeface="Arial"/>
              </a:rPr>
              <a:t>no impact </a:t>
            </a:r>
            <a:r>
              <a:rPr lang="en-CA" sz="2600" dirty="0">
                <a:cs typeface="Arial"/>
              </a:rPr>
              <a:t>on mortality, organ dysfunction or length of hospital stay.</a:t>
            </a:r>
            <a:endParaRPr lang="en-CA" sz="2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4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85D5E-985C-936E-15CD-99CF3233D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57" y="1925405"/>
            <a:ext cx="2096106" cy="209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263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729" y="2129470"/>
            <a:ext cx="5983680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Better diuresis is achieved in critically ill edematous patients with a “sandwich” of Lasix (furosemide) and 25% albumin.</a:t>
            </a:r>
            <a:endParaRPr lang="en-US" sz="2600" b="1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6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376600" y="4597750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12842" y="6075635"/>
            <a:ext cx="8510758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600" dirty="0">
                <a:cs typeface="Arial"/>
              </a:rPr>
              <a:t>While a couple of very small RCTs have examined this question, </a:t>
            </a:r>
            <a:r>
              <a:rPr lang="en-CA" sz="2600" b="1" dirty="0">
                <a:cs typeface="Arial"/>
              </a:rPr>
              <a:t>none</a:t>
            </a:r>
            <a:r>
              <a:rPr lang="en-CA" sz="2600" dirty="0">
                <a:cs typeface="Arial"/>
              </a:rPr>
              <a:t> have shown any difference with adding albumin to Lasix in improving patient-important outcomes in edematous ICU patients (</a:t>
            </a:r>
            <a:r>
              <a:rPr lang="en-CA" sz="2600" dirty="0">
                <a:solidFill>
                  <a:srgbClr val="4D4D4D"/>
                </a:solidFill>
                <a:cs typeface="Arial"/>
                <a:hlinkClick r:id="rId3"/>
              </a:rPr>
              <a:t>Oczkowski &amp; Mazetti</a:t>
            </a:r>
            <a:r>
              <a:rPr lang="en-CA" sz="2600" dirty="0">
                <a:solidFill>
                  <a:srgbClr val="4D4D4D"/>
                </a:solidFill>
                <a:cs typeface="Arial"/>
              </a:rPr>
              <a:t>, 2014).</a:t>
            </a:r>
            <a:endParaRPr lang="en-US" sz="2600" dirty="0">
              <a:solidFill>
                <a:srgbClr val="262626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4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pic>
        <p:nvPicPr>
          <p:cNvPr id="8" name="Picture 7" descr="A red and blue kidneys&#10;&#10;Description automatically generated">
            <a:extLst>
              <a:ext uri="{FF2B5EF4-FFF2-40B4-BE49-F238E27FC236}">
                <a16:creationId xmlns:a16="http://schemas.microsoft.com/office/drawing/2014/main" id="{B2209A95-5F31-3510-E30C-9FAF9EB91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01" y="2028559"/>
            <a:ext cx="2061833" cy="1908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13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8A12C-BD3B-E540-99D9-B188CD4F1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728" y="2367954"/>
            <a:ext cx="5969653" cy="10038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600" b="1" dirty="0">
                <a:solidFill>
                  <a:srgbClr val="E71324"/>
                </a:solidFill>
                <a:latin typeface="Arial"/>
                <a:cs typeface="Arial"/>
              </a:rPr>
              <a:t>In sepsis, albumin should be used if additional fluid is required following infusion of several litres of crystalloid.</a:t>
            </a:r>
            <a:endParaRPr lang="en-US" sz="2600" b="1" dirty="0">
              <a:solidFill>
                <a:srgbClr val="E7132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3D6F7-30B7-044F-8B62-ECD4B96E8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705" y="973968"/>
            <a:ext cx="4501694" cy="1040954"/>
          </a:xfrm>
        </p:spPr>
        <p:txBody>
          <a:bodyPr/>
          <a:lstStyle/>
          <a:p>
            <a:r>
              <a:rPr lang="en-CA" sz="6600" dirty="0">
                <a:latin typeface="Arial"/>
                <a:cs typeface="Arial"/>
              </a:rPr>
              <a:t>Myth #</a:t>
            </a:r>
            <a:r>
              <a:rPr lang="en-CA" sz="6600">
                <a:latin typeface="Arial"/>
                <a:cs typeface="Arial"/>
              </a:rPr>
              <a:t>7</a:t>
            </a:r>
            <a:r>
              <a:rPr lang="en-CA" sz="8000" dirty="0">
                <a:latin typeface="Arial"/>
                <a:cs typeface="Arial"/>
              </a:rPr>
              <a:t> </a:t>
            </a:r>
            <a:endParaRPr lang="en-US" sz="80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9FF5A-0180-DAFB-06BA-D303CA5A6F5A}"/>
              </a:ext>
            </a:extLst>
          </p:cNvPr>
          <p:cNvSpPr txBox="1"/>
          <p:nvPr/>
        </p:nvSpPr>
        <p:spPr>
          <a:xfrm>
            <a:off x="2418686" y="4471494"/>
            <a:ext cx="558518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6600" b="1" dirty="0">
                <a:solidFill>
                  <a:srgbClr val="419B96"/>
                </a:solidFill>
              </a:rPr>
              <a:t>Reality</a:t>
            </a:r>
            <a:endParaRPr lang="en-US" sz="6600" dirty="0">
              <a:cs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C5AF-66B8-695A-F444-2C1206B56300}"/>
              </a:ext>
            </a:extLst>
          </p:cNvPr>
          <p:cNvSpPr txBox="1"/>
          <p:nvPr/>
        </p:nvSpPr>
        <p:spPr>
          <a:xfrm>
            <a:off x="954927" y="5724924"/>
            <a:ext cx="851075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400" dirty="0">
                <a:cs typeface="Arial"/>
              </a:rPr>
              <a:t>In RCTs and systematic reviews evaluating the role of albumin in patients with sepsis</a:t>
            </a:r>
            <a:r>
              <a:rPr lang="en-AU" sz="2400" dirty="0">
                <a:solidFill>
                  <a:srgbClr val="4D4D4D"/>
                </a:solidFill>
                <a:cs typeface="Arial"/>
              </a:rPr>
              <a:t>, its use has </a:t>
            </a:r>
            <a:r>
              <a:rPr lang="en-AU" sz="2400" b="1" dirty="0">
                <a:solidFill>
                  <a:srgbClr val="4D4D4D"/>
                </a:solidFill>
                <a:cs typeface="Arial"/>
              </a:rPr>
              <a:t>not</a:t>
            </a:r>
            <a:r>
              <a:rPr lang="en-AU" sz="2400" dirty="0">
                <a:solidFill>
                  <a:srgbClr val="4D4D4D"/>
                </a:solidFill>
                <a:cs typeface="Arial"/>
              </a:rPr>
              <a:t> been found to be associated with improved outcomes.</a:t>
            </a:r>
            <a:r>
              <a:rPr lang="en-AU" sz="2400" baseline="30000" dirty="0">
                <a:solidFill>
                  <a:srgbClr val="4D4D4D"/>
                </a:solidFill>
                <a:cs typeface="Arial"/>
              </a:rPr>
              <a:t>1-5</a:t>
            </a:r>
            <a:endParaRPr lang="en-US" sz="2400" dirty="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97933-50CD-9C61-94BD-A3069C03906A}"/>
              </a:ext>
            </a:extLst>
          </p:cNvPr>
          <p:cNvSpPr txBox="1"/>
          <p:nvPr/>
        </p:nvSpPr>
        <p:spPr>
          <a:xfrm>
            <a:off x="4228783" y="9091441"/>
            <a:ext cx="543194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cs typeface="Segoe UI"/>
              </a:rPr>
              <a:t>Developed 30-10-2024; </a:t>
            </a:r>
            <a:r>
              <a:rPr lang="en-US" sz="1300" b="1" dirty="0">
                <a:cs typeface="Segoe UI"/>
              </a:rPr>
              <a:t>Educational / informational purposes only.</a:t>
            </a:r>
            <a:endParaRPr lang="en-US" sz="1300" b="1">
              <a:cs typeface="Arial" panose="020B0604020202020204"/>
            </a:endParaRPr>
          </a:p>
          <a:p>
            <a:r>
              <a:rPr lang="en-US" sz="1300" dirty="0">
                <a:cs typeface="Segoe UI"/>
              </a:rPr>
              <a:t>Available on Canadian Blood Services’ professional education website, </a:t>
            </a:r>
            <a:r>
              <a:rPr lang="en-US" sz="1300" u="sng" dirty="0">
                <a:solidFill>
                  <a:srgbClr val="88528B"/>
                </a:solidFill>
                <a:cs typeface="Segoe UI"/>
                <a:hlinkClick r:id="rId3"/>
              </a:rPr>
              <a:t>Profedu.ca</a:t>
            </a:r>
            <a:r>
              <a:rPr lang="en-US" sz="1300" dirty="0">
                <a:solidFill>
                  <a:srgbClr val="4D4D4D"/>
                </a:solidFill>
                <a:cs typeface="Segoe UI"/>
              </a:rPr>
              <a:t>,</a:t>
            </a:r>
            <a:r>
              <a:rPr lang="en-US" sz="1300" dirty="0">
                <a:cs typeface="Segoe UI"/>
              </a:rPr>
              <a:t> </a:t>
            </a:r>
            <a:r>
              <a:rPr lang="en-US" sz="1300" i="1" dirty="0">
                <a:cs typeface="Segoe UI"/>
              </a:rPr>
              <a:t>Breakthroughs in blood </a:t>
            </a:r>
            <a:r>
              <a:rPr lang="en-US" sz="1300" dirty="0">
                <a:cs typeface="Segoe UI"/>
              </a:rPr>
              <a:t>webinar series.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39CB2-708C-7D7B-ACF4-A2EB42E063C7}"/>
              </a:ext>
            </a:extLst>
          </p:cNvPr>
          <p:cNvSpPr txBox="1"/>
          <p:nvPr/>
        </p:nvSpPr>
        <p:spPr>
          <a:xfrm>
            <a:off x="3060165" y="7279617"/>
            <a:ext cx="6403526" cy="13072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1600" dirty="0">
                <a:solidFill>
                  <a:schemeClr val="tx1">
                    <a:lumMod val="49000"/>
                  </a:schemeClr>
                </a:solidFill>
              </a:rPr>
              <a:t>Tseng, CH et al. </a:t>
            </a:r>
            <a:r>
              <a:rPr lang="en-US" sz="1600" i="1" dirty="0">
                <a:solidFill>
                  <a:schemeClr val="tx1">
                    <a:lumMod val="49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Critical Care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(2020).</a:t>
            </a:r>
            <a:endParaRPr lang="en-US" sz="1600" dirty="0">
              <a:solidFill>
                <a:schemeClr val="tx1">
                  <a:lumMod val="49000"/>
                </a:schemeClr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600" dirty="0">
                <a:solidFill>
                  <a:schemeClr val="tx1">
                    <a:lumMod val="49000"/>
                  </a:schemeClr>
                </a:solidFill>
                <a:ea typeface="+mn-lt"/>
                <a:cs typeface="+mn-lt"/>
              </a:rPr>
              <a:t>Patel, A et al. </a:t>
            </a:r>
            <a:r>
              <a:rPr lang="en-US" sz="1600" i="1" dirty="0">
                <a:solidFill>
                  <a:schemeClr val="tx1">
                    <a:lumMod val="49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BMJ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(2014).</a:t>
            </a:r>
            <a:endParaRPr lang="en-US" sz="1600" dirty="0">
              <a:solidFill>
                <a:schemeClr val="tx1">
                  <a:lumMod val="49000"/>
                </a:schemeClr>
              </a:solidFill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 sz="1600" err="1">
                <a:solidFill>
                  <a:schemeClr val="tx1">
                    <a:lumMod val="49000"/>
                  </a:schemeClr>
                </a:solidFill>
                <a:cs typeface="Arial"/>
              </a:rPr>
              <a:t>Rochwerg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</a:rPr>
              <a:t>, B et al. </a:t>
            </a:r>
            <a:r>
              <a:rPr lang="en-US" sz="1600" i="1" dirty="0">
                <a:solidFill>
                  <a:schemeClr val="tx1">
                    <a:lumMod val="49000"/>
                  </a:schemeClr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Annals of Internal Medicine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(2014). </a:t>
            </a:r>
            <a:endParaRPr lang="en-US" sz="1600" dirty="0">
              <a:solidFill>
                <a:schemeClr val="tx1">
                  <a:lumMod val="49000"/>
                </a:schemeClr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</a:rPr>
              <a:t>Bansal M et al. </a:t>
            </a:r>
            <a:r>
              <a:rPr lang="en-US" sz="1600" i="1" dirty="0">
                <a:solidFill>
                  <a:schemeClr val="tx1">
                    <a:lumMod val="49000"/>
                  </a:schemeClr>
                </a:solidFill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Drug Safety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(2013). </a:t>
            </a:r>
            <a:endParaRPr lang="en-US" sz="1600" dirty="0">
              <a:solidFill>
                <a:schemeClr val="tx1">
                  <a:lumMod val="49000"/>
                </a:schemeClr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600" err="1">
                <a:solidFill>
                  <a:schemeClr val="tx1">
                    <a:lumMod val="49000"/>
                  </a:schemeClr>
                </a:solidFill>
                <a:cs typeface="Arial"/>
              </a:rPr>
              <a:t>Caironi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</a:rPr>
              <a:t>, P et al. </a:t>
            </a:r>
            <a:r>
              <a:rPr lang="en-US" sz="1600" i="1" dirty="0">
                <a:solidFill>
                  <a:schemeClr val="tx1">
                    <a:lumMod val="49000"/>
                  </a:schemeClr>
                </a:solidFill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England Journal of Medicine</a:t>
            </a:r>
            <a:r>
              <a:rPr lang="en-US" sz="1600" dirty="0">
                <a:solidFill>
                  <a:schemeClr val="tx1">
                    <a:lumMod val="49000"/>
                  </a:schemeClr>
                </a:solidFill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(2014). </a:t>
            </a:r>
            <a:endParaRPr lang="en-US" sz="1600" dirty="0">
              <a:solidFill>
                <a:schemeClr val="tx1">
                  <a:lumMod val="49000"/>
                </a:schemeClr>
              </a:solidFill>
              <a:cs typeface="Arial"/>
            </a:endParaRPr>
          </a:p>
        </p:txBody>
      </p:sp>
      <p:pic>
        <p:nvPicPr>
          <p:cNvPr id="9" name="Picture 8" descr="A red triangle with a exclamation mark&#10;&#10;Description automatically generated">
            <a:extLst>
              <a:ext uri="{FF2B5EF4-FFF2-40B4-BE49-F238E27FC236}">
                <a16:creationId xmlns:a16="http://schemas.microsoft.com/office/drawing/2014/main" id="{91037CB6-1735-B069-44CC-3904318A96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56" y="2023604"/>
            <a:ext cx="2096106" cy="2097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682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4D4D4D"/>
      </a:dk1>
      <a:lt1>
        <a:srgbClr val="FFFFFF"/>
      </a:lt1>
      <a:dk2>
        <a:srgbClr val="8C8C8C"/>
      </a:dk2>
      <a:lt2>
        <a:srgbClr val="BEBEBE"/>
      </a:lt2>
      <a:accent1>
        <a:srgbClr val="E71324"/>
      </a:accent1>
      <a:accent2>
        <a:srgbClr val="C4161C"/>
      </a:accent2>
      <a:accent3>
        <a:srgbClr val="A70E13"/>
      </a:accent3>
      <a:accent4>
        <a:srgbClr val="54C3BB"/>
      </a:accent4>
      <a:accent5>
        <a:srgbClr val="419B96"/>
      </a:accent5>
      <a:accent6>
        <a:srgbClr val="F2F2F2"/>
      </a:accent6>
      <a:hlink>
        <a:srgbClr val="88528B"/>
      </a:hlink>
      <a:folHlink>
        <a:srgbClr val="5532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C76A233-9B69-FF4A-AA9E-80A5585C98CA}" vid="{824AAD8E-9169-EA4A-9D29-C1F4CA76AD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35C42546A9154286300FFC1EE1C677" ma:contentTypeVersion="27" ma:contentTypeDescription="Create a new document." ma:contentTypeScope="" ma:versionID="873e442d01b0165801822ca52f39d300">
  <xsd:schema xmlns:xsd="http://www.w3.org/2001/XMLSchema" xmlns:xs="http://www.w3.org/2001/XMLSchema" xmlns:p="http://schemas.microsoft.com/office/2006/metadata/properties" xmlns:ns1="http://schemas.microsoft.com/sharepoint/v3" xmlns:ns2="3d30a626-e7f1-43ec-9dd2-88d2b696b3d5" xmlns:ns3="43c1d4b3-fc67-4c00-8178-0d590268036f" targetNamespace="http://schemas.microsoft.com/office/2006/metadata/properties" ma:root="true" ma:fieldsID="f7416c85634c329a046fa9cb0f1a738a" ns1:_="" ns2:_="" ns3:_="">
    <xsd:import namespace="http://schemas.microsoft.com/sharepoint/v3"/>
    <xsd:import namespace="3d30a626-e7f1-43ec-9dd2-88d2b696b3d5"/>
    <xsd:import namespace="43c1d4b3-fc67-4c00-8178-0d5902680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Sophies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0a626-e7f1-43ec-9dd2-88d2b696b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b9c19e-1ce7-41ad-b5fe-f1235fea75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ophiesNotes" ma:index="28" nillable="true" ma:displayName="Sophie's Notes" ma:format="Dropdown" ma:internalName="Sophies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1d4b3-fc67-4c00-8178-0d5902680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794ec2-33d3-4229-998e-9aef64585d67}" ma:internalName="TaxCatchAll" ma:showField="CatchAllData" ma:web="43c1d4b3-fc67-4c00-8178-0d5902680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c1d4b3-fc67-4c00-8178-0d590268036f">
      <UserInfo>
        <DisplayName>SharingLinks.0368035d-1039-4cdc-b96a-ec75f34d85d4.OrganizationView.d1969ad1-1b94-4467-959e-6b72e9569dbf</DisplayName>
        <AccountId>221</AccountId>
        <AccountType/>
      </UserInfo>
      <UserInfo>
        <DisplayName>Carolyn Powell</DisplayName>
        <AccountId>15</AccountId>
        <AccountType/>
      </UserInfo>
      <UserInfo>
        <DisplayName>SharingLinks.716b0765-4c2a-4116-8138-957af62c3f6f.OrganizationView.b423a354-59fc-4458-b948-f800dfff17e8</DisplayName>
        <AccountId>354</AccountId>
        <AccountType/>
      </UserInfo>
      <UserInfo>
        <DisplayName>Mary James Fisher</DisplayName>
        <AccountId>65</AccountId>
        <AccountType/>
      </UserInfo>
    </SharedWithUsers>
    <TaxCatchAll xmlns="43c1d4b3-fc67-4c00-8178-0d590268036f" xsi:nil="true"/>
    <lcf76f155ced4ddcb4097134ff3c332f xmlns="3d30a626-e7f1-43ec-9dd2-88d2b696b3d5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SophiesNotes xmlns="3d30a626-e7f1-43ec-9dd2-88d2b696b3d5" xsi:nil="true"/>
  </documentManagement>
</p:properties>
</file>

<file path=customXml/itemProps1.xml><?xml version="1.0" encoding="utf-8"?>
<ds:datastoreItem xmlns:ds="http://schemas.openxmlformats.org/officeDocument/2006/customXml" ds:itemID="{8DC3594A-00C8-4559-B201-2DAB9CBD462F}">
  <ds:schemaRefs>
    <ds:schemaRef ds:uri="3d30a626-e7f1-43ec-9dd2-88d2b696b3d5"/>
    <ds:schemaRef ds:uri="43c1d4b3-fc67-4c00-8178-0d59026803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B6F552-3F16-48A0-8699-3DB354F92F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F2185-22A1-4812-864D-4B0C98B5E981}">
  <ds:schemaRefs>
    <ds:schemaRef ds:uri="3d30a626-e7f1-43ec-9dd2-88d2b696b3d5"/>
    <ds:schemaRef ds:uri="43c1d4b3-fc67-4c00-8178-0d59026803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830d02f-fd7b-4629-905f-a41bb5868147}" enabled="0" method="" siteId="{4830d02f-fd7b-4629-905f-a41bb58681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2541</TotalTime>
  <Words>1556</Words>
  <Application>Microsoft Office PowerPoint</Application>
  <PresentationFormat>Custom</PresentationFormat>
  <Paragraphs>132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Mythbusters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Key takeaways</vt:lpstr>
      <vt:lpstr>Key takeaways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Michelle Armstrong</dc:creator>
  <cp:keywords/>
  <dc:description/>
  <cp:lastModifiedBy>Abby Wolfe</cp:lastModifiedBy>
  <cp:revision>615</cp:revision>
  <dcterms:created xsi:type="dcterms:W3CDTF">2023-08-31T18:54:24Z</dcterms:created>
  <dcterms:modified xsi:type="dcterms:W3CDTF">2024-11-05T16:34:47Z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0x010100AD35C42546A9154286300FFC1EE1C677</vt:lpwstr>
  </property>
  <property fmtid="{D5CDD505-2E9C-101B-9397-08002B2CF9AE}" pid="3" name="MediaServiceImageTags">
    <vt:lpwstr/>
  </property>
  <property fmtid="{D5CDD505-2E9C-101B-9397-08002B2CF9AE}" pid="4" name="ArticulateGUID">
    <vt:lpwstr>4EE34709-367B-44D5-BE58-ACC79E0007AC</vt:lpwstr>
  </property>
  <property fmtid="{D5CDD505-2E9C-101B-9397-08002B2CF9AE}" pid="5" name="ArticulatePath">
    <vt:lpwstr>CBS_PPT_template_2024-05-30</vt:lpwstr>
  </property>
</Properties>
</file>