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57" r:id="rId5"/>
    <p:sldId id="259" r:id="rId6"/>
    <p:sldId id="260" r:id="rId7"/>
    <p:sldId id="261" r:id="rId8"/>
    <p:sldId id="262" r:id="rId9"/>
    <p:sldId id="263"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32AE3F-5FCA-2F1F-7153-78D8FF4F6591}" name="Kaylee Brooks" initials="KB" userId="S::kaylee.brooks@blood.ca::12275bbb-27c6-4919-b28a-5dff64a37037" providerId="AD"/>
  <p188:author id="{D081E083-81F4-F519-EA04-C6AAAF128AC4}" name="Erica Seelemann" initials="ES" userId="S::erica.seelemann@blood.ca::acca2b10-2ee1-4cb6-9cb2-9d5ebe5d576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llum, Dr. Jeannie" initials="CDJ" lastIdx="1" clrIdx="0">
    <p:extLst>
      <p:ext uri="{19B8F6BF-5375-455C-9EA6-DF929625EA0E}">
        <p15:presenceInfo xmlns:p15="http://schemas.microsoft.com/office/powerpoint/2012/main" userId="S-1-5-21-215550797-1687371333-483988704-65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25A"/>
    <a:srgbClr val="E5A812"/>
    <a:srgbClr val="BEBEBE"/>
    <a:srgbClr val="419B96"/>
    <a:srgbClr val="A70E13"/>
    <a:srgbClr val="4D4D4D"/>
    <a:srgbClr val="54C3BB"/>
    <a:srgbClr val="E713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A6CE23-2545-407E-A245-FC696B1CEC98}" v="508" dt="2026-06-15T15:54:37.5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9" d="100"/>
          <a:sy n="109" d="100"/>
        </p:scale>
        <p:origin x="706"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816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3C330-31E3-5436-727E-047BB335A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61AD73-97B7-E77B-EC60-AA323300D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88D04B-3127-2082-98CC-7DA3F4C711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35D8B9-E91F-1AF6-1094-4105320FB56D}"/>
              </a:ext>
            </a:extLst>
          </p:cNvPr>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65353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F3493-AA92-CC6E-34E6-562638288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390F1C-B00D-86C9-30EE-84DB0B0F3D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C0E817-00A9-DBD0-E40B-EE9A381FBD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A02CBB-DACC-4797-3E70-CB5617D269E0}"/>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2856975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0F446-9C68-3DBE-AF05-7C36976D07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0CBB12-BC88-6A72-B8F8-4BB6B98701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EBC32E-BC15-0E55-2036-15B582D118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20923-77BE-BCDB-4C3F-4D1264CF638B}"/>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352459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4C8C6-28A6-8BDE-7E73-D1162FA000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D7811-B915-9F5A-3C6C-3181FA5C38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655723-812C-3378-E8DD-9150450461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D6004-E55A-31D0-CDE5-B5C5CAD3FD4A}"/>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740324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E0041-4DB2-ABA0-244B-7BEBCD8121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FA5F84-2351-A68A-2A09-53B10E34FD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32C7A-0331-F551-0582-CE4D89ACAA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44FC2C-8017-6C40-2336-F847DA70E5C7}"/>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867396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4FA83-737F-1E77-CA9F-B6F0E890AC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AAEE0-5C55-5462-CA0F-354388425F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011C0A-B5D6-1E87-BFFD-3AFD50D382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E0FAC4-8AAC-FBE0-000E-F5E4FE5B3378}"/>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3767388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D3154-6FE9-BCED-E86A-4A306653B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BB57-CA9C-2CD9-F980-05A8D164F8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BBF1CE-3B2D-0686-FF22-C7FC1F800F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986EB8-43B4-856D-33B7-7B98A36A6394}"/>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3938307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s://cbsscs-my.sharepoint.com/personal/erica_seelemann_blood_ca/Documents/Microsoft%20Copilot%20Chat%20Files/NatPSA_2024_009_DHSC%20%281%29.pdf"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cbsscs-my.sharepoint.com/personal/erica_seelemann_blood_ca/Documents/Microsoft%20Copilot%20Chat%20Files/NatPSA_2024_009_DHSC%20%281%29.pdf"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D4332A-8079-1E02-6681-22892112C182}"/>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37F9E840-08AE-A5B5-6D4B-48208009823E}"/>
              </a:ext>
            </a:extLst>
          </p:cNvPr>
          <p:cNvSpPr>
            <a:spLocks/>
          </p:cNvSpPr>
          <p:nvPr/>
        </p:nvSpPr>
        <p:spPr>
          <a:xfrm>
            <a:off x="0" y="-4294"/>
            <a:ext cx="9144000" cy="1505434"/>
          </a:xfrm>
          <a:prstGeom prst="rect">
            <a:avLst/>
          </a:prstGeom>
          <a:solidFill>
            <a:srgbClr val="2A425A"/>
          </a:solidFill>
          <a:ln w="12700">
            <a:noFill/>
            <a:prstDash val="solid"/>
          </a:ln>
        </p:spPr>
        <p:txBody>
          <a:bodyPr/>
          <a:lstStyle/>
          <a:p>
            <a:endParaRPr lang="en-US"/>
          </a:p>
        </p:txBody>
      </p:sp>
      <p:sp>
        <p:nvSpPr>
          <p:cNvPr id="10" name="Text 8">
            <a:extLst>
              <a:ext uri="{FF2B5EF4-FFF2-40B4-BE49-F238E27FC236}">
                <a16:creationId xmlns:a16="http://schemas.microsoft.com/office/drawing/2014/main" id="{BE1CE31D-7D15-307F-B1B3-1AF8818DEEA6}"/>
              </a:ext>
            </a:extLst>
          </p:cNvPr>
          <p:cNvSpPr/>
          <p:nvPr/>
        </p:nvSpPr>
        <p:spPr>
          <a:xfrm>
            <a:off x="339640" y="228136"/>
            <a:ext cx="7190673" cy="207384"/>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
        <p:nvSpPr>
          <p:cNvPr id="11" name="Text 9">
            <a:extLst>
              <a:ext uri="{FF2B5EF4-FFF2-40B4-BE49-F238E27FC236}">
                <a16:creationId xmlns:a16="http://schemas.microsoft.com/office/drawing/2014/main" id="{005B7DFF-38DF-A77A-E77C-4B012FFC2D86}"/>
              </a:ext>
            </a:extLst>
          </p:cNvPr>
          <p:cNvSpPr/>
          <p:nvPr/>
        </p:nvSpPr>
        <p:spPr>
          <a:xfrm>
            <a:off x="339640" y="540804"/>
            <a:ext cx="8667469" cy="818384"/>
          </a:xfrm>
          <a:prstGeom prst="rect">
            <a:avLst/>
          </a:prstGeom>
          <a:noFill/>
          <a:ln/>
        </p:spPr>
        <p:txBody>
          <a:bodyPr wrap="square" lIns="0" tIns="0" rIns="0" bIns="0" rtlCol="0" anchor="t"/>
          <a:lstStyle/>
          <a:p>
            <a:pPr marL="0" indent="0">
              <a:buNone/>
            </a:pPr>
            <a:r>
              <a:rPr lang="en-US" sz="2500" b="1" dirty="0">
                <a:solidFill>
                  <a:srgbClr val="FEFEFE"/>
                </a:solidFill>
                <a:latin typeface="Calibri" pitchFamily="34" charset="0"/>
                <a:ea typeface="Calibri" pitchFamily="34" charset="-122"/>
                <a:cs typeface="Calibri" pitchFamily="34" charset="-120"/>
              </a:rPr>
              <a:t>Albumin should be used routinely to prime the cardiopulmonary bypass (CPB) circuit</a:t>
            </a:r>
            <a:endParaRPr lang="en-US" sz="2500" dirty="0"/>
          </a:p>
        </p:txBody>
      </p:sp>
      <p:sp>
        <p:nvSpPr>
          <p:cNvPr id="12" name="Shape 10">
            <a:extLst>
              <a:ext uri="{FF2B5EF4-FFF2-40B4-BE49-F238E27FC236}">
                <a16:creationId xmlns:a16="http://schemas.microsoft.com/office/drawing/2014/main" id="{91681268-81BF-681A-1CB1-10FDD3658D34}"/>
              </a:ext>
            </a:extLst>
          </p:cNvPr>
          <p:cNvSpPr/>
          <p:nvPr/>
        </p:nvSpPr>
        <p:spPr>
          <a:xfrm>
            <a:off x="0" y="1432924"/>
            <a:ext cx="9144000"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056F51B3-1F7B-D82F-B664-DCC8FDF9B9D3}"/>
              </a:ext>
            </a:extLst>
          </p:cNvPr>
          <p:cNvSpPr/>
          <p:nvPr/>
        </p:nvSpPr>
        <p:spPr>
          <a:xfrm>
            <a:off x="339640" y="1415453"/>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6B375F0A-C29F-7467-9883-1EFF4F235145}"/>
              </a:ext>
            </a:extLst>
          </p:cNvPr>
          <p:cNvSpPr/>
          <p:nvPr/>
        </p:nvSpPr>
        <p:spPr>
          <a:xfrm>
            <a:off x="339640" y="2168784"/>
            <a:ext cx="8593333" cy="1372953"/>
          </a:xfrm>
          <a:prstGeom prst="rect">
            <a:avLst/>
          </a:prstGeom>
          <a:noFill/>
          <a:ln/>
        </p:spPr>
        <p:txBody>
          <a:bodyPr wrap="square" lIns="0" tIns="0" rIns="0" bIns="0" rtlCol="0" anchor="t"/>
          <a:lstStyle/>
          <a:p>
            <a:pPr marL="0" indent="0">
              <a:buNone/>
            </a:pPr>
            <a:r>
              <a:rPr lang="en-US" sz="2000" dirty="0">
                <a:solidFill>
                  <a:srgbClr val="4D4D4D"/>
                </a:solidFill>
                <a:latin typeface="Calibri" pitchFamily="34" charset="0"/>
                <a:ea typeface="Calibri" pitchFamily="34" charset="-122"/>
                <a:cs typeface="Calibri" pitchFamily="34" charset="-120"/>
              </a:rPr>
              <a:t>The ALBICS trial (n=1,386) found that 4% albumin vs. Ringer's lactate for CPB priming produced no reduction in major adverse events at 90 days. Albumin priming increased perioperative bleeding, and resulted in higher transfusion requirements, higher infection rates, and more reoperations.</a:t>
            </a:r>
            <a:r>
              <a:rPr lang="en-US" sz="2000" baseline="30000" dirty="0">
                <a:solidFill>
                  <a:srgbClr val="4D4D4D"/>
                </a:solidFill>
                <a:latin typeface="Calibri" pitchFamily="34" charset="0"/>
                <a:ea typeface="Calibri" pitchFamily="34" charset="-122"/>
                <a:cs typeface="Calibri" pitchFamily="34" charset="-120"/>
              </a:rPr>
              <a:t>1</a:t>
            </a:r>
            <a:endParaRPr lang="en-US" sz="2000" baseline="30000" dirty="0">
              <a:solidFill>
                <a:srgbClr val="4D4D4D"/>
              </a:solidFill>
            </a:endParaRPr>
          </a:p>
        </p:txBody>
      </p:sp>
      <p:sp>
        <p:nvSpPr>
          <p:cNvPr id="68" name="Shape 66">
            <a:extLst>
              <a:ext uri="{FF2B5EF4-FFF2-40B4-BE49-F238E27FC236}">
                <a16:creationId xmlns:a16="http://schemas.microsoft.com/office/drawing/2014/main" id="{0960B3F3-F437-2681-C43F-DCBCB5F0817C}"/>
              </a:ext>
            </a:extLst>
          </p:cNvPr>
          <p:cNvSpPr/>
          <p:nvPr/>
        </p:nvSpPr>
        <p:spPr>
          <a:xfrm>
            <a:off x="0" y="4409536"/>
            <a:ext cx="45719" cy="747198"/>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pic>
        <p:nvPicPr>
          <p:cNvPr id="78" name="Picture 77">
            <a:extLst>
              <a:ext uri="{FF2B5EF4-FFF2-40B4-BE49-F238E27FC236}">
                <a16:creationId xmlns:a16="http://schemas.microsoft.com/office/drawing/2014/main" id="{BA8EDB99-D8C1-216C-67DC-F854CFF557C3}"/>
              </a:ext>
            </a:extLst>
          </p:cNvPr>
          <p:cNvPicPr>
            <a:picLocks noChangeAspect="1"/>
          </p:cNvPicPr>
          <p:nvPr/>
        </p:nvPicPr>
        <p:blipFill>
          <a:blip r:embed="rId3"/>
          <a:stretch>
            <a:fillRect/>
          </a:stretch>
        </p:blipFill>
        <p:spPr>
          <a:xfrm>
            <a:off x="8164515" y="4353058"/>
            <a:ext cx="835654" cy="558554"/>
          </a:xfrm>
          <a:prstGeom prst="rect">
            <a:avLst/>
          </a:prstGeom>
        </p:spPr>
      </p:pic>
      <p:pic>
        <p:nvPicPr>
          <p:cNvPr id="1026" name="Picture 2" descr="Calgary Central Campus | Academy of Learning Career College">
            <a:extLst>
              <a:ext uri="{FF2B5EF4-FFF2-40B4-BE49-F238E27FC236}">
                <a16:creationId xmlns:a16="http://schemas.microsoft.com/office/drawing/2014/main" id="{4348CF53-839E-A477-C1B1-2B477045E8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47629" y="4461837"/>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BC2B94D-C159-09D0-E48B-8E91A38367B4}"/>
              </a:ext>
            </a:extLst>
          </p:cNvPr>
          <p:cNvSpPr txBox="1"/>
          <p:nvPr/>
        </p:nvSpPr>
        <p:spPr>
          <a:xfrm>
            <a:off x="143831" y="4409535"/>
            <a:ext cx="5589312" cy="584775"/>
          </a:xfrm>
          <a:prstGeom prst="rect">
            <a:avLst/>
          </a:prstGeom>
          <a:noFill/>
        </p:spPr>
        <p:txBody>
          <a:bodyPr wrap="square" rtlCol="0">
            <a:spAutoFit/>
          </a:bodyPr>
          <a:lstStyle/>
          <a:p>
            <a:pPr fontAlgn="t">
              <a:lnSpc>
                <a:spcPct val="100000"/>
              </a:lnSpc>
            </a:pPr>
            <a:r>
              <a:rPr lang="en-US" sz="800"/>
              <a:t>References</a:t>
            </a:r>
          </a:p>
          <a:p>
            <a:pPr marL="228600" indent="-228600" fontAlgn="t">
              <a:lnSpc>
                <a:spcPct val="100000"/>
              </a:lnSpc>
              <a:buFont typeface="+mj-lt"/>
              <a:buAutoNum type="arabicPeriod"/>
            </a:pPr>
            <a:r>
              <a:rPr lang="en-US" sz="800"/>
              <a:t>Pesonen E, Vlasov H, </a:t>
            </a:r>
            <a:r>
              <a:rPr lang="en-US" sz="800" err="1"/>
              <a:t>Suojaranta</a:t>
            </a:r>
            <a:r>
              <a:rPr lang="en-US" sz="800"/>
              <a:t> R, et al. Effect of 4% albumin solution vs Ringer acetate on major adverse events in patients undergoing cardiac surgery with cardiopulmonary bypass: a randomized clinical trial. </a:t>
            </a:r>
            <a:r>
              <a:rPr lang="en-US" sz="800" i="1"/>
              <a:t>JAMA.</a:t>
            </a:r>
            <a:r>
              <a:rPr lang="en-US" sz="800"/>
              <a:t> 2022;328(3):251-258. doi:10.1001/jama.2022.10461</a:t>
            </a:r>
          </a:p>
        </p:txBody>
      </p:sp>
    </p:spTree>
    <p:extLst>
      <p:ext uri="{BB962C8B-B14F-4D97-AF65-F5344CB8AC3E}">
        <p14:creationId xmlns:p14="http://schemas.microsoft.com/office/powerpoint/2010/main" val="419380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B45ABE-52FB-0567-1855-0A43118CC0CF}"/>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43BFAE1B-6525-D44F-A63C-E3F09BF62D88}"/>
              </a:ext>
            </a:extLst>
          </p:cNvPr>
          <p:cNvSpPr/>
          <p:nvPr/>
        </p:nvSpPr>
        <p:spPr>
          <a:xfrm>
            <a:off x="-7621" y="-4294"/>
            <a:ext cx="9168861" cy="1200634"/>
          </a:xfrm>
          <a:prstGeom prst="rect">
            <a:avLst/>
          </a:prstGeom>
          <a:solidFill>
            <a:srgbClr val="2A425A"/>
          </a:solidFill>
          <a:ln w="12700">
            <a:noFill/>
            <a:prstDash val="solid"/>
          </a:ln>
        </p:spPr>
        <p:txBody>
          <a:bodyPr/>
          <a:lstStyle/>
          <a:p>
            <a:endParaRPr lang="en-US"/>
          </a:p>
        </p:txBody>
      </p:sp>
      <p:sp>
        <p:nvSpPr>
          <p:cNvPr id="10" name="Text 8">
            <a:extLst>
              <a:ext uri="{FF2B5EF4-FFF2-40B4-BE49-F238E27FC236}">
                <a16:creationId xmlns:a16="http://schemas.microsoft.com/office/drawing/2014/main" id="{645D6B96-FC5C-84BC-4A07-9F19FA7336D3}"/>
              </a:ext>
            </a:extLst>
          </p:cNvPr>
          <p:cNvSpPr/>
          <p:nvPr/>
        </p:nvSpPr>
        <p:spPr>
          <a:xfrm>
            <a:off x="367063" y="300347"/>
            <a:ext cx="7190673" cy="207384"/>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
        <p:nvSpPr>
          <p:cNvPr id="11" name="Text 9">
            <a:extLst>
              <a:ext uri="{FF2B5EF4-FFF2-40B4-BE49-F238E27FC236}">
                <a16:creationId xmlns:a16="http://schemas.microsoft.com/office/drawing/2014/main" id="{92D359C9-F7B4-1290-D9F0-7094FD5AEA4E}"/>
              </a:ext>
            </a:extLst>
          </p:cNvPr>
          <p:cNvSpPr/>
          <p:nvPr/>
        </p:nvSpPr>
        <p:spPr>
          <a:xfrm>
            <a:off x="358017" y="583276"/>
            <a:ext cx="8201391" cy="495419"/>
          </a:xfrm>
          <a:prstGeom prst="rect">
            <a:avLst/>
          </a:prstGeom>
          <a:noFill/>
          <a:ln/>
        </p:spPr>
        <p:txBody>
          <a:bodyPr wrap="square" lIns="0" tIns="0" rIns="0" bIns="0" rtlCol="0" anchor="t"/>
          <a:lstStyle/>
          <a:p>
            <a:r>
              <a:rPr lang="en-US" sz="2500" b="1" dirty="0">
                <a:solidFill>
                  <a:srgbClr val="FEFEFE"/>
                </a:solidFill>
                <a:latin typeface="Calibri" pitchFamily="34" charset="0"/>
                <a:ea typeface="Calibri" pitchFamily="34" charset="-122"/>
                <a:cs typeface="Calibri" pitchFamily="34" charset="-120"/>
              </a:rPr>
              <a:t>20% albumin protects the kidneys in high-risk patients</a:t>
            </a:r>
            <a:endParaRPr lang="en-US" sz="2500" dirty="0"/>
          </a:p>
        </p:txBody>
      </p:sp>
      <p:sp>
        <p:nvSpPr>
          <p:cNvPr id="12" name="Shape 10">
            <a:extLst>
              <a:ext uri="{FF2B5EF4-FFF2-40B4-BE49-F238E27FC236}">
                <a16:creationId xmlns:a16="http://schemas.microsoft.com/office/drawing/2014/main" id="{08B56991-630C-AA40-683D-6943677340FB}"/>
              </a:ext>
            </a:extLst>
          </p:cNvPr>
          <p:cNvSpPr/>
          <p:nvPr/>
        </p:nvSpPr>
        <p:spPr>
          <a:xfrm>
            <a:off x="0" y="1104902"/>
            <a:ext cx="9144000"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34A109FB-CA30-543A-47E8-4FDCA0C6CA1A}"/>
              </a:ext>
            </a:extLst>
          </p:cNvPr>
          <p:cNvSpPr/>
          <p:nvPr/>
        </p:nvSpPr>
        <p:spPr>
          <a:xfrm>
            <a:off x="339640" y="1087431"/>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F3462F2D-3E29-168E-A50D-B10D0C02AC9A}"/>
              </a:ext>
            </a:extLst>
          </p:cNvPr>
          <p:cNvSpPr/>
          <p:nvPr/>
        </p:nvSpPr>
        <p:spPr>
          <a:xfrm>
            <a:off x="367063" y="1925113"/>
            <a:ext cx="8328518" cy="1247538"/>
          </a:xfrm>
          <a:prstGeom prst="rect">
            <a:avLst/>
          </a:prstGeom>
          <a:noFill/>
          <a:ln/>
        </p:spPr>
        <p:txBody>
          <a:bodyPr wrap="square" lIns="0" tIns="0" rIns="0" bIns="0" rtlCol="0" anchor="t"/>
          <a:lstStyle/>
          <a:p>
            <a:r>
              <a:rPr lang="en-US" sz="2000" dirty="0"/>
              <a:t>In high-risk patients, 20% albumin has not been shown to protect the kidneys. </a:t>
            </a:r>
            <a:r>
              <a:rPr lang="en-US" sz="2000" dirty="0">
                <a:solidFill>
                  <a:srgbClr val="4D4D4D"/>
                </a:solidFill>
                <a:latin typeface="Calibri" pitchFamily="34" charset="0"/>
                <a:ea typeface="Calibri" pitchFamily="34" charset="-122"/>
                <a:cs typeface="Calibri" pitchFamily="34" charset="-120"/>
              </a:rPr>
              <a:t>The ALBICS-AKI trial showed postoperative 20% albumin in patients with eGFR &lt;60 mL/min/1.73 m² increased acute kidney injury (AKI) incidence (48.9% vs. 43.4%) and transfusion requirements. Albumin infusion produced no patient important benefits.</a:t>
            </a:r>
            <a:r>
              <a:rPr lang="en-US" sz="2000" baseline="30000" dirty="0">
                <a:solidFill>
                  <a:srgbClr val="4D4D4D"/>
                </a:solidFill>
                <a:latin typeface="Calibri" pitchFamily="34" charset="0"/>
                <a:ea typeface="Calibri" pitchFamily="34" charset="-122"/>
                <a:cs typeface="Calibri" pitchFamily="34" charset="-120"/>
              </a:rPr>
              <a:t>2</a:t>
            </a:r>
            <a:endParaRPr lang="en-US" sz="2000" baseline="30000" dirty="0">
              <a:solidFill>
                <a:srgbClr val="4D4D4D"/>
              </a:solidFill>
            </a:endParaRPr>
          </a:p>
        </p:txBody>
      </p:sp>
      <p:pic>
        <p:nvPicPr>
          <p:cNvPr id="78" name="Picture 77">
            <a:extLst>
              <a:ext uri="{FF2B5EF4-FFF2-40B4-BE49-F238E27FC236}">
                <a16:creationId xmlns:a16="http://schemas.microsoft.com/office/drawing/2014/main" id="{BFE0C49F-2770-2B81-2468-62E426FC697C}"/>
              </a:ext>
            </a:extLst>
          </p:cNvPr>
          <p:cNvPicPr>
            <a:picLocks noChangeAspect="1"/>
          </p:cNvPicPr>
          <p:nvPr/>
        </p:nvPicPr>
        <p:blipFill>
          <a:blip r:embed="rId3"/>
          <a:stretch>
            <a:fillRect/>
          </a:stretch>
        </p:blipFill>
        <p:spPr>
          <a:xfrm>
            <a:off x="7760669" y="4469284"/>
            <a:ext cx="934912" cy="624898"/>
          </a:xfrm>
          <a:prstGeom prst="rect">
            <a:avLst/>
          </a:prstGeom>
        </p:spPr>
      </p:pic>
      <p:pic>
        <p:nvPicPr>
          <p:cNvPr id="1026" name="Picture 2" descr="Calgary Central Campus | Academy of Learning Career College">
            <a:extLst>
              <a:ext uri="{FF2B5EF4-FFF2-40B4-BE49-F238E27FC236}">
                <a16:creationId xmlns:a16="http://schemas.microsoft.com/office/drawing/2014/main" id="{7CB417DB-F03D-6D3F-110B-0245BA05C3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58" y="4051133"/>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864F46D-FDB7-7E43-560C-686F3C4A9F1B}"/>
              </a:ext>
            </a:extLst>
          </p:cNvPr>
          <p:cNvSpPr txBox="1"/>
          <p:nvPr/>
        </p:nvSpPr>
        <p:spPr>
          <a:xfrm>
            <a:off x="143831" y="4114453"/>
            <a:ext cx="7253090" cy="261610"/>
          </a:xfrm>
          <a:prstGeom prst="rect">
            <a:avLst/>
          </a:prstGeom>
          <a:noFill/>
        </p:spPr>
        <p:txBody>
          <a:bodyPr wrap="square" rtlCol="0">
            <a:spAutoFit/>
          </a:bodyPr>
          <a:lstStyle/>
          <a:p>
            <a:pPr fontAlgn="t">
              <a:lnSpc>
                <a:spcPct val="100000"/>
              </a:lnSpc>
            </a:pPr>
            <a:r>
              <a:rPr lang="en-US" sz="1100" dirty="0">
                <a:solidFill>
                  <a:srgbClr val="2A425A"/>
                </a:solidFill>
              </a:rPr>
              <a:t>References</a:t>
            </a:r>
          </a:p>
        </p:txBody>
      </p:sp>
      <p:graphicFrame>
        <p:nvGraphicFramePr>
          <p:cNvPr id="4" name="Table 3">
            <a:extLst>
              <a:ext uri="{FF2B5EF4-FFF2-40B4-BE49-F238E27FC236}">
                <a16:creationId xmlns:a16="http://schemas.microsoft.com/office/drawing/2014/main" id="{2063A7F4-FF69-57C9-AF11-A17443B730F8}"/>
              </a:ext>
            </a:extLst>
          </p:cNvPr>
          <p:cNvGraphicFramePr>
            <a:graphicFrameLocks noGrp="1"/>
          </p:cNvGraphicFramePr>
          <p:nvPr>
            <p:extLst>
              <p:ext uri="{D42A27DB-BD31-4B8C-83A1-F6EECF244321}">
                <p14:modId xmlns:p14="http://schemas.microsoft.com/office/powerpoint/2010/main" val="2861878742"/>
              </p:ext>
            </p:extLst>
          </p:nvPr>
        </p:nvGraphicFramePr>
        <p:xfrm>
          <a:off x="366221" y="4344114"/>
          <a:ext cx="6884671" cy="822960"/>
        </p:xfrm>
        <a:graphic>
          <a:graphicData uri="http://schemas.openxmlformats.org/drawingml/2006/table">
            <a:tbl>
              <a:tblPr firstRow="1" bandRow="1">
                <a:tableStyleId>{5C22544A-7EE6-4342-B048-85BDC9FD1C3A}</a:tableStyleId>
              </a:tblPr>
              <a:tblGrid>
                <a:gridCol w="332492">
                  <a:extLst>
                    <a:ext uri="{9D8B030D-6E8A-4147-A177-3AD203B41FA5}">
                      <a16:colId xmlns:a16="http://schemas.microsoft.com/office/drawing/2014/main" val="2602421436"/>
                    </a:ext>
                  </a:extLst>
                </a:gridCol>
                <a:gridCol w="6552179">
                  <a:extLst>
                    <a:ext uri="{9D8B030D-6E8A-4147-A177-3AD203B41FA5}">
                      <a16:colId xmlns:a16="http://schemas.microsoft.com/office/drawing/2014/main" val="3423645808"/>
                    </a:ext>
                  </a:extLst>
                </a:gridCol>
              </a:tblGrid>
              <a:tr h="640080">
                <a:tc>
                  <a:txBody>
                    <a:bodyPr/>
                    <a:lstStyle/>
                    <a:p>
                      <a:r>
                        <a:rPr lang="en-US" sz="1000" b="0" dirty="0">
                          <a:solidFill>
                            <a:srgbClr val="2A425A"/>
                          </a:solidFill>
                        </a:rPr>
                        <a:t>2.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rgbClr val="2A425A"/>
                          </a:solidFill>
                        </a:rPr>
                        <a:t>Shehabi Y, Balachandran M, Al-Bassam W, et al. Postoperative 20% albumin infusion and acute kidney injury in high-risk cardiac surgery patients: the ALBICS AKI randomized clinical trial. </a:t>
                      </a:r>
                      <a:r>
                        <a:rPr lang="en-US" sz="1000" b="0" i="1" dirty="0">
                          <a:solidFill>
                            <a:srgbClr val="2A425A"/>
                          </a:solidFill>
                        </a:rPr>
                        <a:t>JAMA Surg.</a:t>
                      </a:r>
                      <a:r>
                        <a:rPr lang="en-US" sz="1000" b="0" dirty="0">
                          <a:solidFill>
                            <a:srgbClr val="2A425A"/>
                          </a:solidFill>
                        </a:rPr>
                        <a:t> 2025;160(8):835-844. doi:10.1001/jamasurg.2025.1683. Available from: https://jamanetwork.com/journals/jamasurgery/fullarticle/2835041</a:t>
                      </a:r>
                    </a:p>
                    <a:p>
                      <a:endParaRPr lang="en-US" dirty="0">
                        <a:solidFill>
                          <a:srgbClr val="2A425A"/>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004117"/>
                  </a:ext>
                </a:extLst>
              </a:tr>
            </a:tbl>
          </a:graphicData>
        </a:graphic>
      </p:graphicFrame>
      <p:sp>
        <p:nvSpPr>
          <p:cNvPr id="5" name="Shape 66">
            <a:extLst>
              <a:ext uri="{FF2B5EF4-FFF2-40B4-BE49-F238E27FC236}">
                <a16:creationId xmlns:a16="http://schemas.microsoft.com/office/drawing/2014/main" id="{BDA3C8A1-801C-94D4-B3EC-D079FA65E49C}"/>
              </a:ext>
            </a:extLst>
          </p:cNvPr>
          <p:cNvSpPr/>
          <p:nvPr/>
        </p:nvSpPr>
        <p:spPr>
          <a:xfrm>
            <a:off x="0" y="4114453"/>
            <a:ext cx="45719" cy="1042281"/>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spTree>
    <p:extLst>
      <p:ext uri="{BB962C8B-B14F-4D97-AF65-F5344CB8AC3E}">
        <p14:creationId xmlns:p14="http://schemas.microsoft.com/office/powerpoint/2010/main" val="4023520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6A0E0F-EBDC-595A-CC5D-9C07E85A1948}"/>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5F4395D3-6280-D04E-4A78-D57835E93140}"/>
              </a:ext>
            </a:extLst>
          </p:cNvPr>
          <p:cNvSpPr/>
          <p:nvPr/>
        </p:nvSpPr>
        <p:spPr>
          <a:xfrm>
            <a:off x="-22860" y="-4294"/>
            <a:ext cx="9204960" cy="1109941"/>
          </a:xfrm>
          <a:prstGeom prst="rect">
            <a:avLst/>
          </a:prstGeom>
          <a:solidFill>
            <a:srgbClr val="2A425A"/>
          </a:solidFill>
          <a:ln w="12700">
            <a:noFill/>
            <a:prstDash val="solid"/>
          </a:ln>
        </p:spPr>
        <p:txBody>
          <a:bodyPr/>
          <a:lstStyle/>
          <a:p>
            <a:endParaRPr lang="en-US"/>
          </a:p>
        </p:txBody>
      </p:sp>
      <p:sp>
        <p:nvSpPr>
          <p:cNvPr id="11" name="Text 9">
            <a:extLst>
              <a:ext uri="{FF2B5EF4-FFF2-40B4-BE49-F238E27FC236}">
                <a16:creationId xmlns:a16="http://schemas.microsoft.com/office/drawing/2014/main" id="{9584D381-2AF0-FE29-2A23-AB10E4A626BE}"/>
              </a:ext>
            </a:extLst>
          </p:cNvPr>
          <p:cNvSpPr/>
          <p:nvPr/>
        </p:nvSpPr>
        <p:spPr>
          <a:xfrm>
            <a:off x="236871" y="544782"/>
            <a:ext cx="8670257" cy="406828"/>
          </a:xfrm>
          <a:prstGeom prst="rect">
            <a:avLst/>
          </a:prstGeom>
          <a:noFill/>
          <a:ln/>
        </p:spPr>
        <p:txBody>
          <a:bodyPr wrap="square" lIns="0" tIns="0" rIns="0" bIns="0" rtlCol="0" anchor="t"/>
          <a:lstStyle/>
          <a:p>
            <a:r>
              <a:rPr lang="en-US" sz="2500" b="1" dirty="0">
                <a:solidFill>
                  <a:srgbClr val="FEFEFE"/>
                </a:solidFill>
                <a:latin typeface="Calibri" pitchFamily="34" charset="0"/>
                <a:ea typeface="Calibri" pitchFamily="34" charset="-122"/>
                <a:cs typeface="Calibri" pitchFamily="34" charset="-120"/>
              </a:rPr>
              <a:t>Albumin is the best first-line fluid for volume replacement on CPB</a:t>
            </a:r>
            <a:endParaRPr lang="en-US" sz="2500" dirty="0"/>
          </a:p>
        </p:txBody>
      </p:sp>
      <p:sp>
        <p:nvSpPr>
          <p:cNvPr id="12" name="Shape 10">
            <a:extLst>
              <a:ext uri="{FF2B5EF4-FFF2-40B4-BE49-F238E27FC236}">
                <a16:creationId xmlns:a16="http://schemas.microsoft.com/office/drawing/2014/main" id="{A10E35F5-8EEA-23D8-66F0-8E47D7C6D4B8}"/>
              </a:ext>
            </a:extLst>
          </p:cNvPr>
          <p:cNvSpPr/>
          <p:nvPr/>
        </p:nvSpPr>
        <p:spPr>
          <a:xfrm>
            <a:off x="-15240" y="1044830"/>
            <a:ext cx="9174480"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3D8EDF15-6E30-DACC-A992-1ABD3F13B471}"/>
              </a:ext>
            </a:extLst>
          </p:cNvPr>
          <p:cNvSpPr/>
          <p:nvPr/>
        </p:nvSpPr>
        <p:spPr>
          <a:xfrm>
            <a:off x="339640" y="1027359"/>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36153319-5B90-AB41-93F5-6096CAC3C7C9}"/>
              </a:ext>
            </a:extLst>
          </p:cNvPr>
          <p:cNvSpPr/>
          <p:nvPr/>
        </p:nvSpPr>
        <p:spPr>
          <a:xfrm>
            <a:off x="305813" y="1616898"/>
            <a:ext cx="8593333" cy="1146150"/>
          </a:xfrm>
          <a:prstGeom prst="rect">
            <a:avLst/>
          </a:prstGeom>
          <a:noFill/>
          <a:ln/>
        </p:spPr>
        <p:txBody>
          <a:bodyPr wrap="square" lIns="0" tIns="0" rIns="0" bIns="0" rtlCol="0" anchor="t"/>
          <a:lstStyle/>
          <a:p>
            <a:r>
              <a:rPr lang="en-US" sz="2000" dirty="0">
                <a:solidFill>
                  <a:srgbClr val="4D4D4D"/>
                </a:solidFill>
                <a:latin typeface="Calibri" pitchFamily="34" charset="0"/>
                <a:ea typeface="Calibri" pitchFamily="34" charset="-122"/>
                <a:cs typeface="Calibri" pitchFamily="34" charset="-120"/>
              </a:rPr>
              <a:t>Multiple contemporary guidelines</a:t>
            </a:r>
            <a:r>
              <a:rPr lang="en-US" sz="2000" baseline="30000" dirty="0">
                <a:solidFill>
                  <a:srgbClr val="4D4D4D"/>
                </a:solidFill>
                <a:latin typeface="Calibri" pitchFamily="34" charset="0"/>
                <a:ea typeface="Calibri" pitchFamily="34" charset="-122"/>
                <a:cs typeface="Calibri" pitchFamily="34" charset="-120"/>
              </a:rPr>
              <a:t>3</a:t>
            </a:r>
            <a:r>
              <a:rPr lang="en-US" sz="2000" dirty="0">
                <a:solidFill>
                  <a:srgbClr val="4D4D4D"/>
                </a:solidFill>
                <a:latin typeface="Calibri" pitchFamily="34" charset="0"/>
                <a:ea typeface="Calibri" pitchFamily="34" charset="-122"/>
                <a:cs typeface="Calibri" pitchFamily="34" charset="-120"/>
              </a:rPr>
              <a:t> recommend against routine albumin as perioperative volume replacement.</a:t>
            </a:r>
            <a:r>
              <a:rPr lang="en-US" sz="2000" baseline="30000" dirty="0">
                <a:solidFill>
                  <a:srgbClr val="4D4D4D"/>
                </a:solidFill>
                <a:latin typeface="Calibri" pitchFamily="34" charset="0"/>
                <a:ea typeface="Calibri" pitchFamily="34" charset="-122"/>
                <a:cs typeface="Calibri" pitchFamily="34" charset="-120"/>
              </a:rPr>
              <a:t>4</a:t>
            </a:r>
            <a:r>
              <a:rPr lang="en-US" sz="2000" dirty="0">
                <a:solidFill>
                  <a:srgbClr val="4D4D4D"/>
                </a:solidFill>
                <a:latin typeface="Calibri" pitchFamily="34" charset="0"/>
                <a:ea typeface="Calibri" pitchFamily="34" charset="-122"/>
                <a:cs typeface="Calibri" pitchFamily="34" charset="-120"/>
              </a:rPr>
              <a:t> Crystalloids (Ringer's lactate/acetate) are evidence-based first choice. Albumin only improves fluid balance — not mortality — while costing more and increasing bleeding, infection, and kidney failure risk.</a:t>
            </a:r>
            <a:r>
              <a:rPr lang="en-US" sz="2000" baseline="30000" dirty="0">
                <a:solidFill>
                  <a:srgbClr val="4D4D4D"/>
                </a:solidFill>
                <a:latin typeface="Calibri" pitchFamily="34" charset="0"/>
                <a:ea typeface="Calibri" pitchFamily="34" charset="-122"/>
                <a:cs typeface="Calibri" pitchFamily="34" charset="-120"/>
              </a:rPr>
              <a:t>1,2,5</a:t>
            </a:r>
            <a:endParaRPr lang="en-US" sz="2000" baseline="30000" dirty="0">
              <a:solidFill>
                <a:srgbClr val="4D4D4D"/>
              </a:solidFill>
            </a:endParaRPr>
          </a:p>
        </p:txBody>
      </p:sp>
      <p:sp>
        <p:nvSpPr>
          <p:cNvPr id="68" name="Shape 66">
            <a:extLst>
              <a:ext uri="{FF2B5EF4-FFF2-40B4-BE49-F238E27FC236}">
                <a16:creationId xmlns:a16="http://schemas.microsoft.com/office/drawing/2014/main" id="{5EECE9B3-DB0B-919E-911C-5EB3F2D1714B}"/>
              </a:ext>
            </a:extLst>
          </p:cNvPr>
          <p:cNvSpPr/>
          <p:nvPr/>
        </p:nvSpPr>
        <p:spPr>
          <a:xfrm>
            <a:off x="0" y="3017521"/>
            <a:ext cx="45719" cy="2132386"/>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pic>
        <p:nvPicPr>
          <p:cNvPr id="78" name="Picture 77">
            <a:extLst>
              <a:ext uri="{FF2B5EF4-FFF2-40B4-BE49-F238E27FC236}">
                <a16:creationId xmlns:a16="http://schemas.microsoft.com/office/drawing/2014/main" id="{24A3F71B-71CE-7175-24D9-9B5700ACB727}"/>
              </a:ext>
            </a:extLst>
          </p:cNvPr>
          <p:cNvPicPr>
            <a:picLocks noChangeAspect="1"/>
          </p:cNvPicPr>
          <p:nvPr/>
        </p:nvPicPr>
        <p:blipFill>
          <a:blip r:embed="rId3"/>
          <a:stretch>
            <a:fillRect/>
          </a:stretch>
        </p:blipFill>
        <p:spPr>
          <a:xfrm>
            <a:off x="7760669" y="4469284"/>
            <a:ext cx="934912" cy="624898"/>
          </a:xfrm>
          <a:prstGeom prst="rect">
            <a:avLst/>
          </a:prstGeom>
        </p:spPr>
      </p:pic>
      <p:pic>
        <p:nvPicPr>
          <p:cNvPr id="1026" name="Picture 2" descr="Calgary Central Campus | Academy of Learning Career College">
            <a:extLst>
              <a:ext uri="{FF2B5EF4-FFF2-40B4-BE49-F238E27FC236}">
                <a16:creationId xmlns:a16="http://schemas.microsoft.com/office/drawing/2014/main" id="{505A77AF-1DBB-5FB7-934F-A85CDB4ABA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58" y="4022997"/>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FC302E2-2D74-5171-82B5-889EAA733D79}"/>
              </a:ext>
            </a:extLst>
          </p:cNvPr>
          <p:cNvSpPr txBox="1"/>
          <p:nvPr/>
        </p:nvSpPr>
        <p:spPr>
          <a:xfrm>
            <a:off x="143831" y="2938060"/>
            <a:ext cx="7253090" cy="261610"/>
          </a:xfrm>
          <a:prstGeom prst="rect">
            <a:avLst/>
          </a:prstGeom>
          <a:noFill/>
        </p:spPr>
        <p:txBody>
          <a:bodyPr wrap="square" rtlCol="0">
            <a:spAutoFit/>
          </a:bodyPr>
          <a:lstStyle/>
          <a:p>
            <a:pPr fontAlgn="t">
              <a:lnSpc>
                <a:spcPct val="100000"/>
              </a:lnSpc>
            </a:pPr>
            <a:r>
              <a:rPr lang="en-US" sz="1100" dirty="0">
                <a:solidFill>
                  <a:srgbClr val="2A425A"/>
                </a:solidFill>
              </a:rPr>
              <a:t>References</a:t>
            </a:r>
          </a:p>
        </p:txBody>
      </p:sp>
      <p:graphicFrame>
        <p:nvGraphicFramePr>
          <p:cNvPr id="3" name="Table 2">
            <a:extLst>
              <a:ext uri="{FF2B5EF4-FFF2-40B4-BE49-F238E27FC236}">
                <a16:creationId xmlns:a16="http://schemas.microsoft.com/office/drawing/2014/main" id="{1DAD5FD1-00A4-345C-2FE8-092E3D5CA671}"/>
              </a:ext>
            </a:extLst>
          </p:cNvPr>
          <p:cNvGraphicFramePr>
            <a:graphicFrameLocks noGrp="1"/>
          </p:cNvGraphicFramePr>
          <p:nvPr>
            <p:extLst>
              <p:ext uri="{D42A27DB-BD31-4B8C-83A1-F6EECF244321}">
                <p14:modId xmlns:p14="http://schemas.microsoft.com/office/powerpoint/2010/main" val="535168234"/>
              </p:ext>
            </p:extLst>
          </p:nvPr>
        </p:nvGraphicFramePr>
        <p:xfrm>
          <a:off x="212954" y="3182606"/>
          <a:ext cx="7066386" cy="1920240"/>
        </p:xfrm>
        <a:graphic>
          <a:graphicData uri="http://schemas.openxmlformats.org/drawingml/2006/table">
            <a:tbl>
              <a:tblPr firstRow="1" bandRow="1">
                <a:tableStyleId>{5C22544A-7EE6-4342-B048-85BDC9FD1C3A}</a:tableStyleId>
              </a:tblPr>
              <a:tblGrid>
                <a:gridCol w="311873">
                  <a:extLst>
                    <a:ext uri="{9D8B030D-6E8A-4147-A177-3AD203B41FA5}">
                      <a16:colId xmlns:a16="http://schemas.microsoft.com/office/drawing/2014/main" val="2602421436"/>
                    </a:ext>
                  </a:extLst>
                </a:gridCol>
                <a:gridCol w="6754513">
                  <a:extLst>
                    <a:ext uri="{9D8B030D-6E8A-4147-A177-3AD203B41FA5}">
                      <a16:colId xmlns:a16="http://schemas.microsoft.com/office/drawing/2014/main" val="3423645808"/>
                    </a:ext>
                  </a:extLst>
                </a:gridCol>
              </a:tblGrid>
              <a:tr h="291167">
                <a:tc>
                  <a:txBody>
                    <a:bodyPr/>
                    <a:lstStyle/>
                    <a:p>
                      <a:r>
                        <a:rPr lang="en-US" sz="800" b="0" dirty="0">
                          <a:solidFill>
                            <a:srgbClr val="2A425A"/>
                          </a:solidFill>
                        </a:rPr>
                        <a:t>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 typeface="+mj-lt"/>
                        <a:buNone/>
                        <a:tabLst/>
                        <a:defRPr/>
                      </a:pPr>
                      <a:r>
                        <a:rPr lang="en-US" sz="800" b="0" dirty="0">
                          <a:solidFill>
                            <a:srgbClr val="2A425A"/>
                          </a:solidFill>
                        </a:rPr>
                        <a:t>Pesonen E, Vlasov H, </a:t>
                      </a:r>
                      <a:r>
                        <a:rPr lang="en-US" sz="800" b="0" dirty="0" err="1">
                          <a:solidFill>
                            <a:srgbClr val="2A425A"/>
                          </a:solidFill>
                        </a:rPr>
                        <a:t>Suojaranta</a:t>
                      </a:r>
                      <a:r>
                        <a:rPr lang="en-US" sz="800" b="0" dirty="0">
                          <a:solidFill>
                            <a:srgbClr val="2A425A"/>
                          </a:solidFill>
                        </a:rPr>
                        <a:t> R, et al. Effect of 4% albumin solution vs Ringer acetate on major adverse events in patients undergoing cardiac surgery with cardiopulmonary bypass: a randomized clinical trial. </a:t>
                      </a:r>
                      <a:r>
                        <a:rPr lang="en-US" sz="800" b="0" i="1" dirty="0">
                          <a:solidFill>
                            <a:srgbClr val="2A425A"/>
                          </a:solidFill>
                        </a:rPr>
                        <a:t>JAMA.</a:t>
                      </a:r>
                      <a:r>
                        <a:rPr lang="en-US" sz="800" b="0" dirty="0">
                          <a:solidFill>
                            <a:srgbClr val="2A425A"/>
                          </a:solidFill>
                        </a:rPr>
                        <a:t> 2022;328(3):251-258. doi:10.1001/jama.2022.10461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004117"/>
                  </a:ext>
                </a:extLst>
              </a:tr>
              <a:tr h="316753">
                <a:tc>
                  <a:txBody>
                    <a:bodyPr/>
                    <a:lstStyle/>
                    <a:p>
                      <a:r>
                        <a:rPr lang="en-US" sz="800" b="0" dirty="0">
                          <a:solidFill>
                            <a:srgbClr val="2A425A"/>
                          </a:solidFill>
                        </a:rPr>
                        <a:t>2.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2A425A"/>
                          </a:solidFill>
                        </a:rPr>
                        <a:t>Shehabi Y, Balachandran M, Al-Bassam W, et al. Postoperative 20% albumin infusion and acute kidney injury in high-risk cardiac surgery patients: the ALBICS AKI randomized clinical trial. </a:t>
                      </a:r>
                      <a:r>
                        <a:rPr lang="en-US" sz="800" b="0" i="1" dirty="0">
                          <a:solidFill>
                            <a:srgbClr val="2A425A"/>
                          </a:solidFill>
                        </a:rPr>
                        <a:t>JAMA Surg.</a:t>
                      </a:r>
                      <a:r>
                        <a:rPr lang="en-US" sz="800" b="0" dirty="0">
                          <a:solidFill>
                            <a:srgbClr val="2A425A"/>
                          </a:solidFill>
                        </a:rPr>
                        <a:t> 2025;160(8):835-844. doi:10.1001/jamasurg.2025.1683. Available from: https://jamanetwork.com/journals/jamasurgery/fullarticle/2835041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99917159"/>
                  </a:ext>
                </a:extLst>
              </a:tr>
              <a:tr h="322198">
                <a:tc>
                  <a:txBody>
                    <a:bodyPr/>
                    <a:lstStyle/>
                    <a:p>
                      <a:r>
                        <a:rPr lang="en-US" sz="800" b="0" dirty="0">
                          <a:solidFill>
                            <a:srgbClr val="2A425A"/>
                          </a:solidFill>
                        </a:rPr>
                        <a:t>3.</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dirty="0">
                          <a:solidFill>
                            <a:srgbClr val="2A425A"/>
                          </a:solidFill>
                        </a:rPr>
                        <a:t>Metcalf RA, Nahirniak S, Guyatt G, et al. Platelet Transfusion: 2025 AABB and ICTMG International Clinical Practice Guidelines. JAMA. 2025;334(7):606–617. doi:10.1001/jama.2025.7529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47541670"/>
                  </a:ext>
                </a:extLst>
              </a:tr>
              <a:tr h="322198">
                <a:tc>
                  <a:txBody>
                    <a:bodyPr/>
                    <a:lstStyle/>
                    <a:p>
                      <a:r>
                        <a:rPr lang="en-US" sz="800" b="0" dirty="0">
                          <a:solidFill>
                            <a:srgbClr val="2A425A"/>
                          </a:solidFill>
                        </a:rPr>
                        <a:t>4.</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fontAlgn="t">
                        <a:lnSpc>
                          <a:spcPct val="100000"/>
                        </a:lnSpc>
                        <a:buFont typeface="+mj-lt"/>
                        <a:buNone/>
                      </a:pPr>
                      <a:r>
                        <a:rPr lang="en-US" sz="800" dirty="0" err="1">
                          <a:solidFill>
                            <a:srgbClr val="2A425A"/>
                          </a:solidFill>
                        </a:rPr>
                        <a:t>Skubas</a:t>
                      </a:r>
                      <a:r>
                        <a:rPr lang="en-US" sz="800" dirty="0">
                          <a:solidFill>
                            <a:srgbClr val="2A425A"/>
                          </a:solidFill>
                        </a:rPr>
                        <a:t> NJ, Callum J, Bathla A, et al. Intravenous albumin in cardiac and vascular surgery: a systematic review and meta-analysis. </a:t>
                      </a:r>
                      <a:r>
                        <a:rPr lang="en-US" sz="800" i="1" dirty="0">
                          <a:solidFill>
                            <a:srgbClr val="2A425A"/>
                          </a:solidFill>
                        </a:rPr>
                        <a:t>Br J </a:t>
                      </a:r>
                      <a:r>
                        <a:rPr lang="en-US" sz="800" i="1" dirty="0" err="1">
                          <a:solidFill>
                            <a:srgbClr val="2A425A"/>
                          </a:solidFill>
                        </a:rPr>
                        <a:t>Anaesth</a:t>
                      </a:r>
                      <a:r>
                        <a:rPr lang="en-US" sz="800" i="1" dirty="0">
                          <a:solidFill>
                            <a:srgbClr val="2A425A"/>
                          </a:solidFill>
                        </a:rPr>
                        <a:t>.</a:t>
                      </a:r>
                      <a:r>
                        <a:rPr lang="en-US" sz="800" dirty="0">
                          <a:solidFill>
                            <a:srgbClr val="2A425A"/>
                          </a:solidFill>
                        </a:rPr>
                        <a:t> 2024;132(2):237-250. Available from: https://www.bjanaesthesia.org/article/S0007-0912(23)00630-X/fulltext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6605268"/>
                  </a:ext>
                </a:extLst>
              </a:tr>
              <a:tr h="330647">
                <a:tc>
                  <a:txBody>
                    <a:bodyPr/>
                    <a:lstStyle/>
                    <a:p>
                      <a:r>
                        <a:rPr lang="en-US" sz="800" b="0" dirty="0">
                          <a:solidFill>
                            <a:srgbClr val="2A425A"/>
                          </a:solidFill>
                        </a:rPr>
                        <a:t>5.</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rgbClr val="2A425A"/>
                          </a:solidFill>
                        </a:rPr>
                        <a:t>Wahba A, Kunst G, De Somer F, et al. 2024 EACTS/EACTAIC/EBCP guidelines on cardiopulmonary bypass in adult cardiac surgery. </a:t>
                      </a:r>
                      <a:r>
                        <a:rPr lang="en-US" sz="800" i="1" dirty="0" err="1">
                          <a:solidFill>
                            <a:srgbClr val="2A425A"/>
                          </a:solidFill>
                        </a:rPr>
                        <a:t>Eur</a:t>
                      </a:r>
                      <a:r>
                        <a:rPr lang="en-US" sz="800" i="1" dirty="0">
                          <a:solidFill>
                            <a:srgbClr val="2A425A"/>
                          </a:solidFill>
                        </a:rPr>
                        <a:t> J </a:t>
                      </a:r>
                      <a:r>
                        <a:rPr lang="en-US" sz="800" i="1" dirty="0" err="1">
                          <a:solidFill>
                            <a:srgbClr val="2A425A"/>
                          </a:solidFill>
                        </a:rPr>
                        <a:t>Cardiothorac</a:t>
                      </a:r>
                      <a:r>
                        <a:rPr lang="en-US" sz="800" i="1" dirty="0">
                          <a:solidFill>
                            <a:srgbClr val="2A425A"/>
                          </a:solidFill>
                        </a:rPr>
                        <a:t> Surg.</a:t>
                      </a:r>
                      <a:r>
                        <a:rPr lang="en-US" sz="800" dirty="0">
                          <a:solidFill>
                            <a:srgbClr val="2A425A"/>
                          </a:solidFill>
                        </a:rPr>
                        <a:t> 2025;67(2):ezae354. Available from: https://www.eacts.org/clinical-practice-guideline/2024-eacts-eactaic-ebcp-guidelines-on-cardiopulmonary-bypass-in-adult-cardiac-surgery/</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40710232"/>
                  </a:ext>
                </a:extLst>
              </a:tr>
            </a:tbl>
          </a:graphicData>
        </a:graphic>
      </p:graphicFrame>
      <p:sp>
        <p:nvSpPr>
          <p:cNvPr id="4" name="Text 8">
            <a:extLst>
              <a:ext uri="{FF2B5EF4-FFF2-40B4-BE49-F238E27FC236}">
                <a16:creationId xmlns:a16="http://schemas.microsoft.com/office/drawing/2014/main" id="{4841E64A-6CC8-C448-1BE3-ADD5EA063987}"/>
              </a:ext>
            </a:extLst>
          </p:cNvPr>
          <p:cNvSpPr/>
          <p:nvPr/>
        </p:nvSpPr>
        <p:spPr>
          <a:xfrm>
            <a:off x="275623" y="231767"/>
            <a:ext cx="7190673" cy="170300"/>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Tree>
    <p:extLst>
      <p:ext uri="{BB962C8B-B14F-4D97-AF65-F5344CB8AC3E}">
        <p14:creationId xmlns:p14="http://schemas.microsoft.com/office/powerpoint/2010/main" val="171381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952DFE-C0B2-6EC7-BEC1-94EE311763F9}"/>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7E9C7906-24CF-6F1C-7460-252F14819C9A}"/>
              </a:ext>
            </a:extLst>
          </p:cNvPr>
          <p:cNvSpPr/>
          <p:nvPr/>
        </p:nvSpPr>
        <p:spPr>
          <a:xfrm>
            <a:off x="-30480" y="-4294"/>
            <a:ext cx="9204960" cy="1459714"/>
          </a:xfrm>
          <a:prstGeom prst="rect">
            <a:avLst/>
          </a:prstGeom>
          <a:solidFill>
            <a:srgbClr val="2A425A"/>
          </a:solidFill>
          <a:ln w="12700">
            <a:noFill/>
            <a:prstDash val="solid"/>
          </a:ln>
        </p:spPr>
        <p:txBody>
          <a:bodyPr/>
          <a:lstStyle/>
          <a:p>
            <a:endParaRPr lang="en-US"/>
          </a:p>
        </p:txBody>
      </p:sp>
      <p:sp>
        <p:nvSpPr>
          <p:cNvPr id="11" name="Text 9">
            <a:extLst>
              <a:ext uri="{FF2B5EF4-FFF2-40B4-BE49-F238E27FC236}">
                <a16:creationId xmlns:a16="http://schemas.microsoft.com/office/drawing/2014/main" id="{B042095E-2032-11C4-E68E-58F36218419E}"/>
              </a:ext>
            </a:extLst>
          </p:cNvPr>
          <p:cNvSpPr/>
          <p:nvPr/>
        </p:nvSpPr>
        <p:spPr>
          <a:xfrm>
            <a:off x="276927" y="561807"/>
            <a:ext cx="8810290" cy="495419"/>
          </a:xfrm>
          <a:prstGeom prst="rect">
            <a:avLst/>
          </a:prstGeom>
          <a:noFill/>
          <a:ln/>
        </p:spPr>
        <p:txBody>
          <a:bodyPr wrap="square" lIns="0" tIns="0" rIns="0" bIns="0" rtlCol="0" anchor="t"/>
          <a:lstStyle/>
          <a:p>
            <a:r>
              <a:rPr lang="en-US" sz="2500" b="1" dirty="0">
                <a:solidFill>
                  <a:srgbClr val="FEFEFE"/>
                </a:solidFill>
                <a:latin typeface="Calibri" pitchFamily="34" charset="0"/>
                <a:ea typeface="Calibri" pitchFamily="34" charset="-122"/>
                <a:cs typeface="Calibri" pitchFamily="34" charset="-120"/>
              </a:rPr>
              <a:t>If the patient needs inotropes, albumin is the safest colloid to improve outcomes</a:t>
            </a:r>
            <a:endParaRPr lang="en-US" sz="2500" dirty="0"/>
          </a:p>
        </p:txBody>
      </p:sp>
      <p:sp>
        <p:nvSpPr>
          <p:cNvPr id="12" name="Shape 10">
            <a:extLst>
              <a:ext uri="{FF2B5EF4-FFF2-40B4-BE49-F238E27FC236}">
                <a16:creationId xmlns:a16="http://schemas.microsoft.com/office/drawing/2014/main" id="{6C1CE904-7F1F-ECCE-6826-F22077FB6DE1}"/>
              </a:ext>
            </a:extLst>
          </p:cNvPr>
          <p:cNvSpPr/>
          <p:nvPr/>
        </p:nvSpPr>
        <p:spPr>
          <a:xfrm>
            <a:off x="-5976" y="1395654"/>
            <a:ext cx="9180456"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18FD0024-2255-DBAF-0C38-72002AF7E04C}"/>
              </a:ext>
            </a:extLst>
          </p:cNvPr>
          <p:cNvSpPr/>
          <p:nvPr/>
        </p:nvSpPr>
        <p:spPr>
          <a:xfrm>
            <a:off x="339640" y="1378183"/>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0EDEB3A1-D5A4-3D10-82CB-BD48E4031A80}"/>
              </a:ext>
            </a:extLst>
          </p:cNvPr>
          <p:cNvSpPr/>
          <p:nvPr/>
        </p:nvSpPr>
        <p:spPr>
          <a:xfrm>
            <a:off x="550667" y="2212438"/>
            <a:ext cx="8278675" cy="1146150"/>
          </a:xfrm>
          <a:prstGeom prst="rect">
            <a:avLst/>
          </a:prstGeom>
          <a:noFill/>
          <a:ln/>
        </p:spPr>
        <p:txBody>
          <a:bodyPr wrap="square" lIns="0" tIns="0" rIns="0" bIns="0" rtlCol="0" anchor="t"/>
          <a:lstStyle/>
          <a:p>
            <a:r>
              <a:rPr lang="en-US" sz="2000" dirty="0">
                <a:solidFill>
                  <a:srgbClr val="4D4D4D"/>
                </a:solidFill>
                <a:latin typeface="Calibri" pitchFamily="34" charset="0"/>
                <a:ea typeface="Calibri" pitchFamily="34" charset="-122"/>
                <a:cs typeface="Calibri" pitchFamily="34" charset="-120"/>
              </a:rPr>
              <a:t>The HAS FLAIR-II investigators randomized 466 patients to 20% albumin vs. crystalloids and they observed no improvements in duration of inotropes, proportion of patients needing inotropes to day 7, duration of ventilation, time to ICU discharge, length of stay or mortality.</a:t>
            </a:r>
            <a:r>
              <a:rPr lang="en-US" sz="2000" baseline="30000" dirty="0">
                <a:solidFill>
                  <a:srgbClr val="4D4D4D"/>
                </a:solidFill>
                <a:latin typeface="Calibri" pitchFamily="34" charset="0"/>
                <a:ea typeface="Calibri" pitchFamily="34" charset="-122"/>
                <a:cs typeface="Calibri" pitchFamily="34" charset="-120"/>
              </a:rPr>
              <a:t>6</a:t>
            </a:r>
            <a:endParaRPr lang="en-US" sz="2000" baseline="30000" dirty="0">
              <a:solidFill>
                <a:srgbClr val="4D4D4D"/>
              </a:solidFill>
            </a:endParaRPr>
          </a:p>
        </p:txBody>
      </p:sp>
      <p:pic>
        <p:nvPicPr>
          <p:cNvPr id="78" name="Picture 77">
            <a:extLst>
              <a:ext uri="{FF2B5EF4-FFF2-40B4-BE49-F238E27FC236}">
                <a16:creationId xmlns:a16="http://schemas.microsoft.com/office/drawing/2014/main" id="{2378A24B-8E94-FAE8-B8CC-2FE73917FDF5}"/>
              </a:ext>
            </a:extLst>
          </p:cNvPr>
          <p:cNvPicPr>
            <a:picLocks noChangeAspect="1"/>
          </p:cNvPicPr>
          <p:nvPr/>
        </p:nvPicPr>
        <p:blipFill>
          <a:blip r:embed="rId3"/>
          <a:stretch>
            <a:fillRect/>
          </a:stretch>
        </p:blipFill>
        <p:spPr>
          <a:xfrm>
            <a:off x="7760669" y="4469284"/>
            <a:ext cx="934912" cy="624898"/>
          </a:xfrm>
          <a:prstGeom prst="rect">
            <a:avLst/>
          </a:prstGeom>
        </p:spPr>
      </p:pic>
      <p:pic>
        <p:nvPicPr>
          <p:cNvPr id="1026" name="Picture 2" descr="Calgary Central Campus | Academy of Learning Career College">
            <a:extLst>
              <a:ext uri="{FF2B5EF4-FFF2-40B4-BE49-F238E27FC236}">
                <a16:creationId xmlns:a16="http://schemas.microsoft.com/office/drawing/2014/main" id="{F4B7AFBD-FC17-2DF7-FE76-8C1C1C1D00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58" y="4051133"/>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E047FCD-3297-C262-4B8A-4F73213E169D}"/>
              </a:ext>
            </a:extLst>
          </p:cNvPr>
          <p:cNvSpPr txBox="1"/>
          <p:nvPr/>
        </p:nvSpPr>
        <p:spPr>
          <a:xfrm>
            <a:off x="143831" y="4206238"/>
            <a:ext cx="7253090" cy="261610"/>
          </a:xfrm>
          <a:prstGeom prst="rect">
            <a:avLst/>
          </a:prstGeom>
          <a:noFill/>
        </p:spPr>
        <p:txBody>
          <a:bodyPr wrap="square" rtlCol="0">
            <a:spAutoFit/>
          </a:bodyPr>
          <a:lstStyle/>
          <a:p>
            <a:pPr fontAlgn="t">
              <a:lnSpc>
                <a:spcPct val="100000"/>
              </a:lnSpc>
            </a:pPr>
            <a:r>
              <a:rPr lang="en-US" sz="1100" dirty="0">
                <a:solidFill>
                  <a:srgbClr val="2A425A"/>
                </a:solidFill>
              </a:rPr>
              <a:t>References</a:t>
            </a:r>
          </a:p>
        </p:txBody>
      </p:sp>
      <p:graphicFrame>
        <p:nvGraphicFramePr>
          <p:cNvPr id="3" name="Table 2">
            <a:extLst>
              <a:ext uri="{FF2B5EF4-FFF2-40B4-BE49-F238E27FC236}">
                <a16:creationId xmlns:a16="http://schemas.microsoft.com/office/drawing/2014/main" id="{31CAEB0D-53D0-C528-1B42-3DA2B1F183D7}"/>
              </a:ext>
            </a:extLst>
          </p:cNvPr>
          <p:cNvGraphicFramePr>
            <a:graphicFrameLocks noGrp="1"/>
          </p:cNvGraphicFramePr>
          <p:nvPr>
            <p:extLst>
              <p:ext uri="{D42A27DB-BD31-4B8C-83A1-F6EECF244321}">
                <p14:modId xmlns:p14="http://schemas.microsoft.com/office/powerpoint/2010/main" val="2084872503"/>
              </p:ext>
            </p:extLst>
          </p:nvPr>
        </p:nvGraphicFramePr>
        <p:xfrm>
          <a:off x="369139" y="4422995"/>
          <a:ext cx="6802473" cy="640080"/>
        </p:xfrm>
        <a:graphic>
          <a:graphicData uri="http://schemas.openxmlformats.org/drawingml/2006/table">
            <a:tbl>
              <a:tblPr firstRow="1" bandRow="1">
                <a:tableStyleId>{5C22544A-7EE6-4342-B048-85BDC9FD1C3A}</a:tableStyleId>
              </a:tblPr>
              <a:tblGrid>
                <a:gridCol w="300226">
                  <a:extLst>
                    <a:ext uri="{9D8B030D-6E8A-4147-A177-3AD203B41FA5}">
                      <a16:colId xmlns:a16="http://schemas.microsoft.com/office/drawing/2014/main" val="2602421436"/>
                    </a:ext>
                  </a:extLst>
                </a:gridCol>
                <a:gridCol w="6502247">
                  <a:extLst>
                    <a:ext uri="{9D8B030D-6E8A-4147-A177-3AD203B41FA5}">
                      <a16:colId xmlns:a16="http://schemas.microsoft.com/office/drawing/2014/main" val="3423645808"/>
                    </a:ext>
                  </a:extLst>
                </a:gridCol>
              </a:tblGrid>
              <a:tr h="640080">
                <a:tc>
                  <a:txBody>
                    <a:bodyPr/>
                    <a:lstStyle/>
                    <a:p>
                      <a:r>
                        <a:rPr lang="en-US" sz="1050" b="0" dirty="0">
                          <a:solidFill>
                            <a:srgbClr val="2A425A"/>
                          </a:solidFill>
                        </a:rPr>
                        <a:t>6.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fontAlgn="t">
                        <a:lnSpc>
                          <a:spcPct val="100000"/>
                        </a:lnSpc>
                        <a:buFont typeface="+mj-lt"/>
                        <a:buNone/>
                      </a:pPr>
                      <a:r>
                        <a:rPr lang="en-US" sz="1050" b="0" dirty="0">
                          <a:solidFill>
                            <a:srgbClr val="2A425A"/>
                          </a:solidFill>
                        </a:rPr>
                        <a:t>Honore PM, Lawler PR, Zarbock A. Who should receive volume resuscitation with 20% albumin after cardiac surgery? It is probably more complex than just a lack of flair! </a:t>
                      </a:r>
                      <a:r>
                        <a:rPr lang="en-US" sz="1050" b="0" i="1" dirty="0">
                          <a:solidFill>
                            <a:srgbClr val="2A425A"/>
                          </a:solidFill>
                        </a:rPr>
                        <a:t>Intensive Care Med.</a:t>
                      </a:r>
                      <a:r>
                        <a:rPr lang="en-US" sz="1050" b="0" dirty="0">
                          <a:solidFill>
                            <a:srgbClr val="2A425A"/>
                          </a:solidFill>
                        </a:rPr>
                        <a:t> 2024;50:1123-1125. doi:10.1007/s00134-024-07524-2</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004117"/>
                  </a:ext>
                </a:extLst>
              </a:tr>
            </a:tbl>
          </a:graphicData>
        </a:graphic>
      </p:graphicFrame>
      <p:sp>
        <p:nvSpPr>
          <p:cNvPr id="4" name="Text 8">
            <a:extLst>
              <a:ext uri="{FF2B5EF4-FFF2-40B4-BE49-F238E27FC236}">
                <a16:creationId xmlns:a16="http://schemas.microsoft.com/office/drawing/2014/main" id="{58C03935-D9AB-ECB3-9BD1-F21F08707256}"/>
              </a:ext>
            </a:extLst>
          </p:cNvPr>
          <p:cNvSpPr/>
          <p:nvPr/>
        </p:nvSpPr>
        <p:spPr>
          <a:xfrm>
            <a:off x="276927" y="277697"/>
            <a:ext cx="7190673" cy="207384"/>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
        <p:nvSpPr>
          <p:cNvPr id="5" name="Shape 66">
            <a:extLst>
              <a:ext uri="{FF2B5EF4-FFF2-40B4-BE49-F238E27FC236}">
                <a16:creationId xmlns:a16="http://schemas.microsoft.com/office/drawing/2014/main" id="{3C09089B-BCBF-6096-7E9B-00BA2BD45625}"/>
              </a:ext>
            </a:extLst>
          </p:cNvPr>
          <p:cNvSpPr/>
          <p:nvPr/>
        </p:nvSpPr>
        <p:spPr>
          <a:xfrm>
            <a:off x="0" y="4206238"/>
            <a:ext cx="45719" cy="950496"/>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spTree>
    <p:extLst>
      <p:ext uri="{BB962C8B-B14F-4D97-AF65-F5344CB8AC3E}">
        <p14:creationId xmlns:p14="http://schemas.microsoft.com/office/powerpoint/2010/main" val="300126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F21B5B-9A85-64F2-EC12-3308AE5066EE}"/>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A7F8FE45-5C65-0CF6-2E23-E3A06A253517}"/>
              </a:ext>
            </a:extLst>
          </p:cNvPr>
          <p:cNvSpPr/>
          <p:nvPr/>
        </p:nvSpPr>
        <p:spPr>
          <a:xfrm>
            <a:off x="0" y="-4294"/>
            <a:ext cx="9204960" cy="1497814"/>
          </a:xfrm>
          <a:prstGeom prst="rect">
            <a:avLst/>
          </a:prstGeom>
          <a:solidFill>
            <a:srgbClr val="2A425A"/>
          </a:solidFill>
          <a:ln w="12700">
            <a:noFill/>
            <a:prstDash val="solid"/>
          </a:ln>
        </p:spPr>
        <p:txBody>
          <a:bodyPr/>
          <a:lstStyle/>
          <a:p>
            <a:endParaRPr lang="en-US"/>
          </a:p>
        </p:txBody>
      </p:sp>
      <p:sp>
        <p:nvSpPr>
          <p:cNvPr id="11" name="Text 9">
            <a:extLst>
              <a:ext uri="{FF2B5EF4-FFF2-40B4-BE49-F238E27FC236}">
                <a16:creationId xmlns:a16="http://schemas.microsoft.com/office/drawing/2014/main" id="{CA4C1664-984F-FD60-712C-83E300AF1972}"/>
              </a:ext>
            </a:extLst>
          </p:cNvPr>
          <p:cNvSpPr/>
          <p:nvPr/>
        </p:nvSpPr>
        <p:spPr>
          <a:xfrm>
            <a:off x="367063" y="583035"/>
            <a:ext cx="7809447" cy="495419"/>
          </a:xfrm>
          <a:prstGeom prst="rect">
            <a:avLst/>
          </a:prstGeom>
          <a:noFill/>
          <a:ln/>
        </p:spPr>
        <p:txBody>
          <a:bodyPr wrap="square" lIns="0" tIns="0" rIns="0" bIns="0" rtlCol="0" anchor="t"/>
          <a:lstStyle/>
          <a:p>
            <a:r>
              <a:rPr lang="en-US" sz="2500" b="1" dirty="0">
                <a:solidFill>
                  <a:srgbClr val="FEFEFE"/>
                </a:solidFill>
                <a:latin typeface="Calibri" pitchFamily="34" charset="0"/>
                <a:ea typeface="Calibri" pitchFamily="34" charset="-122"/>
                <a:cs typeface="Calibri" pitchFamily="34" charset="-120"/>
              </a:rPr>
              <a:t>It is impossible to change physician </a:t>
            </a:r>
            <a:r>
              <a:rPr lang="en-US" sz="2500" b="1" dirty="0" err="1">
                <a:solidFill>
                  <a:srgbClr val="FEFEFE"/>
                </a:solidFill>
                <a:latin typeface="Calibri" pitchFamily="34" charset="0"/>
                <a:ea typeface="Calibri" pitchFamily="34" charset="-122"/>
                <a:cs typeface="Calibri" pitchFamily="34" charset="-120"/>
              </a:rPr>
              <a:t>behaviour</a:t>
            </a:r>
            <a:r>
              <a:rPr lang="en-US" sz="2500" b="1" dirty="0">
                <a:solidFill>
                  <a:srgbClr val="FEFEFE"/>
                </a:solidFill>
                <a:latin typeface="Calibri" pitchFamily="34" charset="0"/>
                <a:ea typeface="Calibri" pitchFamily="34" charset="-122"/>
                <a:cs typeface="Calibri" pitchFamily="34" charset="-120"/>
              </a:rPr>
              <a:t> to curtail unnecessary use in cardiac surgery</a:t>
            </a:r>
            <a:endParaRPr lang="en-US" sz="2500" dirty="0"/>
          </a:p>
        </p:txBody>
      </p:sp>
      <p:sp>
        <p:nvSpPr>
          <p:cNvPr id="12" name="Shape 10">
            <a:extLst>
              <a:ext uri="{FF2B5EF4-FFF2-40B4-BE49-F238E27FC236}">
                <a16:creationId xmlns:a16="http://schemas.microsoft.com/office/drawing/2014/main" id="{7F3CE28A-0DE8-FD89-BBCE-D687630580DF}"/>
              </a:ext>
            </a:extLst>
          </p:cNvPr>
          <p:cNvSpPr/>
          <p:nvPr/>
        </p:nvSpPr>
        <p:spPr>
          <a:xfrm>
            <a:off x="0" y="1413280"/>
            <a:ext cx="9144000"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91AF854F-66C0-5929-E9E7-9AB538AA7AC3}"/>
              </a:ext>
            </a:extLst>
          </p:cNvPr>
          <p:cNvSpPr/>
          <p:nvPr/>
        </p:nvSpPr>
        <p:spPr>
          <a:xfrm>
            <a:off x="339640" y="1395809"/>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7B36C566-97C7-CD58-A288-7F37EFDD7AC0}"/>
              </a:ext>
            </a:extLst>
          </p:cNvPr>
          <p:cNvSpPr/>
          <p:nvPr/>
        </p:nvSpPr>
        <p:spPr>
          <a:xfrm>
            <a:off x="390647" y="2098138"/>
            <a:ext cx="8593333" cy="1146150"/>
          </a:xfrm>
          <a:prstGeom prst="rect">
            <a:avLst/>
          </a:prstGeom>
          <a:noFill/>
          <a:ln/>
        </p:spPr>
        <p:txBody>
          <a:bodyPr wrap="square" lIns="0" tIns="0" rIns="0" bIns="0" rtlCol="0" anchor="t"/>
          <a:lstStyle/>
          <a:p>
            <a:r>
              <a:rPr lang="en-US" sz="2000" dirty="0">
                <a:solidFill>
                  <a:srgbClr val="4D4D4D"/>
                </a:solidFill>
                <a:latin typeface="Calibri" pitchFamily="34" charset="0"/>
                <a:ea typeface="Calibri" pitchFamily="34" charset="-122"/>
                <a:cs typeface="Calibri" pitchFamily="34" charset="-120"/>
              </a:rPr>
              <a:t>A team-based approach to reducing unnecessary use of albumin hospital wide resulted in an over 50% reduction in the use of albumin, including in cardiac surgery.</a:t>
            </a:r>
            <a:r>
              <a:rPr lang="en-US" sz="2000" baseline="30000" dirty="0">
                <a:solidFill>
                  <a:srgbClr val="4D4D4D"/>
                </a:solidFill>
                <a:latin typeface="Calibri" pitchFamily="34" charset="0"/>
                <a:ea typeface="Calibri" pitchFamily="34" charset="-122"/>
                <a:cs typeface="Calibri" pitchFamily="34" charset="-120"/>
              </a:rPr>
              <a:t>7</a:t>
            </a:r>
            <a:endParaRPr lang="en-US" sz="2000" baseline="30000" dirty="0">
              <a:solidFill>
                <a:srgbClr val="4D4D4D"/>
              </a:solidFill>
            </a:endParaRPr>
          </a:p>
        </p:txBody>
      </p:sp>
      <p:pic>
        <p:nvPicPr>
          <p:cNvPr id="78" name="Picture 77">
            <a:extLst>
              <a:ext uri="{FF2B5EF4-FFF2-40B4-BE49-F238E27FC236}">
                <a16:creationId xmlns:a16="http://schemas.microsoft.com/office/drawing/2014/main" id="{E990963D-8FA2-806D-CD2F-6883E54DA910}"/>
              </a:ext>
            </a:extLst>
          </p:cNvPr>
          <p:cNvPicPr>
            <a:picLocks noChangeAspect="1"/>
          </p:cNvPicPr>
          <p:nvPr/>
        </p:nvPicPr>
        <p:blipFill>
          <a:blip r:embed="rId3"/>
          <a:stretch>
            <a:fillRect/>
          </a:stretch>
        </p:blipFill>
        <p:spPr>
          <a:xfrm>
            <a:off x="7760669" y="4469284"/>
            <a:ext cx="934912" cy="624898"/>
          </a:xfrm>
          <a:prstGeom prst="rect">
            <a:avLst/>
          </a:prstGeom>
        </p:spPr>
      </p:pic>
      <p:pic>
        <p:nvPicPr>
          <p:cNvPr id="1026" name="Picture 2" descr="Calgary Central Campus | Academy of Learning Career College">
            <a:extLst>
              <a:ext uri="{FF2B5EF4-FFF2-40B4-BE49-F238E27FC236}">
                <a16:creationId xmlns:a16="http://schemas.microsoft.com/office/drawing/2014/main" id="{B93AEE8C-124E-6168-29BF-82BA18D384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58" y="4051133"/>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580EC5C-AC54-38B6-C49E-BD7B1D3D3734}"/>
              </a:ext>
            </a:extLst>
          </p:cNvPr>
          <p:cNvSpPr txBox="1"/>
          <p:nvPr/>
        </p:nvSpPr>
        <p:spPr>
          <a:xfrm>
            <a:off x="143831" y="4206238"/>
            <a:ext cx="7253090" cy="261610"/>
          </a:xfrm>
          <a:prstGeom prst="rect">
            <a:avLst/>
          </a:prstGeom>
          <a:noFill/>
        </p:spPr>
        <p:txBody>
          <a:bodyPr wrap="square" rtlCol="0">
            <a:spAutoFit/>
          </a:bodyPr>
          <a:lstStyle/>
          <a:p>
            <a:pPr fontAlgn="t">
              <a:lnSpc>
                <a:spcPct val="100000"/>
              </a:lnSpc>
            </a:pPr>
            <a:r>
              <a:rPr lang="en-US" sz="1100" dirty="0">
                <a:solidFill>
                  <a:srgbClr val="2A425A"/>
                </a:solidFill>
              </a:rPr>
              <a:t>References</a:t>
            </a:r>
          </a:p>
        </p:txBody>
      </p:sp>
      <p:graphicFrame>
        <p:nvGraphicFramePr>
          <p:cNvPr id="3" name="Table 2">
            <a:extLst>
              <a:ext uri="{FF2B5EF4-FFF2-40B4-BE49-F238E27FC236}">
                <a16:creationId xmlns:a16="http://schemas.microsoft.com/office/drawing/2014/main" id="{D74DE57E-7192-41BC-643F-671832F842F4}"/>
              </a:ext>
            </a:extLst>
          </p:cNvPr>
          <p:cNvGraphicFramePr>
            <a:graphicFrameLocks noGrp="1"/>
          </p:cNvGraphicFramePr>
          <p:nvPr>
            <p:extLst>
              <p:ext uri="{D42A27DB-BD31-4B8C-83A1-F6EECF244321}">
                <p14:modId xmlns:p14="http://schemas.microsoft.com/office/powerpoint/2010/main" val="3650385137"/>
              </p:ext>
            </p:extLst>
          </p:nvPr>
        </p:nvGraphicFramePr>
        <p:xfrm>
          <a:off x="369139" y="4422995"/>
          <a:ext cx="6802473" cy="640080"/>
        </p:xfrm>
        <a:graphic>
          <a:graphicData uri="http://schemas.openxmlformats.org/drawingml/2006/table">
            <a:tbl>
              <a:tblPr firstRow="1" bandRow="1">
                <a:tableStyleId>{5C22544A-7EE6-4342-B048-85BDC9FD1C3A}</a:tableStyleId>
              </a:tblPr>
              <a:tblGrid>
                <a:gridCol w="300226">
                  <a:extLst>
                    <a:ext uri="{9D8B030D-6E8A-4147-A177-3AD203B41FA5}">
                      <a16:colId xmlns:a16="http://schemas.microsoft.com/office/drawing/2014/main" val="2602421436"/>
                    </a:ext>
                  </a:extLst>
                </a:gridCol>
                <a:gridCol w="6502247">
                  <a:extLst>
                    <a:ext uri="{9D8B030D-6E8A-4147-A177-3AD203B41FA5}">
                      <a16:colId xmlns:a16="http://schemas.microsoft.com/office/drawing/2014/main" val="3423645808"/>
                    </a:ext>
                  </a:extLst>
                </a:gridCol>
              </a:tblGrid>
              <a:tr h="640080">
                <a:tc>
                  <a:txBody>
                    <a:bodyPr/>
                    <a:lstStyle/>
                    <a:p>
                      <a:r>
                        <a:rPr lang="en-US" sz="1050" b="0" dirty="0">
                          <a:solidFill>
                            <a:srgbClr val="2A425A"/>
                          </a:solidFill>
                        </a:rPr>
                        <a:t>7.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fontAlgn="t">
                        <a:lnSpc>
                          <a:spcPct val="100000"/>
                        </a:lnSpc>
                        <a:buFont typeface="+mj-lt"/>
                        <a:buNone/>
                      </a:pPr>
                      <a:r>
                        <a:rPr lang="en-US" sz="1050" b="0" dirty="0">
                          <a:solidFill>
                            <a:srgbClr val="2A425A"/>
                          </a:solidFill>
                        </a:rPr>
                        <a:t>Forster CM, Halls S, </a:t>
                      </a:r>
                      <a:r>
                        <a:rPr lang="en-US" sz="1050" b="0" dirty="0" err="1">
                          <a:solidFill>
                            <a:srgbClr val="2A425A"/>
                          </a:solidFill>
                        </a:rPr>
                        <a:t>Allarakhia</a:t>
                      </a:r>
                      <a:r>
                        <a:rPr lang="en-US" sz="1050" b="0" dirty="0">
                          <a:solidFill>
                            <a:srgbClr val="2A425A"/>
                          </a:solidFill>
                        </a:rPr>
                        <a:t> S, et al. Improving appropriate use of intravenous albumin: results of a single-</a:t>
                      </a:r>
                      <a:r>
                        <a:rPr lang="en-US" sz="1050" b="0" dirty="0" err="1">
                          <a:solidFill>
                            <a:srgbClr val="2A425A"/>
                          </a:solidFill>
                        </a:rPr>
                        <a:t>centre</a:t>
                      </a:r>
                      <a:r>
                        <a:rPr lang="en-US" sz="1050" b="0" dirty="0">
                          <a:solidFill>
                            <a:srgbClr val="2A425A"/>
                          </a:solidFill>
                        </a:rPr>
                        <a:t> audit and multifaceted intervention. </a:t>
                      </a:r>
                      <a:r>
                        <a:rPr lang="en-US" sz="1050" b="0" i="1" dirty="0">
                          <a:solidFill>
                            <a:srgbClr val="2A425A"/>
                          </a:solidFill>
                        </a:rPr>
                        <a:t>BMJ Open Qual.</a:t>
                      </a:r>
                      <a:r>
                        <a:rPr lang="en-US" sz="1050" b="0" dirty="0">
                          <a:solidFill>
                            <a:srgbClr val="2A425A"/>
                          </a:solidFill>
                        </a:rPr>
                        <a:t> 2024;13:e002534. doi:10.1136/bmjoq-2023-002534</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004117"/>
                  </a:ext>
                </a:extLst>
              </a:tr>
            </a:tbl>
          </a:graphicData>
        </a:graphic>
      </p:graphicFrame>
      <p:sp>
        <p:nvSpPr>
          <p:cNvPr id="4" name="Text 8">
            <a:extLst>
              <a:ext uri="{FF2B5EF4-FFF2-40B4-BE49-F238E27FC236}">
                <a16:creationId xmlns:a16="http://schemas.microsoft.com/office/drawing/2014/main" id="{4158CCF1-19DD-CE98-01CD-9DF3CDFD5A35}"/>
              </a:ext>
            </a:extLst>
          </p:cNvPr>
          <p:cNvSpPr/>
          <p:nvPr/>
        </p:nvSpPr>
        <p:spPr>
          <a:xfrm>
            <a:off x="367063" y="300347"/>
            <a:ext cx="7190673" cy="207384"/>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
        <p:nvSpPr>
          <p:cNvPr id="5" name="Shape 66">
            <a:extLst>
              <a:ext uri="{FF2B5EF4-FFF2-40B4-BE49-F238E27FC236}">
                <a16:creationId xmlns:a16="http://schemas.microsoft.com/office/drawing/2014/main" id="{2E6EF910-3A45-9B80-4AB6-4153381964ED}"/>
              </a:ext>
            </a:extLst>
          </p:cNvPr>
          <p:cNvSpPr/>
          <p:nvPr/>
        </p:nvSpPr>
        <p:spPr>
          <a:xfrm>
            <a:off x="0" y="4206238"/>
            <a:ext cx="45719" cy="950496"/>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spTree>
    <p:extLst>
      <p:ext uri="{BB962C8B-B14F-4D97-AF65-F5344CB8AC3E}">
        <p14:creationId xmlns:p14="http://schemas.microsoft.com/office/powerpoint/2010/main" val="122533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6F55E9-8C2A-11CD-DF35-52C36E604000}"/>
            </a:ext>
          </a:extLst>
        </p:cNvPr>
        <p:cNvGrpSpPr/>
        <p:nvPr/>
      </p:nvGrpSpPr>
      <p:grpSpPr>
        <a:xfrm>
          <a:off x="0" y="0"/>
          <a:ext cx="0" cy="0"/>
          <a:chOff x="0" y="0"/>
          <a:chExt cx="0" cy="0"/>
        </a:xfrm>
      </p:grpSpPr>
      <p:sp>
        <p:nvSpPr>
          <p:cNvPr id="8" name="Shape 6">
            <a:extLst>
              <a:ext uri="{FF2B5EF4-FFF2-40B4-BE49-F238E27FC236}">
                <a16:creationId xmlns:a16="http://schemas.microsoft.com/office/drawing/2014/main" id="{1F58058F-FB09-D7BE-4387-C7F72B921E1D}"/>
              </a:ext>
            </a:extLst>
          </p:cNvPr>
          <p:cNvSpPr/>
          <p:nvPr/>
        </p:nvSpPr>
        <p:spPr>
          <a:xfrm>
            <a:off x="0" y="-4294"/>
            <a:ext cx="9204960" cy="1627354"/>
          </a:xfrm>
          <a:prstGeom prst="rect">
            <a:avLst/>
          </a:prstGeom>
          <a:solidFill>
            <a:srgbClr val="2A425A"/>
          </a:solidFill>
          <a:ln w="12700">
            <a:noFill/>
            <a:prstDash val="solid"/>
          </a:ln>
        </p:spPr>
        <p:txBody>
          <a:bodyPr/>
          <a:lstStyle/>
          <a:p>
            <a:endParaRPr lang="en-US"/>
          </a:p>
        </p:txBody>
      </p:sp>
      <p:sp>
        <p:nvSpPr>
          <p:cNvPr id="11" name="Text 9">
            <a:extLst>
              <a:ext uri="{FF2B5EF4-FFF2-40B4-BE49-F238E27FC236}">
                <a16:creationId xmlns:a16="http://schemas.microsoft.com/office/drawing/2014/main" id="{A158E9E2-F35B-B100-F726-4A4F8FD5CC45}"/>
              </a:ext>
            </a:extLst>
          </p:cNvPr>
          <p:cNvSpPr/>
          <p:nvPr/>
        </p:nvSpPr>
        <p:spPr>
          <a:xfrm>
            <a:off x="339640" y="649244"/>
            <a:ext cx="7809447" cy="495419"/>
          </a:xfrm>
          <a:prstGeom prst="rect">
            <a:avLst/>
          </a:prstGeom>
          <a:noFill/>
          <a:ln/>
        </p:spPr>
        <p:txBody>
          <a:bodyPr wrap="square" lIns="0" tIns="0" rIns="0" bIns="0" rtlCol="0" anchor="t"/>
          <a:lstStyle/>
          <a:p>
            <a:r>
              <a:rPr lang="en-US" sz="2500" b="1" dirty="0">
                <a:solidFill>
                  <a:srgbClr val="FEFEFE"/>
                </a:solidFill>
                <a:latin typeface="Calibri" pitchFamily="34" charset="0"/>
                <a:ea typeface="Calibri" pitchFamily="34" charset="-122"/>
                <a:cs typeface="Calibri" pitchFamily="34" charset="-120"/>
              </a:rPr>
              <a:t>Albumin is inexpensive and widely available </a:t>
            </a:r>
            <a:r>
              <a:rPr lang="en-US" sz="2500" b="1" dirty="0">
                <a:solidFill>
                  <a:schemeClr val="bg1"/>
                </a:solidFill>
                <a:latin typeface="Calibri" pitchFamily="34" charset="0"/>
                <a:ea typeface="Calibri" pitchFamily="34" charset="-122"/>
                <a:cs typeface="Calibri" pitchFamily="34" charset="-120"/>
              </a:rPr>
              <a:t>without</a:t>
            </a:r>
            <a:r>
              <a:rPr lang="en-US" sz="2500" b="1" dirty="0">
                <a:solidFill>
                  <a:srgbClr val="FEFEFE"/>
                </a:solidFill>
                <a:latin typeface="Calibri" pitchFamily="34" charset="0"/>
                <a:ea typeface="Calibri" pitchFamily="34" charset="-122"/>
                <a:cs typeface="Calibri" pitchFamily="34" charset="-120"/>
              </a:rPr>
              <a:t> concerns for shortages</a:t>
            </a:r>
            <a:endParaRPr lang="en-US" sz="2500" dirty="0"/>
          </a:p>
        </p:txBody>
      </p:sp>
      <p:sp>
        <p:nvSpPr>
          <p:cNvPr id="12" name="Shape 10">
            <a:extLst>
              <a:ext uri="{FF2B5EF4-FFF2-40B4-BE49-F238E27FC236}">
                <a16:creationId xmlns:a16="http://schemas.microsoft.com/office/drawing/2014/main" id="{5DD176DA-7F26-9402-A90C-0FC4CCE314AA}"/>
              </a:ext>
            </a:extLst>
          </p:cNvPr>
          <p:cNvSpPr/>
          <p:nvPr/>
        </p:nvSpPr>
        <p:spPr>
          <a:xfrm>
            <a:off x="0" y="1562696"/>
            <a:ext cx="9144000" cy="369726"/>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6C1C59EB-FEDF-EBD4-499C-67DF8D1E6544}"/>
              </a:ext>
            </a:extLst>
          </p:cNvPr>
          <p:cNvSpPr/>
          <p:nvPr/>
        </p:nvSpPr>
        <p:spPr>
          <a:xfrm>
            <a:off x="339640" y="1545225"/>
            <a:ext cx="8339833" cy="369726"/>
          </a:xfrm>
          <a:prstGeom prst="rect">
            <a:avLst/>
          </a:prstGeom>
          <a:noFill/>
          <a:ln/>
        </p:spPr>
        <p:txBody>
          <a:bodyPr wrap="square" lIns="0" tIns="0" rIns="0" bIns="0" rtlCol="0" anchor="ctr"/>
          <a:lstStyle/>
          <a:p>
            <a:pPr marL="0" indent="0">
              <a:buNone/>
            </a:pPr>
            <a:r>
              <a:rPr lang="en-US" sz="1500" b="1" kern="0" spc="150" dirty="0">
                <a:solidFill>
                  <a:srgbClr val="FEFEFE"/>
                </a:solidFill>
                <a:latin typeface="Calibri" pitchFamily="34" charset="0"/>
                <a:ea typeface="Calibri" pitchFamily="34" charset="-122"/>
                <a:cs typeface="Calibri" pitchFamily="34" charset="-120"/>
              </a:rPr>
              <a:t>✕  BUSTED</a:t>
            </a:r>
            <a:endParaRPr lang="en-US" sz="1500" dirty="0"/>
          </a:p>
        </p:txBody>
      </p:sp>
      <p:sp>
        <p:nvSpPr>
          <p:cNvPr id="14" name="Text 12">
            <a:extLst>
              <a:ext uri="{FF2B5EF4-FFF2-40B4-BE49-F238E27FC236}">
                <a16:creationId xmlns:a16="http://schemas.microsoft.com/office/drawing/2014/main" id="{EEFFF17C-1C91-96B4-8E4D-3AA8F723D839}"/>
              </a:ext>
            </a:extLst>
          </p:cNvPr>
          <p:cNvSpPr/>
          <p:nvPr/>
        </p:nvSpPr>
        <p:spPr>
          <a:xfrm>
            <a:off x="550667" y="2296149"/>
            <a:ext cx="8593333" cy="1146150"/>
          </a:xfrm>
          <a:prstGeom prst="rect">
            <a:avLst/>
          </a:prstGeom>
          <a:noFill/>
          <a:ln/>
        </p:spPr>
        <p:txBody>
          <a:bodyPr wrap="square" lIns="0" tIns="0" rIns="0" bIns="0" rtlCol="0" anchor="t"/>
          <a:lstStyle/>
          <a:p>
            <a:r>
              <a:rPr lang="en-US" sz="2000" dirty="0">
                <a:solidFill>
                  <a:srgbClr val="4D4D4D"/>
                </a:solidFill>
                <a:latin typeface="Calibri" pitchFamily="34" charset="0"/>
                <a:ea typeface="Calibri" pitchFamily="34" charset="-122"/>
                <a:cs typeface="Calibri" pitchFamily="34" charset="-120"/>
              </a:rPr>
              <a:t>Albumin costs $60-150 US per 25 g (e.g., 100 mL of 25%). This is much more expensive than saline or other crystalloids. Shortages of albumin have been reported in the UK and the USA.</a:t>
            </a:r>
            <a:r>
              <a:rPr lang="en-US" sz="2000" baseline="30000" dirty="0">
                <a:solidFill>
                  <a:srgbClr val="4D4D4D"/>
                </a:solidFill>
                <a:latin typeface="Calibri" pitchFamily="34" charset="0"/>
                <a:ea typeface="Calibri" pitchFamily="34" charset="-122"/>
                <a:cs typeface="Calibri" pitchFamily="34" charset="-120"/>
              </a:rPr>
              <a:t>8</a:t>
            </a:r>
            <a:endParaRPr lang="en-US" sz="2000" baseline="30000" dirty="0">
              <a:solidFill>
                <a:srgbClr val="4D4D4D"/>
              </a:solidFill>
            </a:endParaRPr>
          </a:p>
        </p:txBody>
      </p:sp>
      <p:pic>
        <p:nvPicPr>
          <p:cNvPr id="78" name="Picture 77">
            <a:extLst>
              <a:ext uri="{FF2B5EF4-FFF2-40B4-BE49-F238E27FC236}">
                <a16:creationId xmlns:a16="http://schemas.microsoft.com/office/drawing/2014/main" id="{78CAFFE3-0D37-9A26-2073-4459655412C3}"/>
              </a:ext>
            </a:extLst>
          </p:cNvPr>
          <p:cNvPicPr>
            <a:picLocks noChangeAspect="1"/>
          </p:cNvPicPr>
          <p:nvPr/>
        </p:nvPicPr>
        <p:blipFill>
          <a:blip r:embed="rId3"/>
          <a:stretch>
            <a:fillRect/>
          </a:stretch>
        </p:blipFill>
        <p:spPr>
          <a:xfrm>
            <a:off x="7760669" y="4469284"/>
            <a:ext cx="934912" cy="624898"/>
          </a:xfrm>
          <a:prstGeom prst="rect">
            <a:avLst/>
          </a:prstGeom>
        </p:spPr>
      </p:pic>
      <p:pic>
        <p:nvPicPr>
          <p:cNvPr id="1026" name="Picture 2" descr="Calgary Central Campus | Academy of Learning Career College">
            <a:extLst>
              <a:ext uri="{FF2B5EF4-FFF2-40B4-BE49-F238E27FC236}">
                <a16:creationId xmlns:a16="http://schemas.microsoft.com/office/drawing/2014/main" id="{BC3A651F-F07C-DE87-FFA4-7854E6AFAF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58" y="4051133"/>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F53E4B8-B51B-93C3-FF98-CBCACA496A0E}"/>
              </a:ext>
            </a:extLst>
          </p:cNvPr>
          <p:cNvSpPr txBox="1"/>
          <p:nvPr/>
        </p:nvSpPr>
        <p:spPr>
          <a:xfrm>
            <a:off x="143831" y="4086708"/>
            <a:ext cx="7253090" cy="261610"/>
          </a:xfrm>
          <a:prstGeom prst="rect">
            <a:avLst/>
          </a:prstGeom>
          <a:noFill/>
        </p:spPr>
        <p:txBody>
          <a:bodyPr wrap="square" rtlCol="0">
            <a:spAutoFit/>
          </a:bodyPr>
          <a:lstStyle/>
          <a:p>
            <a:pPr fontAlgn="t">
              <a:lnSpc>
                <a:spcPct val="100000"/>
              </a:lnSpc>
            </a:pPr>
            <a:r>
              <a:rPr lang="en-US" sz="1100" dirty="0">
                <a:solidFill>
                  <a:srgbClr val="2A425A"/>
                </a:solidFill>
              </a:rPr>
              <a:t>References</a:t>
            </a:r>
          </a:p>
        </p:txBody>
      </p:sp>
      <p:graphicFrame>
        <p:nvGraphicFramePr>
          <p:cNvPr id="3" name="Table 2">
            <a:extLst>
              <a:ext uri="{FF2B5EF4-FFF2-40B4-BE49-F238E27FC236}">
                <a16:creationId xmlns:a16="http://schemas.microsoft.com/office/drawing/2014/main" id="{865556F9-11FC-7413-BCCA-F4AA20C56D38}"/>
              </a:ext>
            </a:extLst>
          </p:cNvPr>
          <p:cNvGraphicFramePr>
            <a:graphicFrameLocks noGrp="1"/>
          </p:cNvGraphicFramePr>
          <p:nvPr>
            <p:extLst>
              <p:ext uri="{D42A27DB-BD31-4B8C-83A1-F6EECF244321}">
                <p14:modId xmlns:p14="http://schemas.microsoft.com/office/powerpoint/2010/main" val="2788687831"/>
              </p:ext>
            </p:extLst>
          </p:nvPr>
        </p:nvGraphicFramePr>
        <p:xfrm>
          <a:off x="191311" y="4303465"/>
          <a:ext cx="7117914" cy="640080"/>
        </p:xfrm>
        <a:graphic>
          <a:graphicData uri="http://schemas.openxmlformats.org/drawingml/2006/table">
            <a:tbl>
              <a:tblPr firstRow="1" bandRow="1">
                <a:tableStyleId>{5C22544A-7EE6-4342-B048-85BDC9FD1C3A}</a:tableStyleId>
              </a:tblPr>
              <a:tblGrid>
                <a:gridCol w="314147">
                  <a:extLst>
                    <a:ext uri="{9D8B030D-6E8A-4147-A177-3AD203B41FA5}">
                      <a16:colId xmlns:a16="http://schemas.microsoft.com/office/drawing/2014/main" val="2602421436"/>
                    </a:ext>
                  </a:extLst>
                </a:gridCol>
                <a:gridCol w="6803767">
                  <a:extLst>
                    <a:ext uri="{9D8B030D-6E8A-4147-A177-3AD203B41FA5}">
                      <a16:colId xmlns:a16="http://schemas.microsoft.com/office/drawing/2014/main" val="3423645808"/>
                    </a:ext>
                  </a:extLst>
                </a:gridCol>
              </a:tblGrid>
              <a:tr h="640080">
                <a:tc>
                  <a:txBody>
                    <a:bodyPr/>
                    <a:lstStyle/>
                    <a:p>
                      <a:r>
                        <a:rPr lang="en-US" sz="1050" b="0" dirty="0">
                          <a:solidFill>
                            <a:srgbClr val="2A425A"/>
                          </a:solidFill>
                        </a:rPr>
                        <a:t>8.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fontAlgn="t">
                        <a:lnSpc>
                          <a:spcPct val="100000"/>
                        </a:lnSpc>
                        <a:buFont typeface="+mj-lt"/>
                        <a:buNone/>
                      </a:pPr>
                      <a:r>
                        <a:rPr lang="en-US" sz="1050" b="0" dirty="0">
                          <a:solidFill>
                            <a:srgbClr val="2A425A"/>
                          </a:solidFill>
                        </a:rPr>
                        <a:t>Department of Health and Social Care. Shortage of human albumin 4.5% and 5% dose vials. </a:t>
                      </a:r>
                      <a:r>
                        <a:rPr lang="en-US" sz="1050" b="0" dirty="0" err="1">
                          <a:solidFill>
                            <a:srgbClr val="2A425A"/>
                          </a:solidFill>
                        </a:rPr>
                        <a:t>NatPSA</a:t>
                      </a:r>
                      <a:r>
                        <a:rPr lang="en-US" sz="1050" b="0" dirty="0">
                          <a:solidFill>
                            <a:srgbClr val="2A425A"/>
                          </a:solidFill>
                        </a:rPr>
                        <a:t>/2024/009/DHSC. 2024 Jul 30. Available from: https://www.cas.mhra.gov.uk/ViewandAcknowledgment/ViewAttachment.aspx?Attachment</a:t>
                      </a:r>
                      <a:br>
                        <a:rPr lang="en-US" sz="1050" b="0" dirty="0">
                          <a:solidFill>
                            <a:srgbClr val="2A425A"/>
                          </a:solidFill>
                        </a:rPr>
                      </a:br>
                      <a:r>
                        <a:rPr lang="en-US" sz="1050" b="0" dirty="0">
                          <a:solidFill>
                            <a:srgbClr val="2A425A"/>
                          </a:solidFill>
                        </a:rPr>
                        <a:t>_id=104179.pdf) </a:t>
                      </a:r>
                      <a:r>
                        <a:rPr lang="en-US" sz="1050" b="0" dirty="0">
                          <a:solidFill>
                            <a:srgbClr val="2A425A"/>
                          </a:solidFill>
                          <a:hlinkClick r:id="rId5">
                            <a:extLst>
                              <a:ext uri="{A12FA001-AC4F-418D-AE19-62706E023703}">
                                <ahyp:hlinkClr xmlns:ahyp="http://schemas.microsoft.com/office/drawing/2018/hyperlinkcolor" val="tx"/>
                              </a:ext>
                            </a:extLst>
                          </a:hlinkClick>
                        </a:rPr>
                        <a:t>[NatPSA_202...9_DHSC (1) | PDF]</a:t>
                      </a:r>
                      <a:endParaRPr lang="en-US" sz="1050" b="0" dirty="0">
                        <a:solidFill>
                          <a:srgbClr val="2A425A"/>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45004117"/>
                  </a:ext>
                </a:extLst>
              </a:tr>
            </a:tbl>
          </a:graphicData>
        </a:graphic>
      </p:graphicFrame>
      <p:sp>
        <p:nvSpPr>
          <p:cNvPr id="4" name="Text 8">
            <a:extLst>
              <a:ext uri="{FF2B5EF4-FFF2-40B4-BE49-F238E27FC236}">
                <a16:creationId xmlns:a16="http://schemas.microsoft.com/office/drawing/2014/main" id="{D92170B1-6D91-F166-5EA2-1C123927EA44}"/>
              </a:ext>
            </a:extLst>
          </p:cNvPr>
          <p:cNvSpPr/>
          <p:nvPr/>
        </p:nvSpPr>
        <p:spPr>
          <a:xfrm>
            <a:off x="367063" y="300347"/>
            <a:ext cx="7190673" cy="207384"/>
          </a:xfrm>
          <a:prstGeom prst="rect">
            <a:avLst/>
          </a:prstGeom>
          <a:noFill/>
          <a:ln/>
        </p:spPr>
        <p:txBody>
          <a:bodyPr wrap="square" lIns="0" tIns="0" rIns="0" bIns="0" rtlCol="0" anchor="ctr"/>
          <a:lstStyle/>
          <a:p>
            <a:pPr marL="0" indent="0">
              <a:buNone/>
            </a:pPr>
            <a:r>
              <a:rPr lang="en-US" sz="3600" b="1" kern="0" dirty="0">
                <a:solidFill>
                  <a:srgbClr val="E5A812"/>
                </a:solidFill>
                <a:latin typeface="Calibri" pitchFamily="34" charset="0"/>
                <a:ea typeface="Calibri" pitchFamily="34" charset="-122"/>
                <a:cs typeface="Calibri" pitchFamily="34" charset="-120"/>
              </a:rPr>
              <a:t>MYTH</a:t>
            </a:r>
            <a:endParaRPr lang="en-US" sz="3600" b="1" dirty="0">
              <a:solidFill>
                <a:srgbClr val="E5A812"/>
              </a:solidFill>
            </a:endParaRPr>
          </a:p>
        </p:txBody>
      </p:sp>
      <p:sp>
        <p:nvSpPr>
          <p:cNvPr id="5" name="Shape 66">
            <a:extLst>
              <a:ext uri="{FF2B5EF4-FFF2-40B4-BE49-F238E27FC236}">
                <a16:creationId xmlns:a16="http://schemas.microsoft.com/office/drawing/2014/main" id="{829D5A50-D15D-CB89-CF49-4CBEEB14D2FC}"/>
              </a:ext>
            </a:extLst>
          </p:cNvPr>
          <p:cNvSpPr/>
          <p:nvPr/>
        </p:nvSpPr>
        <p:spPr>
          <a:xfrm>
            <a:off x="0" y="4086708"/>
            <a:ext cx="56135" cy="1070026"/>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spTree>
    <p:extLst>
      <p:ext uri="{BB962C8B-B14F-4D97-AF65-F5344CB8AC3E}">
        <p14:creationId xmlns:p14="http://schemas.microsoft.com/office/powerpoint/2010/main" val="3003544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B5C518-B641-A12C-72E1-888EBC18D84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29485216-7192-CE64-5CF3-99910EFDF21C}"/>
              </a:ext>
            </a:extLst>
          </p:cNvPr>
          <p:cNvSpPr/>
          <p:nvPr/>
        </p:nvSpPr>
        <p:spPr>
          <a:xfrm>
            <a:off x="0" y="0"/>
            <a:ext cx="9144000" cy="841248"/>
          </a:xfrm>
          <a:prstGeom prst="rect">
            <a:avLst/>
          </a:prstGeom>
          <a:solidFill>
            <a:srgbClr val="2A425A"/>
          </a:solidFill>
          <a:ln w="12700">
            <a:noFill/>
            <a:prstDash val="solid"/>
          </a:ln>
        </p:spPr>
        <p:txBody>
          <a:bodyPr/>
          <a:lstStyle/>
          <a:p>
            <a:endParaRPr lang="en-US"/>
          </a:p>
        </p:txBody>
      </p:sp>
      <p:sp>
        <p:nvSpPr>
          <p:cNvPr id="3" name="Shape 1">
            <a:extLst>
              <a:ext uri="{FF2B5EF4-FFF2-40B4-BE49-F238E27FC236}">
                <a16:creationId xmlns:a16="http://schemas.microsoft.com/office/drawing/2014/main" id="{17813669-F1D1-E84E-7EF8-ED428A435815}"/>
              </a:ext>
            </a:extLst>
          </p:cNvPr>
          <p:cNvSpPr/>
          <p:nvPr/>
        </p:nvSpPr>
        <p:spPr>
          <a:xfrm>
            <a:off x="0" y="0"/>
            <a:ext cx="109728" cy="841248"/>
          </a:xfrm>
          <a:prstGeom prst="rect">
            <a:avLst/>
          </a:prstGeom>
          <a:solidFill>
            <a:srgbClr val="E5A812"/>
          </a:solidFill>
          <a:ln w="12700">
            <a:noFill/>
            <a:prstDash val="solid"/>
          </a:ln>
        </p:spPr>
        <p:txBody>
          <a:bodyPr/>
          <a:lstStyle/>
          <a:p>
            <a:endParaRPr lang="en-US">
              <a:solidFill>
                <a:srgbClr val="E5A812"/>
              </a:solidFill>
            </a:endParaRPr>
          </a:p>
        </p:txBody>
      </p:sp>
      <p:sp>
        <p:nvSpPr>
          <p:cNvPr id="4" name="Text 2">
            <a:extLst>
              <a:ext uri="{FF2B5EF4-FFF2-40B4-BE49-F238E27FC236}">
                <a16:creationId xmlns:a16="http://schemas.microsoft.com/office/drawing/2014/main" id="{0ED4B9ED-2859-3506-30F8-E6417F18550F}"/>
              </a:ext>
            </a:extLst>
          </p:cNvPr>
          <p:cNvSpPr/>
          <p:nvPr/>
        </p:nvSpPr>
        <p:spPr>
          <a:xfrm>
            <a:off x="201167" y="108700"/>
            <a:ext cx="4587579" cy="438912"/>
          </a:xfrm>
          <a:prstGeom prst="rect">
            <a:avLst/>
          </a:prstGeom>
          <a:noFill/>
          <a:ln/>
        </p:spPr>
        <p:txBody>
          <a:bodyPr wrap="square" lIns="0" tIns="0" rIns="0" bIns="0" rtlCol="0" anchor="ctr"/>
          <a:lstStyle/>
          <a:p>
            <a:pPr marL="0" indent="0">
              <a:buNone/>
            </a:pPr>
            <a:r>
              <a:rPr lang="en-US" sz="3200" b="1" kern="0" spc="300">
                <a:solidFill>
                  <a:srgbClr val="E5A812"/>
                </a:solidFill>
                <a:latin typeface="Source Sans Pro" panose="020B0503030403020204" pitchFamily="34" charset="0"/>
                <a:ea typeface="Source Sans Pro" panose="020B0503030403020204" pitchFamily="34" charset="0"/>
                <a:cs typeface="Georgia" pitchFamily="34" charset="-120"/>
              </a:rPr>
              <a:t>MYTH BUSTERS</a:t>
            </a:r>
            <a:endParaRPr lang="en-US" sz="3200">
              <a:solidFill>
                <a:srgbClr val="E5A812"/>
              </a:solidFill>
              <a:latin typeface="Source Sans Pro" panose="020B0503030403020204" pitchFamily="34" charset="0"/>
              <a:ea typeface="Source Sans Pro" panose="020B0503030403020204" pitchFamily="34" charset="0"/>
            </a:endParaRPr>
          </a:p>
        </p:txBody>
      </p:sp>
      <p:sp>
        <p:nvSpPr>
          <p:cNvPr id="5" name="Text 3">
            <a:extLst>
              <a:ext uri="{FF2B5EF4-FFF2-40B4-BE49-F238E27FC236}">
                <a16:creationId xmlns:a16="http://schemas.microsoft.com/office/drawing/2014/main" id="{DDD3DE54-409C-185D-2727-B513AA814AED}"/>
              </a:ext>
            </a:extLst>
          </p:cNvPr>
          <p:cNvSpPr/>
          <p:nvPr/>
        </p:nvSpPr>
        <p:spPr>
          <a:xfrm>
            <a:off x="201168" y="518428"/>
            <a:ext cx="8595360" cy="292608"/>
          </a:xfrm>
          <a:prstGeom prst="rect">
            <a:avLst/>
          </a:prstGeom>
          <a:noFill/>
          <a:ln/>
        </p:spPr>
        <p:txBody>
          <a:bodyPr wrap="square" lIns="0" tIns="0" rIns="0" bIns="0" rtlCol="0" anchor="ctr"/>
          <a:lstStyle/>
          <a:p>
            <a:pPr marL="0" indent="0">
              <a:buNone/>
            </a:pPr>
            <a:r>
              <a:rPr lang="en-US" sz="950" i="1">
                <a:solidFill>
                  <a:schemeClr val="bg1"/>
                </a:solidFill>
                <a:latin typeface="Calibri" pitchFamily="34" charset="0"/>
                <a:ea typeface="Calibri" pitchFamily="34" charset="-122"/>
                <a:cs typeface="Calibri" pitchFamily="34" charset="-120"/>
              </a:rPr>
              <a:t>Albumin in cardiac surgery  |  Common misconceptions about perioperative IV albumin use</a:t>
            </a:r>
            <a:endParaRPr lang="en-US" sz="950">
              <a:solidFill>
                <a:schemeClr val="bg1"/>
              </a:solidFill>
            </a:endParaRPr>
          </a:p>
        </p:txBody>
      </p:sp>
      <p:sp>
        <p:nvSpPr>
          <p:cNvPr id="7" name="Shape 5">
            <a:extLst>
              <a:ext uri="{FF2B5EF4-FFF2-40B4-BE49-F238E27FC236}">
                <a16:creationId xmlns:a16="http://schemas.microsoft.com/office/drawing/2014/main" id="{3DDF7AC7-E32E-3A6E-3E87-F3E98FFF62B1}"/>
              </a:ext>
            </a:extLst>
          </p:cNvPr>
          <p:cNvSpPr/>
          <p:nvPr/>
        </p:nvSpPr>
        <p:spPr>
          <a:xfrm>
            <a:off x="66040" y="916488"/>
            <a:ext cx="2926080" cy="1424075"/>
          </a:xfrm>
          <a:prstGeom prst="rect">
            <a:avLst/>
          </a:prstGeom>
          <a:solidFill>
            <a:srgbClr val="FEFEFE"/>
          </a:solidFill>
          <a:ln w="6350">
            <a:noFill/>
            <a:prstDash val="solid"/>
          </a:ln>
          <a:effectLst/>
        </p:spPr>
        <p:txBody>
          <a:bodyPr/>
          <a:lstStyle/>
          <a:p>
            <a:endParaRPr lang="en-US"/>
          </a:p>
        </p:txBody>
      </p:sp>
      <p:sp>
        <p:nvSpPr>
          <p:cNvPr id="8" name="Shape 6">
            <a:extLst>
              <a:ext uri="{FF2B5EF4-FFF2-40B4-BE49-F238E27FC236}">
                <a16:creationId xmlns:a16="http://schemas.microsoft.com/office/drawing/2014/main" id="{8A7EE4D9-3899-B6A2-69AC-20FBADF8EBED}"/>
              </a:ext>
            </a:extLst>
          </p:cNvPr>
          <p:cNvSpPr/>
          <p:nvPr/>
        </p:nvSpPr>
        <p:spPr>
          <a:xfrm>
            <a:off x="66040" y="916488"/>
            <a:ext cx="2926080" cy="621792"/>
          </a:xfrm>
          <a:prstGeom prst="rect">
            <a:avLst/>
          </a:prstGeom>
          <a:solidFill>
            <a:srgbClr val="2A425A"/>
          </a:solidFill>
          <a:ln w="12700">
            <a:noFill/>
            <a:prstDash val="solid"/>
          </a:ln>
        </p:spPr>
        <p:txBody>
          <a:bodyPr/>
          <a:lstStyle/>
          <a:p>
            <a:endParaRPr lang="en-US"/>
          </a:p>
        </p:txBody>
      </p:sp>
      <p:grpSp>
        <p:nvGrpSpPr>
          <p:cNvPr id="15" name="Group 14">
            <a:extLst>
              <a:ext uri="{FF2B5EF4-FFF2-40B4-BE49-F238E27FC236}">
                <a16:creationId xmlns:a16="http://schemas.microsoft.com/office/drawing/2014/main" id="{3A933C6A-7249-CAA4-985D-1CCD823405CD}"/>
              </a:ext>
            </a:extLst>
          </p:cNvPr>
          <p:cNvGrpSpPr/>
          <p:nvPr/>
        </p:nvGrpSpPr>
        <p:grpSpPr>
          <a:xfrm>
            <a:off x="136059" y="1004812"/>
            <a:ext cx="371622" cy="515180"/>
            <a:chOff x="140364" y="974012"/>
            <a:chExt cx="371622" cy="515180"/>
          </a:xfrm>
        </p:grpSpPr>
        <p:sp>
          <p:nvSpPr>
            <p:cNvPr id="9" name="Text 7">
              <a:extLst>
                <a:ext uri="{FF2B5EF4-FFF2-40B4-BE49-F238E27FC236}">
                  <a16:creationId xmlns:a16="http://schemas.microsoft.com/office/drawing/2014/main" id="{928C3BDC-5B62-A3B3-FFFC-1483F9A01EA4}"/>
                </a:ext>
              </a:extLst>
            </p:cNvPr>
            <p:cNvSpPr/>
            <p:nvPr/>
          </p:nvSpPr>
          <p:spPr>
            <a:xfrm>
              <a:off x="140364" y="1013704"/>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1</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10" name="Text 8">
              <a:extLst>
                <a:ext uri="{FF2B5EF4-FFF2-40B4-BE49-F238E27FC236}">
                  <a16:creationId xmlns:a16="http://schemas.microsoft.com/office/drawing/2014/main" id="{2760D14D-03D5-379D-E3D8-751BFEDDD933}"/>
                </a:ext>
              </a:extLst>
            </p:cNvPr>
            <p:cNvSpPr/>
            <p:nvPr/>
          </p:nvSpPr>
          <p:spPr>
            <a:xfrm>
              <a:off x="158945" y="974012"/>
              <a:ext cx="353041" cy="164592"/>
            </a:xfrm>
            <a:prstGeom prst="rect">
              <a:avLst/>
            </a:prstGeom>
            <a:noFill/>
            <a:ln/>
          </p:spPr>
          <p:txBody>
            <a:bodyPr wrap="square" lIns="0" tIns="0" rIns="0" bIns="0" rtlCol="0" anchor="ctr"/>
            <a:lstStyle/>
            <a:p>
              <a:pPr marL="0" indent="0" algn="ctr">
                <a:buNone/>
              </a:pPr>
              <a:r>
                <a:rPr lang="en-US" sz="1050" b="1" kern="0">
                  <a:solidFill>
                    <a:srgbClr val="E5A812"/>
                  </a:solidFill>
                  <a:latin typeface="Calibri" pitchFamily="34" charset="0"/>
                  <a:ea typeface="Calibri" pitchFamily="34" charset="-122"/>
                  <a:cs typeface="Calibri" pitchFamily="34" charset="-120"/>
                </a:rPr>
                <a:t>MYTH</a:t>
              </a:r>
              <a:endParaRPr lang="en-US" sz="1050" b="1">
                <a:solidFill>
                  <a:srgbClr val="E5A812"/>
                </a:solidFill>
              </a:endParaRPr>
            </a:p>
          </p:txBody>
        </p:sp>
      </p:grpSp>
      <p:sp>
        <p:nvSpPr>
          <p:cNvPr id="11" name="Text 9">
            <a:extLst>
              <a:ext uri="{FF2B5EF4-FFF2-40B4-BE49-F238E27FC236}">
                <a16:creationId xmlns:a16="http://schemas.microsoft.com/office/drawing/2014/main" id="{47AFFC96-BD10-EED0-58B2-9D12666C51AE}"/>
              </a:ext>
            </a:extLst>
          </p:cNvPr>
          <p:cNvSpPr/>
          <p:nvPr/>
        </p:nvSpPr>
        <p:spPr>
          <a:xfrm>
            <a:off x="619786" y="1049162"/>
            <a:ext cx="2223064" cy="393192"/>
          </a:xfrm>
          <a:prstGeom prst="rect">
            <a:avLst/>
          </a:prstGeom>
          <a:noFill/>
          <a:ln/>
        </p:spPr>
        <p:txBody>
          <a:bodyPr wrap="square" lIns="0" tIns="0" rIns="0" bIns="0" rtlCol="0" anchor="t"/>
          <a:lstStyle/>
          <a:p>
            <a:pPr marL="0" indent="0">
              <a:buNone/>
            </a:pPr>
            <a:r>
              <a:rPr lang="en-US" sz="1000" b="1">
                <a:solidFill>
                  <a:srgbClr val="FEFEFE"/>
                </a:solidFill>
                <a:latin typeface="Calibri" pitchFamily="34" charset="0"/>
                <a:ea typeface="Calibri" pitchFamily="34" charset="-122"/>
                <a:cs typeface="Calibri" pitchFamily="34" charset="-120"/>
              </a:rPr>
              <a:t>Albumin should be used routinely to prime the CPB circuit</a:t>
            </a:r>
            <a:endParaRPr lang="en-US" sz="1000"/>
          </a:p>
        </p:txBody>
      </p:sp>
      <p:sp>
        <p:nvSpPr>
          <p:cNvPr id="12" name="Shape 10">
            <a:extLst>
              <a:ext uri="{FF2B5EF4-FFF2-40B4-BE49-F238E27FC236}">
                <a16:creationId xmlns:a16="http://schemas.microsoft.com/office/drawing/2014/main" id="{A321D5E7-D229-1C1A-67CD-5209EC2888D1}"/>
              </a:ext>
            </a:extLst>
          </p:cNvPr>
          <p:cNvSpPr/>
          <p:nvPr/>
        </p:nvSpPr>
        <p:spPr>
          <a:xfrm>
            <a:off x="66040" y="1538280"/>
            <a:ext cx="2926080" cy="182880"/>
          </a:xfrm>
          <a:prstGeom prst="rect">
            <a:avLst/>
          </a:prstGeom>
          <a:solidFill>
            <a:srgbClr val="A70E13"/>
          </a:solidFill>
          <a:ln w="12700">
            <a:noFill/>
            <a:prstDash val="solid"/>
          </a:ln>
        </p:spPr>
        <p:txBody>
          <a:bodyPr/>
          <a:lstStyle/>
          <a:p>
            <a:endParaRPr lang="en-US"/>
          </a:p>
        </p:txBody>
      </p:sp>
      <p:sp>
        <p:nvSpPr>
          <p:cNvPr id="13" name="Text 11">
            <a:extLst>
              <a:ext uri="{FF2B5EF4-FFF2-40B4-BE49-F238E27FC236}">
                <a16:creationId xmlns:a16="http://schemas.microsoft.com/office/drawing/2014/main" id="{C38C8AB3-7A28-FA53-9897-298E36580619}"/>
              </a:ext>
            </a:extLst>
          </p:cNvPr>
          <p:cNvSpPr/>
          <p:nvPr/>
        </p:nvSpPr>
        <p:spPr>
          <a:xfrm>
            <a:off x="140364" y="1538280"/>
            <a:ext cx="2805743" cy="182880"/>
          </a:xfrm>
          <a:prstGeom prst="rect">
            <a:avLst/>
          </a:prstGeom>
          <a:noFill/>
          <a:ln/>
        </p:spPr>
        <p:txBody>
          <a:bodyPr wrap="square" lIns="0" tIns="0" rIns="0" bIns="0" rtlCol="0" anchor="ctr"/>
          <a:lstStyle/>
          <a:p>
            <a:pPr marL="0" indent="0">
              <a:buNone/>
            </a:pPr>
            <a:r>
              <a:rPr lang="en-US" sz="750" b="1" kern="0" spc="150">
                <a:solidFill>
                  <a:srgbClr val="FEFEFE"/>
                </a:solidFill>
                <a:latin typeface="Calibri" pitchFamily="34" charset="0"/>
                <a:ea typeface="Calibri" pitchFamily="34" charset="-122"/>
                <a:cs typeface="Calibri" pitchFamily="34" charset="-120"/>
              </a:rPr>
              <a:t>✕  BUSTED</a:t>
            </a:r>
            <a:endParaRPr lang="en-US" sz="750"/>
          </a:p>
        </p:txBody>
      </p:sp>
      <p:sp>
        <p:nvSpPr>
          <p:cNvPr id="14" name="Text 12">
            <a:extLst>
              <a:ext uri="{FF2B5EF4-FFF2-40B4-BE49-F238E27FC236}">
                <a16:creationId xmlns:a16="http://schemas.microsoft.com/office/drawing/2014/main" id="{09F8693E-4207-D2FE-8A00-6D89C0BA8C7A}"/>
              </a:ext>
            </a:extLst>
          </p:cNvPr>
          <p:cNvSpPr/>
          <p:nvPr/>
        </p:nvSpPr>
        <p:spPr>
          <a:xfrm>
            <a:off x="158945" y="1757736"/>
            <a:ext cx="2712837" cy="566928"/>
          </a:xfrm>
          <a:prstGeom prst="rect">
            <a:avLst/>
          </a:prstGeom>
          <a:noFill/>
          <a:ln/>
        </p:spPr>
        <p:txBody>
          <a:bodyPr wrap="square" lIns="0" tIns="0" rIns="0" bIns="0" rtlCol="0" anchor="t"/>
          <a:lstStyle/>
          <a:p>
            <a:pPr marL="0" indent="0">
              <a:buNone/>
            </a:pPr>
            <a:r>
              <a:rPr lang="en-US" sz="750">
                <a:solidFill>
                  <a:srgbClr val="4D4D4D"/>
                </a:solidFill>
                <a:latin typeface="Calibri" pitchFamily="34" charset="0"/>
                <a:ea typeface="Calibri" pitchFamily="34" charset="-122"/>
                <a:cs typeface="Calibri" pitchFamily="34" charset="-120"/>
              </a:rPr>
              <a:t>The ALBICS trial (n=1,386) found that 4% albumin vs. Ringer's lactate for CPB priming produced no reduction in major adverse events at 90 days. Albumin priming increased perioperative bleeding, and resulted in higher transfusion requirements, higher infection rates, and more reoperations.</a:t>
            </a:r>
            <a:r>
              <a:rPr lang="en-US" sz="750" baseline="30000">
                <a:solidFill>
                  <a:srgbClr val="4D4D4D"/>
                </a:solidFill>
                <a:latin typeface="Calibri" pitchFamily="34" charset="0"/>
                <a:ea typeface="Calibri" pitchFamily="34" charset="-122"/>
                <a:cs typeface="Calibri" pitchFamily="34" charset="-120"/>
              </a:rPr>
              <a:t>1</a:t>
            </a:r>
            <a:endParaRPr lang="en-US" sz="750" baseline="30000">
              <a:solidFill>
                <a:srgbClr val="4D4D4D"/>
              </a:solidFill>
            </a:endParaRPr>
          </a:p>
        </p:txBody>
      </p:sp>
      <p:sp>
        <p:nvSpPr>
          <p:cNvPr id="37" name="Shape 35">
            <a:extLst>
              <a:ext uri="{FF2B5EF4-FFF2-40B4-BE49-F238E27FC236}">
                <a16:creationId xmlns:a16="http://schemas.microsoft.com/office/drawing/2014/main" id="{A10D7596-CE84-FB87-7E6C-1DE3B1BABF9E}"/>
              </a:ext>
            </a:extLst>
          </p:cNvPr>
          <p:cNvSpPr/>
          <p:nvPr/>
        </p:nvSpPr>
        <p:spPr>
          <a:xfrm>
            <a:off x="66040" y="2440830"/>
            <a:ext cx="2926080" cy="1424075"/>
          </a:xfrm>
          <a:prstGeom prst="rect">
            <a:avLst/>
          </a:prstGeom>
          <a:solidFill>
            <a:srgbClr val="FEFEFE"/>
          </a:solidFill>
          <a:ln w="6350">
            <a:noFill/>
            <a:prstDash val="solid"/>
          </a:ln>
          <a:effectLst/>
        </p:spPr>
        <p:txBody>
          <a:bodyPr/>
          <a:lstStyle/>
          <a:p>
            <a:endParaRPr lang="en-US"/>
          </a:p>
        </p:txBody>
      </p:sp>
      <p:sp>
        <p:nvSpPr>
          <p:cNvPr id="38" name="Shape 36">
            <a:extLst>
              <a:ext uri="{FF2B5EF4-FFF2-40B4-BE49-F238E27FC236}">
                <a16:creationId xmlns:a16="http://schemas.microsoft.com/office/drawing/2014/main" id="{C4CEEE02-C324-EDE9-3B83-0E976D71E3A8}"/>
              </a:ext>
            </a:extLst>
          </p:cNvPr>
          <p:cNvSpPr/>
          <p:nvPr/>
        </p:nvSpPr>
        <p:spPr>
          <a:xfrm>
            <a:off x="66040" y="2440830"/>
            <a:ext cx="2926080" cy="621792"/>
          </a:xfrm>
          <a:prstGeom prst="rect">
            <a:avLst/>
          </a:prstGeom>
          <a:solidFill>
            <a:srgbClr val="2A425A"/>
          </a:solidFill>
          <a:ln w="12700">
            <a:noFill/>
            <a:prstDash val="solid"/>
          </a:ln>
        </p:spPr>
        <p:txBody>
          <a:bodyPr/>
          <a:lstStyle/>
          <a:p>
            <a:endParaRPr lang="en-US"/>
          </a:p>
        </p:txBody>
      </p:sp>
      <p:sp>
        <p:nvSpPr>
          <p:cNvPr id="39" name="Text 37">
            <a:extLst>
              <a:ext uri="{FF2B5EF4-FFF2-40B4-BE49-F238E27FC236}">
                <a16:creationId xmlns:a16="http://schemas.microsoft.com/office/drawing/2014/main" id="{E5796B30-7E72-C261-5697-A9E1C9B98D13}"/>
              </a:ext>
            </a:extLst>
          </p:cNvPr>
          <p:cNvSpPr/>
          <p:nvPr/>
        </p:nvSpPr>
        <p:spPr>
          <a:xfrm>
            <a:off x="140364" y="2571132"/>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4</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41" name="Text 39">
            <a:extLst>
              <a:ext uri="{FF2B5EF4-FFF2-40B4-BE49-F238E27FC236}">
                <a16:creationId xmlns:a16="http://schemas.microsoft.com/office/drawing/2014/main" id="{258F7BA0-CAE9-45F6-F534-355BAACD3726}"/>
              </a:ext>
            </a:extLst>
          </p:cNvPr>
          <p:cNvSpPr/>
          <p:nvPr/>
        </p:nvSpPr>
        <p:spPr>
          <a:xfrm>
            <a:off x="530567" y="2651142"/>
            <a:ext cx="2359797" cy="393192"/>
          </a:xfrm>
          <a:prstGeom prst="rect">
            <a:avLst/>
          </a:prstGeom>
          <a:noFill/>
          <a:ln/>
        </p:spPr>
        <p:txBody>
          <a:bodyPr wrap="square" lIns="0" tIns="0" rIns="0" bIns="0" rtlCol="0" anchor="t"/>
          <a:lstStyle/>
          <a:p>
            <a:pPr marL="0" indent="0">
              <a:buNone/>
            </a:pPr>
            <a:r>
              <a:rPr lang="en-US" sz="1000" b="1">
                <a:solidFill>
                  <a:srgbClr val="FEFEFE"/>
                </a:solidFill>
                <a:latin typeface="Calibri" pitchFamily="34" charset="0"/>
                <a:ea typeface="Calibri" pitchFamily="34" charset="-122"/>
                <a:cs typeface="Calibri" pitchFamily="34" charset="-120"/>
              </a:rPr>
              <a:t>If the patient needs inotropes, albumin is the safest colloid to improve outcomes</a:t>
            </a:r>
            <a:endParaRPr lang="en-US" sz="1000"/>
          </a:p>
        </p:txBody>
      </p:sp>
      <p:sp>
        <p:nvSpPr>
          <p:cNvPr id="42" name="Shape 40">
            <a:extLst>
              <a:ext uri="{FF2B5EF4-FFF2-40B4-BE49-F238E27FC236}">
                <a16:creationId xmlns:a16="http://schemas.microsoft.com/office/drawing/2014/main" id="{9F2FB497-0F64-E796-E573-8EC37ECE8BC9}"/>
              </a:ext>
            </a:extLst>
          </p:cNvPr>
          <p:cNvSpPr/>
          <p:nvPr/>
        </p:nvSpPr>
        <p:spPr>
          <a:xfrm>
            <a:off x="66040" y="3062622"/>
            <a:ext cx="2926080" cy="182880"/>
          </a:xfrm>
          <a:prstGeom prst="rect">
            <a:avLst/>
          </a:prstGeom>
          <a:solidFill>
            <a:srgbClr val="A70E13"/>
          </a:solidFill>
          <a:ln w="12700">
            <a:noFill/>
            <a:prstDash val="solid"/>
          </a:ln>
        </p:spPr>
        <p:txBody>
          <a:bodyPr/>
          <a:lstStyle/>
          <a:p>
            <a:endParaRPr lang="en-US"/>
          </a:p>
        </p:txBody>
      </p:sp>
      <p:sp>
        <p:nvSpPr>
          <p:cNvPr id="43" name="Text 41">
            <a:extLst>
              <a:ext uri="{FF2B5EF4-FFF2-40B4-BE49-F238E27FC236}">
                <a16:creationId xmlns:a16="http://schemas.microsoft.com/office/drawing/2014/main" id="{0776A147-9E5B-60F9-5D44-C27B48730D64}"/>
              </a:ext>
            </a:extLst>
          </p:cNvPr>
          <p:cNvSpPr/>
          <p:nvPr/>
        </p:nvSpPr>
        <p:spPr>
          <a:xfrm>
            <a:off x="140364" y="3062622"/>
            <a:ext cx="2805743" cy="182880"/>
          </a:xfrm>
          <a:prstGeom prst="rect">
            <a:avLst/>
          </a:prstGeom>
          <a:noFill/>
          <a:ln/>
        </p:spPr>
        <p:txBody>
          <a:bodyPr wrap="square" lIns="0" tIns="0" rIns="0" bIns="0" rtlCol="0" anchor="ctr"/>
          <a:lstStyle/>
          <a:p>
            <a:pPr marL="0" indent="0">
              <a:buNone/>
            </a:pPr>
            <a:r>
              <a:rPr lang="en-US" sz="750" b="1" kern="0" spc="150">
                <a:solidFill>
                  <a:srgbClr val="FEFEFE"/>
                </a:solidFill>
                <a:latin typeface="Calibri" pitchFamily="34" charset="0"/>
                <a:ea typeface="Calibri" pitchFamily="34" charset="-122"/>
                <a:cs typeface="Calibri" pitchFamily="34" charset="-120"/>
              </a:rPr>
              <a:t>✕  BUSTED</a:t>
            </a:r>
            <a:endParaRPr lang="en-US" sz="750"/>
          </a:p>
        </p:txBody>
      </p:sp>
      <p:sp>
        <p:nvSpPr>
          <p:cNvPr id="44" name="Text 42">
            <a:extLst>
              <a:ext uri="{FF2B5EF4-FFF2-40B4-BE49-F238E27FC236}">
                <a16:creationId xmlns:a16="http://schemas.microsoft.com/office/drawing/2014/main" id="{C7E31E2D-B7EF-A56F-7316-3CD2AFA9D82C}"/>
              </a:ext>
            </a:extLst>
          </p:cNvPr>
          <p:cNvSpPr/>
          <p:nvPr/>
        </p:nvSpPr>
        <p:spPr>
          <a:xfrm>
            <a:off x="158945" y="3282078"/>
            <a:ext cx="2712837" cy="566928"/>
          </a:xfrm>
          <a:prstGeom prst="rect">
            <a:avLst/>
          </a:prstGeom>
          <a:noFill/>
          <a:ln/>
        </p:spPr>
        <p:txBody>
          <a:bodyPr wrap="square" lIns="0" tIns="0" rIns="0" bIns="0" rtlCol="0" anchor="t"/>
          <a:lstStyle/>
          <a:p>
            <a:pPr marL="0" indent="0">
              <a:buNone/>
            </a:pPr>
            <a:r>
              <a:rPr lang="en-US" sz="750" dirty="0">
                <a:solidFill>
                  <a:srgbClr val="4D4D4D"/>
                </a:solidFill>
                <a:latin typeface="Calibri" pitchFamily="34" charset="0"/>
                <a:ea typeface="Calibri" pitchFamily="34" charset="-122"/>
                <a:cs typeface="Calibri" pitchFamily="34" charset="-120"/>
              </a:rPr>
              <a:t>The HAS FLAIR-II investigators randomized 466 patients to 20% albumin vs. crystalloids and they observed no improvements in duration of inotropes, proportion needing inotropes to day 7, duration of ventilation, time to ICU discharge, length of stay or mortality.</a:t>
            </a:r>
            <a:r>
              <a:rPr lang="en-US" sz="750" baseline="30000" dirty="0">
                <a:solidFill>
                  <a:srgbClr val="4D4D4D"/>
                </a:solidFill>
                <a:latin typeface="Calibri" pitchFamily="34" charset="0"/>
                <a:ea typeface="Calibri" pitchFamily="34" charset="-122"/>
                <a:cs typeface="Calibri" pitchFamily="34" charset="-120"/>
              </a:rPr>
              <a:t>6</a:t>
            </a:r>
            <a:endParaRPr lang="en-US" sz="750" baseline="30000" dirty="0">
              <a:solidFill>
                <a:srgbClr val="4D4D4D"/>
              </a:solidFill>
            </a:endParaRPr>
          </a:p>
        </p:txBody>
      </p:sp>
      <p:sp>
        <p:nvSpPr>
          <p:cNvPr id="17" name="Shape 15">
            <a:extLst>
              <a:ext uri="{FF2B5EF4-FFF2-40B4-BE49-F238E27FC236}">
                <a16:creationId xmlns:a16="http://schemas.microsoft.com/office/drawing/2014/main" id="{79C7BE3C-BD03-A182-B36D-006A4E647E33}"/>
              </a:ext>
            </a:extLst>
          </p:cNvPr>
          <p:cNvSpPr/>
          <p:nvPr/>
        </p:nvSpPr>
        <p:spPr>
          <a:xfrm>
            <a:off x="3112546" y="916488"/>
            <a:ext cx="2926080" cy="1424075"/>
          </a:xfrm>
          <a:prstGeom prst="rect">
            <a:avLst/>
          </a:prstGeom>
          <a:solidFill>
            <a:srgbClr val="FEFEFE"/>
          </a:solidFill>
          <a:ln w="6350">
            <a:noFill/>
            <a:prstDash val="solid"/>
          </a:ln>
          <a:effectLst/>
        </p:spPr>
        <p:txBody>
          <a:bodyPr/>
          <a:lstStyle/>
          <a:p>
            <a:endParaRPr lang="en-US"/>
          </a:p>
        </p:txBody>
      </p:sp>
      <p:sp>
        <p:nvSpPr>
          <p:cNvPr id="18" name="Shape 16">
            <a:extLst>
              <a:ext uri="{FF2B5EF4-FFF2-40B4-BE49-F238E27FC236}">
                <a16:creationId xmlns:a16="http://schemas.microsoft.com/office/drawing/2014/main" id="{D46D0482-4CED-DD44-811F-81C9DF693B57}"/>
              </a:ext>
            </a:extLst>
          </p:cNvPr>
          <p:cNvSpPr/>
          <p:nvPr/>
        </p:nvSpPr>
        <p:spPr>
          <a:xfrm>
            <a:off x="3112546" y="916488"/>
            <a:ext cx="2926080" cy="621792"/>
          </a:xfrm>
          <a:prstGeom prst="rect">
            <a:avLst/>
          </a:prstGeom>
          <a:solidFill>
            <a:srgbClr val="2A425A"/>
          </a:solidFill>
          <a:ln w="12700">
            <a:noFill/>
            <a:prstDash val="solid"/>
          </a:ln>
        </p:spPr>
        <p:txBody>
          <a:bodyPr/>
          <a:lstStyle/>
          <a:p>
            <a:endParaRPr lang="en-US"/>
          </a:p>
        </p:txBody>
      </p:sp>
      <p:sp>
        <p:nvSpPr>
          <p:cNvPr id="21" name="Text 19">
            <a:extLst>
              <a:ext uri="{FF2B5EF4-FFF2-40B4-BE49-F238E27FC236}">
                <a16:creationId xmlns:a16="http://schemas.microsoft.com/office/drawing/2014/main" id="{AC6FF20D-BAF9-D476-964E-958A07F0A847}"/>
              </a:ext>
            </a:extLst>
          </p:cNvPr>
          <p:cNvSpPr/>
          <p:nvPr/>
        </p:nvSpPr>
        <p:spPr>
          <a:xfrm>
            <a:off x="3577073" y="1126800"/>
            <a:ext cx="2359797" cy="393192"/>
          </a:xfrm>
          <a:prstGeom prst="rect">
            <a:avLst/>
          </a:prstGeom>
          <a:noFill/>
          <a:ln/>
        </p:spPr>
        <p:txBody>
          <a:bodyPr wrap="square" lIns="0" tIns="0" rIns="0" bIns="0" rtlCol="0" anchor="t"/>
          <a:lstStyle/>
          <a:p>
            <a:pPr marL="0" indent="0">
              <a:buNone/>
            </a:pPr>
            <a:r>
              <a:rPr lang="en-US" sz="1000" b="1">
                <a:solidFill>
                  <a:srgbClr val="FEFEFE"/>
                </a:solidFill>
                <a:latin typeface="Calibri" pitchFamily="34" charset="0"/>
                <a:ea typeface="Calibri" pitchFamily="34" charset="-122"/>
                <a:cs typeface="Calibri" pitchFamily="34" charset="-120"/>
              </a:rPr>
              <a:t>20% albumin protects the kidneys in high-risk patients</a:t>
            </a:r>
            <a:endParaRPr lang="en-US" sz="1000"/>
          </a:p>
        </p:txBody>
      </p:sp>
      <p:sp>
        <p:nvSpPr>
          <p:cNvPr id="22" name="Shape 20">
            <a:extLst>
              <a:ext uri="{FF2B5EF4-FFF2-40B4-BE49-F238E27FC236}">
                <a16:creationId xmlns:a16="http://schemas.microsoft.com/office/drawing/2014/main" id="{173EF1FE-68C0-E5DF-B8E6-A2CFAFB8AACA}"/>
              </a:ext>
            </a:extLst>
          </p:cNvPr>
          <p:cNvSpPr/>
          <p:nvPr/>
        </p:nvSpPr>
        <p:spPr>
          <a:xfrm>
            <a:off x="3112546" y="1538280"/>
            <a:ext cx="2926080" cy="182880"/>
          </a:xfrm>
          <a:prstGeom prst="rect">
            <a:avLst/>
          </a:prstGeom>
          <a:solidFill>
            <a:srgbClr val="A70E13"/>
          </a:solidFill>
          <a:ln w="12700">
            <a:noFill/>
            <a:prstDash val="solid"/>
          </a:ln>
        </p:spPr>
        <p:txBody>
          <a:bodyPr/>
          <a:lstStyle/>
          <a:p>
            <a:endParaRPr lang="en-US"/>
          </a:p>
        </p:txBody>
      </p:sp>
      <p:sp>
        <p:nvSpPr>
          <p:cNvPr id="23" name="Text 21">
            <a:extLst>
              <a:ext uri="{FF2B5EF4-FFF2-40B4-BE49-F238E27FC236}">
                <a16:creationId xmlns:a16="http://schemas.microsoft.com/office/drawing/2014/main" id="{F0B8C0FC-1F92-6CBD-C580-BE3D3EFB668D}"/>
              </a:ext>
            </a:extLst>
          </p:cNvPr>
          <p:cNvSpPr/>
          <p:nvPr/>
        </p:nvSpPr>
        <p:spPr>
          <a:xfrm>
            <a:off x="3186870" y="1538280"/>
            <a:ext cx="2805743" cy="182880"/>
          </a:xfrm>
          <a:prstGeom prst="rect">
            <a:avLst/>
          </a:prstGeom>
          <a:noFill/>
          <a:ln/>
        </p:spPr>
        <p:txBody>
          <a:bodyPr wrap="square" lIns="0" tIns="0" rIns="0" bIns="0" rtlCol="0" anchor="ctr"/>
          <a:lstStyle/>
          <a:p>
            <a:pPr marL="0" indent="0">
              <a:buNone/>
            </a:pPr>
            <a:r>
              <a:rPr lang="en-US" sz="750" b="1" kern="0" spc="150">
                <a:solidFill>
                  <a:srgbClr val="FEFEFE"/>
                </a:solidFill>
                <a:latin typeface="Calibri" pitchFamily="34" charset="0"/>
                <a:ea typeface="Calibri" pitchFamily="34" charset="-122"/>
                <a:cs typeface="Calibri" pitchFamily="34" charset="-120"/>
              </a:rPr>
              <a:t>✕  BUSTED</a:t>
            </a:r>
            <a:endParaRPr lang="en-US" sz="750"/>
          </a:p>
        </p:txBody>
      </p:sp>
      <p:sp>
        <p:nvSpPr>
          <p:cNvPr id="24" name="Text 22">
            <a:extLst>
              <a:ext uri="{FF2B5EF4-FFF2-40B4-BE49-F238E27FC236}">
                <a16:creationId xmlns:a16="http://schemas.microsoft.com/office/drawing/2014/main" id="{31215319-1357-2E15-A3E8-B243DC9AF7A4}"/>
              </a:ext>
            </a:extLst>
          </p:cNvPr>
          <p:cNvSpPr/>
          <p:nvPr/>
        </p:nvSpPr>
        <p:spPr>
          <a:xfrm>
            <a:off x="3205451" y="1757736"/>
            <a:ext cx="2712837" cy="566928"/>
          </a:xfrm>
          <a:prstGeom prst="rect">
            <a:avLst/>
          </a:prstGeom>
          <a:noFill/>
          <a:ln/>
        </p:spPr>
        <p:txBody>
          <a:bodyPr wrap="square" lIns="0" tIns="0" rIns="0" bIns="0" rtlCol="0" anchor="t"/>
          <a:lstStyle/>
          <a:p>
            <a:pPr marL="0" indent="0">
              <a:buNone/>
            </a:pPr>
            <a:r>
              <a:rPr lang="en-US" sz="750">
                <a:solidFill>
                  <a:srgbClr val="4D4D4D"/>
                </a:solidFill>
                <a:latin typeface="Calibri" pitchFamily="34" charset="0"/>
                <a:ea typeface="Calibri" pitchFamily="34" charset="-122"/>
                <a:cs typeface="Calibri" pitchFamily="34" charset="-120"/>
              </a:rPr>
              <a:t>The ALBICS-AKI trial showed postoperative 20% albumin in patients with eGFR &lt;60 mL/min/1.73 m² increased AKI incidence (48.9% vs. 43.4%) and transfusion requirements. Albumin infusion produced no patient important benefits.</a:t>
            </a:r>
            <a:r>
              <a:rPr lang="en-US" sz="750" baseline="30000">
                <a:solidFill>
                  <a:srgbClr val="4D4D4D"/>
                </a:solidFill>
                <a:latin typeface="Calibri" pitchFamily="34" charset="0"/>
                <a:ea typeface="Calibri" pitchFamily="34" charset="-122"/>
                <a:cs typeface="Calibri" pitchFamily="34" charset="-120"/>
              </a:rPr>
              <a:t>2</a:t>
            </a:r>
            <a:endParaRPr lang="en-US" sz="750" baseline="30000">
              <a:solidFill>
                <a:srgbClr val="4D4D4D"/>
              </a:solidFill>
            </a:endParaRPr>
          </a:p>
        </p:txBody>
      </p:sp>
      <p:sp>
        <p:nvSpPr>
          <p:cNvPr id="47" name="Shape 45">
            <a:extLst>
              <a:ext uri="{FF2B5EF4-FFF2-40B4-BE49-F238E27FC236}">
                <a16:creationId xmlns:a16="http://schemas.microsoft.com/office/drawing/2014/main" id="{85F43EEB-32C7-2649-6D29-6C6C6D27A100}"/>
              </a:ext>
            </a:extLst>
          </p:cNvPr>
          <p:cNvSpPr/>
          <p:nvPr/>
        </p:nvSpPr>
        <p:spPr>
          <a:xfrm>
            <a:off x="3112546" y="2440830"/>
            <a:ext cx="2926080" cy="1424075"/>
          </a:xfrm>
          <a:prstGeom prst="rect">
            <a:avLst/>
          </a:prstGeom>
          <a:solidFill>
            <a:srgbClr val="FEFEFE"/>
          </a:solidFill>
          <a:ln w="6350">
            <a:noFill/>
            <a:prstDash val="solid"/>
          </a:ln>
          <a:effectLst/>
        </p:spPr>
        <p:txBody>
          <a:bodyPr/>
          <a:lstStyle/>
          <a:p>
            <a:endParaRPr lang="en-US"/>
          </a:p>
        </p:txBody>
      </p:sp>
      <p:sp>
        <p:nvSpPr>
          <p:cNvPr id="48" name="Shape 46">
            <a:extLst>
              <a:ext uri="{FF2B5EF4-FFF2-40B4-BE49-F238E27FC236}">
                <a16:creationId xmlns:a16="http://schemas.microsoft.com/office/drawing/2014/main" id="{A35E09F8-5566-AB7C-8A52-55E4500D978A}"/>
              </a:ext>
            </a:extLst>
          </p:cNvPr>
          <p:cNvSpPr/>
          <p:nvPr/>
        </p:nvSpPr>
        <p:spPr>
          <a:xfrm>
            <a:off x="3112546" y="2440830"/>
            <a:ext cx="2926080" cy="621792"/>
          </a:xfrm>
          <a:prstGeom prst="rect">
            <a:avLst/>
          </a:prstGeom>
          <a:solidFill>
            <a:srgbClr val="2A425A"/>
          </a:solidFill>
          <a:ln w="12700">
            <a:noFill/>
            <a:prstDash val="solid"/>
          </a:ln>
        </p:spPr>
        <p:txBody>
          <a:bodyPr/>
          <a:lstStyle/>
          <a:p>
            <a:endParaRPr lang="en-US"/>
          </a:p>
        </p:txBody>
      </p:sp>
      <p:sp>
        <p:nvSpPr>
          <p:cNvPr id="49" name="Text 47">
            <a:extLst>
              <a:ext uri="{FF2B5EF4-FFF2-40B4-BE49-F238E27FC236}">
                <a16:creationId xmlns:a16="http://schemas.microsoft.com/office/drawing/2014/main" id="{2E3FE139-895D-D838-A156-85F410D19271}"/>
              </a:ext>
            </a:extLst>
          </p:cNvPr>
          <p:cNvSpPr/>
          <p:nvPr/>
        </p:nvSpPr>
        <p:spPr>
          <a:xfrm>
            <a:off x="3186870" y="2571132"/>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5</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51" name="Text 49">
            <a:extLst>
              <a:ext uri="{FF2B5EF4-FFF2-40B4-BE49-F238E27FC236}">
                <a16:creationId xmlns:a16="http://schemas.microsoft.com/office/drawing/2014/main" id="{5427A335-2412-DDFD-1FA5-E7BFB16AF340}"/>
              </a:ext>
            </a:extLst>
          </p:cNvPr>
          <p:cNvSpPr/>
          <p:nvPr/>
        </p:nvSpPr>
        <p:spPr>
          <a:xfrm>
            <a:off x="3577073" y="2651142"/>
            <a:ext cx="2359797" cy="393192"/>
          </a:xfrm>
          <a:prstGeom prst="rect">
            <a:avLst/>
          </a:prstGeom>
          <a:noFill/>
          <a:ln/>
        </p:spPr>
        <p:txBody>
          <a:bodyPr wrap="square" lIns="0" tIns="0" rIns="0" bIns="0" rtlCol="0" anchor="t"/>
          <a:lstStyle/>
          <a:p>
            <a:pPr marL="0" indent="0">
              <a:buNone/>
            </a:pPr>
            <a:r>
              <a:rPr lang="en-US" sz="900" b="1">
                <a:solidFill>
                  <a:srgbClr val="FEFEFE"/>
                </a:solidFill>
                <a:latin typeface="Calibri" pitchFamily="34" charset="0"/>
                <a:ea typeface="Calibri" pitchFamily="34" charset="-122"/>
                <a:cs typeface="Calibri" pitchFamily="34" charset="-120"/>
              </a:rPr>
              <a:t>It is impossible to change physician </a:t>
            </a:r>
            <a:r>
              <a:rPr lang="en-US" sz="900" b="1" err="1">
                <a:solidFill>
                  <a:srgbClr val="FEFEFE"/>
                </a:solidFill>
                <a:latin typeface="Calibri" pitchFamily="34" charset="0"/>
                <a:ea typeface="Calibri" pitchFamily="34" charset="-122"/>
                <a:cs typeface="Calibri" pitchFamily="34" charset="-120"/>
              </a:rPr>
              <a:t>behaviour</a:t>
            </a:r>
            <a:r>
              <a:rPr lang="en-US" sz="900" b="1">
                <a:solidFill>
                  <a:srgbClr val="FEFEFE"/>
                </a:solidFill>
                <a:latin typeface="Calibri" pitchFamily="34" charset="0"/>
                <a:ea typeface="Calibri" pitchFamily="34" charset="-122"/>
                <a:cs typeface="Calibri" pitchFamily="34" charset="-120"/>
              </a:rPr>
              <a:t> to curtail unnecessary use in cardiac surgery</a:t>
            </a:r>
            <a:endParaRPr lang="en-US" sz="900"/>
          </a:p>
        </p:txBody>
      </p:sp>
      <p:sp>
        <p:nvSpPr>
          <p:cNvPr id="52" name="Shape 50">
            <a:extLst>
              <a:ext uri="{FF2B5EF4-FFF2-40B4-BE49-F238E27FC236}">
                <a16:creationId xmlns:a16="http://schemas.microsoft.com/office/drawing/2014/main" id="{EEAEE05B-C096-68B4-299C-8AB586397123}"/>
              </a:ext>
            </a:extLst>
          </p:cNvPr>
          <p:cNvSpPr/>
          <p:nvPr/>
        </p:nvSpPr>
        <p:spPr>
          <a:xfrm>
            <a:off x="3112546" y="3062622"/>
            <a:ext cx="2926080" cy="182880"/>
          </a:xfrm>
          <a:prstGeom prst="rect">
            <a:avLst/>
          </a:prstGeom>
          <a:solidFill>
            <a:srgbClr val="A70E13"/>
          </a:solidFill>
          <a:ln w="12700">
            <a:noFill/>
            <a:prstDash val="solid"/>
          </a:ln>
        </p:spPr>
        <p:txBody>
          <a:bodyPr/>
          <a:lstStyle/>
          <a:p>
            <a:endParaRPr lang="en-US"/>
          </a:p>
        </p:txBody>
      </p:sp>
      <p:sp>
        <p:nvSpPr>
          <p:cNvPr id="53" name="Text 51">
            <a:extLst>
              <a:ext uri="{FF2B5EF4-FFF2-40B4-BE49-F238E27FC236}">
                <a16:creationId xmlns:a16="http://schemas.microsoft.com/office/drawing/2014/main" id="{4FE62939-207D-1DEF-8ACC-4EBC142D823C}"/>
              </a:ext>
            </a:extLst>
          </p:cNvPr>
          <p:cNvSpPr/>
          <p:nvPr/>
        </p:nvSpPr>
        <p:spPr>
          <a:xfrm>
            <a:off x="3186870" y="3062622"/>
            <a:ext cx="2805743" cy="182880"/>
          </a:xfrm>
          <a:prstGeom prst="rect">
            <a:avLst/>
          </a:prstGeom>
          <a:noFill/>
          <a:ln/>
        </p:spPr>
        <p:txBody>
          <a:bodyPr wrap="square" lIns="0" tIns="0" rIns="0" bIns="0" rtlCol="0" anchor="ctr"/>
          <a:lstStyle/>
          <a:p>
            <a:r>
              <a:rPr lang="en-US" sz="750" b="1" kern="0" spc="150">
                <a:solidFill>
                  <a:srgbClr val="FEFEFE"/>
                </a:solidFill>
                <a:latin typeface="Calibri" pitchFamily="34" charset="0"/>
                <a:ea typeface="Calibri" pitchFamily="34" charset="-122"/>
                <a:cs typeface="Calibri" pitchFamily="34" charset="-120"/>
              </a:rPr>
              <a:t>BUSTED</a:t>
            </a:r>
            <a:endParaRPr lang="en-US" sz="750"/>
          </a:p>
        </p:txBody>
      </p:sp>
      <p:sp>
        <p:nvSpPr>
          <p:cNvPr id="54" name="Text 52">
            <a:extLst>
              <a:ext uri="{FF2B5EF4-FFF2-40B4-BE49-F238E27FC236}">
                <a16:creationId xmlns:a16="http://schemas.microsoft.com/office/drawing/2014/main" id="{923A826C-4D60-2E11-1440-F5D44844E860}"/>
              </a:ext>
            </a:extLst>
          </p:cNvPr>
          <p:cNvSpPr/>
          <p:nvPr/>
        </p:nvSpPr>
        <p:spPr>
          <a:xfrm>
            <a:off x="3205451" y="3282078"/>
            <a:ext cx="2712837" cy="566928"/>
          </a:xfrm>
          <a:prstGeom prst="rect">
            <a:avLst/>
          </a:prstGeom>
          <a:noFill/>
          <a:ln/>
        </p:spPr>
        <p:txBody>
          <a:bodyPr wrap="square" lIns="0" tIns="0" rIns="0" bIns="0" rtlCol="0" anchor="t"/>
          <a:lstStyle/>
          <a:p>
            <a:pPr marL="0" indent="0">
              <a:buNone/>
            </a:pPr>
            <a:r>
              <a:rPr lang="en-US" sz="750" dirty="0">
                <a:solidFill>
                  <a:srgbClr val="4D4D4D"/>
                </a:solidFill>
                <a:latin typeface="Calibri" pitchFamily="34" charset="0"/>
                <a:ea typeface="Calibri" pitchFamily="34" charset="-122"/>
                <a:cs typeface="Calibri" pitchFamily="34" charset="-120"/>
              </a:rPr>
              <a:t>A team-based approach to reducing unnecessary use of albumin hospital wide resulted in an over 50% reduction in the use of albumin, including in cardiac surgery.</a:t>
            </a:r>
            <a:r>
              <a:rPr lang="en-US" sz="750" baseline="30000" dirty="0">
                <a:solidFill>
                  <a:srgbClr val="4D4D4D"/>
                </a:solidFill>
                <a:latin typeface="Calibri" pitchFamily="34" charset="0"/>
                <a:ea typeface="Calibri" pitchFamily="34" charset="-122"/>
                <a:cs typeface="Calibri" pitchFamily="34" charset="-120"/>
              </a:rPr>
              <a:t>7</a:t>
            </a:r>
            <a:endParaRPr lang="en-US" sz="750" baseline="30000" dirty="0">
              <a:solidFill>
                <a:srgbClr val="4D4D4D"/>
              </a:solidFill>
            </a:endParaRPr>
          </a:p>
        </p:txBody>
      </p:sp>
      <p:sp>
        <p:nvSpPr>
          <p:cNvPr id="27" name="Shape 25">
            <a:extLst>
              <a:ext uri="{FF2B5EF4-FFF2-40B4-BE49-F238E27FC236}">
                <a16:creationId xmlns:a16="http://schemas.microsoft.com/office/drawing/2014/main" id="{91A43247-7193-8B66-E72A-DA4BF46CEBD2}"/>
              </a:ext>
            </a:extLst>
          </p:cNvPr>
          <p:cNvSpPr/>
          <p:nvPr/>
        </p:nvSpPr>
        <p:spPr>
          <a:xfrm>
            <a:off x="6159052" y="916488"/>
            <a:ext cx="2926080" cy="1424075"/>
          </a:xfrm>
          <a:prstGeom prst="rect">
            <a:avLst/>
          </a:prstGeom>
          <a:solidFill>
            <a:srgbClr val="FEFEFE"/>
          </a:solidFill>
          <a:ln w="6350">
            <a:noFill/>
            <a:prstDash val="solid"/>
          </a:ln>
          <a:effectLst/>
        </p:spPr>
        <p:txBody>
          <a:bodyPr/>
          <a:lstStyle/>
          <a:p>
            <a:endParaRPr lang="en-US"/>
          </a:p>
        </p:txBody>
      </p:sp>
      <p:sp>
        <p:nvSpPr>
          <p:cNvPr id="28" name="Shape 26">
            <a:extLst>
              <a:ext uri="{FF2B5EF4-FFF2-40B4-BE49-F238E27FC236}">
                <a16:creationId xmlns:a16="http://schemas.microsoft.com/office/drawing/2014/main" id="{4AB2FE0B-A972-1149-5726-2FDB51B7C839}"/>
              </a:ext>
            </a:extLst>
          </p:cNvPr>
          <p:cNvSpPr/>
          <p:nvPr/>
        </p:nvSpPr>
        <p:spPr>
          <a:xfrm>
            <a:off x="6159052" y="916488"/>
            <a:ext cx="2926080" cy="621792"/>
          </a:xfrm>
          <a:prstGeom prst="rect">
            <a:avLst/>
          </a:prstGeom>
          <a:solidFill>
            <a:srgbClr val="2A425A"/>
          </a:solidFill>
          <a:ln w="12700">
            <a:noFill/>
            <a:prstDash val="solid"/>
          </a:ln>
        </p:spPr>
        <p:txBody>
          <a:bodyPr/>
          <a:lstStyle/>
          <a:p>
            <a:endParaRPr lang="en-US"/>
          </a:p>
        </p:txBody>
      </p:sp>
      <p:sp>
        <p:nvSpPr>
          <p:cNvPr id="29" name="Text 27">
            <a:extLst>
              <a:ext uri="{FF2B5EF4-FFF2-40B4-BE49-F238E27FC236}">
                <a16:creationId xmlns:a16="http://schemas.microsoft.com/office/drawing/2014/main" id="{3C92EA77-A543-90C2-20D1-AEE35990A987}"/>
              </a:ext>
            </a:extLst>
          </p:cNvPr>
          <p:cNvSpPr/>
          <p:nvPr/>
        </p:nvSpPr>
        <p:spPr>
          <a:xfrm>
            <a:off x="6233376" y="1020120"/>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3</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31" name="Text 29">
            <a:extLst>
              <a:ext uri="{FF2B5EF4-FFF2-40B4-BE49-F238E27FC236}">
                <a16:creationId xmlns:a16="http://schemas.microsoft.com/office/drawing/2014/main" id="{7132DD5F-85A0-8076-3D73-52B50D4AE364}"/>
              </a:ext>
            </a:extLst>
          </p:cNvPr>
          <p:cNvSpPr/>
          <p:nvPr/>
        </p:nvSpPr>
        <p:spPr>
          <a:xfrm>
            <a:off x="6623579" y="1126800"/>
            <a:ext cx="2359797" cy="393192"/>
          </a:xfrm>
          <a:prstGeom prst="rect">
            <a:avLst/>
          </a:prstGeom>
          <a:noFill/>
          <a:ln/>
        </p:spPr>
        <p:txBody>
          <a:bodyPr wrap="square" lIns="0" tIns="0" rIns="0" bIns="0" rtlCol="0" anchor="t"/>
          <a:lstStyle/>
          <a:p>
            <a:pPr marL="0" indent="0">
              <a:buNone/>
            </a:pPr>
            <a:r>
              <a:rPr lang="en-US" sz="1000" b="1">
                <a:solidFill>
                  <a:srgbClr val="FEFEFE"/>
                </a:solidFill>
                <a:latin typeface="Calibri" pitchFamily="34" charset="0"/>
                <a:ea typeface="Calibri" pitchFamily="34" charset="-122"/>
                <a:cs typeface="Calibri" pitchFamily="34" charset="-120"/>
              </a:rPr>
              <a:t>Albumin is the best first-line fluid for volume replacement on CPB</a:t>
            </a:r>
            <a:endParaRPr lang="en-US" sz="1000"/>
          </a:p>
        </p:txBody>
      </p:sp>
      <p:sp>
        <p:nvSpPr>
          <p:cNvPr id="32" name="Shape 30">
            <a:extLst>
              <a:ext uri="{FF2B5EF4-FFF2-40B4-BE49-F238E27FC236}">
                <a16:creationId xmlns:a16="http://schemas.microsoft.com/office/drawing/2014/main" id="{D2D96910-A96F-E8B6-1D9A-7148103490EB}"/>
              </a:ext>
            </a:extLst>
          </p:cNvPr>
          <p:cNvSpPr/>
          <p:nvPr/>
        </p:nvSpPr>
        <p:spPr>
          <a:xfrm>
            <a:off x="6159052" y="1538280"/>
            <a:ext cx="2926080" cy="182880"/>
          </a:xfrm>
          <a:prstGeom prst="rect">
            <a:avLst/>
          </a:prstGeom>
          <a:solidFill>
            <a:srgbClr val="A70E13"/>
          </a:solidFill>
          <a:ln w="12700">
            <a:noFill/>
            <a:prstDash val="solid"/>
          </a:ln>
        </p:spPr>
        <p:txBody>
          <a:bodyPr/>
          <a:lstStyle/>
          <a:p>
            <a:endParaRPr lang="en-US"/>
          </a:p>
        </p:txBody>
      </p:sp>
      <p:sp>
        <p:nvSpPr>
          <p:cNvPr id="33" name="Text 31">
            <a:extLst>
              <a:ext uri="{FF2B5EF4-FFF2-40B4-BE49-F238E27FC236}">
                <a16:creationId xmlns:a16="http://schemas.microsoft.com/office/drawing/2014/main" id="{CA495952-641F-B613-DB6C-D152C126FF85}"/>
              </a:ext>
            </a:extLst>
          </p:cNvPr>
          <p:cNvSpPr/>
          <p:nvPr/>
        </p:nvSpPr>
        <p:spPr>
          <a:xfrm>
            <a:off x="6233376" y="1538280"/>
            <a:ext cx="2805743" cy="182880"/>
          </a:xfrm>
          <a:prstGeom prst="rect">
            <a:avLst/>
          </a:prstGeom>
          <a:noFill/>
          <a:ln/>
        </p:spPr>
        <p:txBody>
          <a:bodyPr wrap="square" lIns="0" tIns="0" rIns="0" bIns="0" rtlCol="0" anchor="ctr"/>
          <a:lstStyle/>
          <a:p>
            <a:pPr marL="0" indent="0">
              <a:buNone/>
            </a:pPr>
            <a:r>
              <a:rPr lang="en-US" sz="750" b="1" kern="0" spc="150">
                <a:solidFill>
                  <a:srgbClr val="FEFEFE"/>
                </a:solidFill>
                <a:latin typeface="Calibri" pitchFamily="34" charset="0"/>
                <a:ea typeface="Calibri" pitchFamily="34" charset="-122"/>
                <a:cs typeface="Calibri" pitchFamily="34" charset="-120"/>
              </a:rPr>
              <a:t>✕  BUSTED</a:t>
            </a:r>
            <a:endParaRPr lang="en-US" sz="750"/>
          </a:p>
        </p:txBody>
      </p:sp>
      <p:sp>
        <p:nvSpPr>
          <p:cNvPr id="34" name="Text 32">
            <a:extLst>
              <a:ext uri="{FF2B5EF4-FFF2-40B4-BE49-F238E27FC236}">
                <a16:creationId xmlns:a16="http://schemas.microsoft.com/office/drawing/2014/main" id="{6EA5EA24-4691-3677-036F-BBB8A50B6DA9}"/>
              </a:ext>
            </a:extLst>
          </p:cNvPr>
          <p:cNvSpPr/>
          <p:nvPr/>
        </p:nvSpPr>
        <p:spPr>
          <a:xfrm>
            <a:off x="6251957" y="1757736"/>
            <a:ext cx="2712837" cy="566928"/>
          </a:xfrm>
          <a:prstGeom prst="rect">
            <a:avLst/>
          </a:prstGeom>
          <a:noFill/>
          <a:ln/>
        </p:spPr>
        <p:txBody>
          <a:bodyPr wrap="square" lIns="0" tIns="0" rIns="0" bIns="0" rtlCol="0" anchor="t"/>
          <a:lstStyle/>
          <a:p>
            <a:pPr marL="0" indent="0">
              <a:buNone/>
            </a:pPr>
            <a:r>
              <a:rPr lang="en-US" sz="750" dirty="0">
                <a:solidFill>
                  <a:srgbClr val="4D4D4D"/>
                </a:solidFill>
                <a:latin typeface="Calibri" pitchFamily="34" charset="0"/>
                <a:ea typeface="Calibri" pitchFamily="34" charset="-122"/>
                <a:cs typeface="Calibri" pitchFamily="34" charset="-120"/>
              </a:rPr>
              <a:t>Multiple contemporary guidelines</a:t>
            </a:r>
            <a:r>
              <a:rPr lang="en-US" sz="750" baseline="30000" dirty="0">
                <a:solidFill>
                  <a:srgbClr val="4D4D4D"/>
                </a:solidFill>
                <a:latin typeface="Calibri" pitchFamily="34" charset="0"/>
                <a:ea typeface="Calibri" pitchFamily="34" charset="-122"/>
                <a:cs typeface="Calibri" pitchFamily="34" charset="-120"/>
              </a:rPr>
              <a:t>3</a:t>
            </a:r>
            <a:r>
              <a:rPr lang="en-US" sz="750" dirty="0">
                <a:solidFill>
                  <a:srgbClr val="4D4D4D"/>
                </a:solidFill>
                <a:latin typeface="Calibri" pitchFamily="34" charset="0"/>
                <a:ea typeface="Calibri" pitchFamily="34" charset="-122"/>
                <a:cs typeface="Calibri" pitchFamily="34" charset="-120"/>
              </a:rPr>
              <a:t> recommend against routine albumin as perioperative volume replacement.</a:t>
            </a:r>
            <a:r>
              <a:rPr lang="en-US" sz="750" baseline="30000" dirty="0">
                <a:solidFill>
                  <a:srgbClr val="4D4D4D"/>
                </a:solidFill>
                <a:latin typeface="Calibri" pitchFamily="34" charset="0"/>
                <a:ea typeface="Calibri" pitchFamily="34" charset="-122"/>
                <a:cs typeface="Calibri" pitchFamily="34" charset="-120"/>
              </a:rPr>
              <a:t>4</a:t>
            </a:r>
            <a:r>
              <a:rPr lang="en-US" sz="750" dirty="0">
                <a:solidFill>
                  <a:srgbClr val="4D4D4D"/>
                </a:solidFill>
                <a:latin typeface="Calibri" pitchFamily="34" charset="0"/>
                <a:ea typeface="Calibri" pitchFamily="34" charset="-122"/>
                <a:cs typeface="Calibri" pitchFamily="34" charset="-120"/>
              </a:rPr>
              <a:t> Crystalloids (Ringer's lactate/acetate) are evidence-based first choice. Albumin only improves fluid balance — not mortality — while costing more and increasing bleeding, infection, and kidney failure risk.</a:t>
            </a:r>
            <a:r>
              <a:rPr lang="en-US" sz="750" baseline="30000" dirty="0">
                <a:solidFill>
                  <a:srgbClr val="4D4D4D"/>
                </a:solidFill>
                <a:latin typeface="Calibri" pitchFamily="34" charset="0"/>
                <a:ea typeface="Calibri" pitchFamily="34" charset="-122"/>
                <a:cs typeface="Calibri" pitchFamily="34" charset="-120"/>
              </a:rPr>
              <a:t>1,2,5</a:t>
            </a:r>
            <a:endParaRPr lang="en-US" sz="750" baseline="30000" dirty="0">
              <a:solidFill>
                <a:srgbClr val="4D4D4D"/>
              </a:solidFill>
            </a:endParaRPr>
          </a:p>
        </p:txBody>
      </p:sp>
      <p:sp>
        <p:nvSpPr>
          <p:cNvPr id="57" name="Shape 55">
            <a:extLst>
              <a:ext uri="{FF2B5EF4-FFF2-40B4-BE49-F238E27FC236}">
                <a16:creationId xmlns:a16="http://schemas.microsoft.com/office/drawing/2014/main" id="{47A93953-4391-822C-6F1E-30ACCD3775BF}"/>
              </a:ext>
            </a:extLst>
          </p:cNvPr>
          <p:cNvSpPr/>
          <p:nvPr/>
        </p:nvSpPr>
        <p:spPr>
          <a:xfrm>
            <a:off x="6159052" y="2440830"/>
            <a:ext cx="2926080" cy="1424075"/>
          </a:xfrm>
          <a:prstGeom prst="rect">
            <a:avLst/>
          </a:prstGeom>
          <a:solidFill>
            <a:srgbClr val="FEFEFE"/>
          </a:solidFill>
          <a:ln w="6350">
            <a:noFill/>
            <a:prstDash val="solid"/>
          </a:ln>
          <a:effectLst/>
        </p:spPr>
        <p:txBody>
          <a:bodyPr/>
          <a:lstStyle/>
          <a:p>
            <a:endParaRPr lang="en-US"/>
          </a:p>
        </p:txBody>
      </p:sp>
      <p:sp>
        <p:nvSpPr>
          <p:cNvPr id="58" name="Shape 56">
            <a:extLst>
              <a:ext uri="{FF2B5EF4-FFF2-40B4-BE49-F238E27FC236}">
                <a16:creationId xmlns:a16="http://schemas.microsoft.com/office/drawing/2014/main" id="{48D0B421-3B87-FEF5-5A94-186D3DC092E4}"/>
              </a:ext>
            </a:extLst>
          </p:cNvPr>
          <p:cNvSpPr/>
          <p:nvPr/>
        </p:nvSpPr>
        <p:spPr>
          <a:xfrm>
            <a:off x="6159052" y="2440830"/>
            <a:ext cx="2926080" cy="621792"/>
          </a:xfrm>
          <a:prstGeom prst="rect">
            <a:avLst/>
          </a:prstGeom>
          <a:solidFill>
            <a:srgbClr val="2A425A"/>
          </a:solidFill>
          <a:ln w="12700">
            <a:noFill/>
            <a:prstDash val="solid"/>
          </a:ln>
        </p:spPr>
        <p:txBody>
          <a:bodyPr/>
          <a:lstStyle/>
          <a:p>
            <a:endParaRPr lang="en-US"/>
          </a:p>
        </p:txBody>
      </p:sp>
      <p:sp>
        <p:nvSpPr>
          <p:cNvPr id="59" name="Text 57">
            <a:extLst>
              <a:ext uri="{FF2B5EF4-FFF2-40B4-BE49-F238E27FC236}">
                <a16:creationId xmlns:a16="http://schemas.microsoft.com/office/drawing/2014/main" id="{43B5E1EF-B551-5B32-911D-AE5E18A2108D}"/>
              </a:ext>
            </a:extLst>
          </p:cNvPr>
          <p:cNvSpPr/>
          <p:nvPr/>
        </p:nvSpPr>
        <p:spPr>
          <a:xfrm>
            <a:off x="6233376" y="2571132"/>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6</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61" name="Text 59">
            <a:extLst>
              <a:ext uri="{FF2B5EF4-FFF2-40B4-BE49-F238E27FC236}">
                <a16:creationId xmlns:a16="http://schemas.microsoft.com/office/drawing/2014/main" id="{8DA1549B-25B7-F4F0-51DB-941B6F3C944F}"/>
              </a:ext>
            </a:extLst>
          </p:cNvPr>
          <p:cNvSpPr/>
          <p:nvPr/>
        </p:nvSpPr>
        <p:spPr>
          <a:xfrm>
            <a:off x="6623579" y="2651142"/>
            <a:ext cx="2359797" cy="393192"/>
          </a:xfrm>
          <a:prstGeom prst="rect">
            <a:avLst/>
          </a:prstGeom>
          <a:noFill/>
          <a:ln/>
        </p:spPr>
        <p:txBody>
          <a:bodyPr wrap="square" lIns="0" tIns="0" rIns="0" bIns="0" rtlCol="0" anchor="t"/>
          <a:lstStyle/>
          <a:p>
            <a:pPr marL="0" indent="0">
              <a:buNone/>
            </a:pPr>
            <a:r>
              <a:rPr lang="en-US" sz="900" b="1">
                <a:solidFill>
                  <a:srgbClr val="FEFEFE"/>
                </a:solidFill>
                <a:latin typeface="Calibri" pitchFamily="34" charset="0"/>
                <a:ea typeface="Calibri" pitchFamily="34" charset="-122"/>
                <a:cs typeface="Calibri" pitchFamily="34" charset="-120"/>
              </a:rPr>
              <a:t>Albumin is inexpensive and widely available </a:t>
            </a:r>
            <a:r>
              <a:rPr lang="en-US" sz="900" b="1">
                <a:solidFill>
                  <a:schemeClr val="bg1"/>
                </a:solidFill>
                <a:latin typeface="Calibri" pitchFamily="34" charset="0"/>
                <a:ea typeface="Calibri" pitchFamily="34" charset="-122"/>
                <a:cs typeface="Calibri" pitchFamily="34" charset="-120"/>
              </a:rPr>
              <a:t>without</a:t>
            </a:r>
            <a:r>
              <a:rPr lang="en-US" sz="900" b="1">
                <a:solidFill>
                  <a:srgbClr val="FEFEFE"/>
                </a:solidFill>
                <a:latin typeface="Calibri" pitchFamily="34" charset="0"/>
                <a:ea typeface="Calibri" pitchFamily="34" charset="-122"/>
                <a:cs typeface="Calibri" pitchFamily="34" charset="-120"/>
              </a:rPr>
              <a:t> concerns for shortages</a:t>
            </a:r>
            <a:endParaRPr lang="en-US" sz="900"/>
          </a:p>
        </p:txBody>
      </p:sp>
      <p:sp>
        <p:nvSpPr>
          <p:cNvPr id="62" name="Shape 60">
            <a:extLst>
              <a:ext uri="{FF2B5EF4-FFF2-40B4-BE49-F238E27FC236}">
                <a16:creationId xmlns:a16="http://schemas.microsoft.com/office/drawing/2014/main" id="{2E4B0448-AEB6-F570-514E-AE39190EF1B1}"/>
              </a:ext>
            </a:extLst>
          </p:cNvPr>
          <p:cNvSpPr/>
          <p:nvPr/>
        </p:nvSpPr>
        <p:spPr>
          <a:xfrm>
            <a:off x="6159052" y="3062622"/>
            <a:ext cx="2926080" cy="182880"/>
          </a:xfrm>
          <a:prstGeom prst="rect">
            <a:avLst/>
          </a:prstGeom>
          <a:solidFill>
            <a:srgbClr val="A70E13"/>
          </a:solidFill>
          <a:ln w="12700">
            <a:noFill/>
            <a:prstDash val="solid"/>
          </a:ln>
        </p:spPr>
        <p:txBody>
          <a:bodyPr/>
          <a:lstStyle/>
          <a:p>
            <a:endParaRPr lang="en-US"/>
          </a:p>
        </p:txBody>
      </p:sp>
      <p:sp>
        <p:nvSpPr>
          <p:cNvPr id="63" name="Text 61">
            <a:extLst>
              <a:ext uri="{FF2B5EF4-FFF2-40B4-BE49-F238E27FC236}">
                <a16:creationId xmlns:a16="http://schemas.microsoft.com/office/drawing/2014/main" id="{32625CC7-F18E-0ECD-08B5-5C51BF9CADFF}"/>
              </a:ext>
            </a:extLst>
          </p:cNvPr>
          <p:cNvSpPr/>
          <p:nvPr/>
        </p:nvSpPr>
        <p:spPr>
          <a:xfrm>
            <a:off x="6233376" y="3062622"/>
            <a:ext cx="2805743" cy="182880"/>
          </a:xfrm>
          <a:prstGeom prst="rect">
            <a:avLst/>
          </a:prstGeom>
          <a:noFill/>
          <a:ln/>
        </p:spPr>
        <p:txBody>
          <a:bodyPr wrap="square" lIns="0" tIns="0" rIns="0" bIns="0" rtlCol="0" anchor="ctr"/>
          <a:lstStyle/>
          <a:p>
            <a:pPr marL="0" indent="0">
              <a:buNone/>
            </a:pPr>
            <a:r>
              <a:rPr lang="en-US" sz="750" b="1" kern="0" spc="150">
                <a:solidFill>
                  <a:srgbClr val="FEFEFE"/>
                </a:solidFill>
                <a:latin typeface="Calibri" pitchFamily="34" charset="0"/>
                <a:ea typeface="Calibri" pitchFamily="34" charset="-122"/>
                <a:cs typeface="Calibri" pitchFamily="34" charset="-120"/>
              </a:rPr>
              <a:t>✕  BUSTED</a:t>
            </a:r>
            <a:endParaRPr lang="en-US" sz="750"/>
          </a:p>
        </p:txBody>
      </p:sp>
      <p:sp>
        <p:nvSpPr>
          <p:cNvPr id="64" name="Text 62">
            <a:extLst>
              <a:ext uri="{FF2B5EF4-FFF2-40B4-BE49-F238E27FC236}">
                <a16:creationId xmlns:a16="http://schemas.microsoft.com/office/drawing/2014/main" id="{7EE16F97-F948-E9A0-EAA4-E295C90EFF47}"/>
              </a:ext>
            </a:extLst>
          </p:cNvPr>
          <p:cNvSpPr/>
          <p:nvPr/>
        </p:nvSpPr>
        <p:spPr>
          <a:xfrm>
            <a:off x="6251957" y="3282078"/>
            <a:ext cx="2712837" cy="566928"/>
          </a:xfrm>
          <a:prstGeom prst="rect">
            <a:avLst/>
          </a:prstGeom>
          <a:noFill/>
          <a:ln/>
        </p:spPr>
        <p:txBody>
          <a:bodyPr wrap="square" lIns="0" tIns="0" rIns="0" bIns="0" rtlCol="0" anchor="t"/>
          <a:lstStyle/>
          <a:p>
            <a:pPr marL="0" indent="0">
              <a:buNone/>
            </a:pPr>
            <a:r>
              <a:rPr lang="en-US" sz="750" dirty="0">
                <a:solidFill>
                  <a:srgbClr val="4D4D4D"/>
                </a:solidFill>
                <a:latin typeface="Calibri" pitchFamily="34" charset="0"/>
                <a:ea typeface="Calibri" pitchFamily="34" charset="-122"/>
                <a:cs typeface="Calibri" pitchFamily="34" charset="-120"/>
              </a:rPr>
              <a:t>Albumin costs $60-150 US per 25 g (e.g., 100 mL of 25%). This is much more expensive than saline or other crystalloids. Shortages of albumin have been reported in the UK and the USA.</a:t>
            </a:r>
            <a:r>
              <a:rPr lang="en-US" sz="750" baseline="30000" dirty="0">
                <a:solidFill>
                  <a:srgbClr val="4D4D4D"/>
                </a:solidFill>
                <a:latin typeface="Calibri" pitchFamily="34" charset="0"/>
                <a:ea typeface="Calibri" pitchFamily="34" charset="-122"/>
                <a:cs typeface="Calibri" pitchFamily="34" charset="-120"/>
              </a:rPr>
              <a:t>8</a:t>
            </a:r>
            <a:endParaRPr lang="en-US" sz="750" baseline="30000" dirty="0">
              <a:solidFill>
                <a:srgbClr val="4D4D4D"/>
              </a:solidFill>
            </a:endParaRPr>
          </a:p>
        </p:txBody>
      </p:sp>
      <p:sp>
        <p:nvSpPr>
          <p:cNvPr id="67" name="Shape 65">
            <a:extLst>
              <a:ext uri="{FF2B5EF4-FFF2-40B4-BE49-F238E27FC236}">
                <a16:creationId xmlns:a16="http://schemas.microsoft.com/office/drawing/2014/main" id="{D787CAB9-53E0-17EC-40C2-B991FDA09084}"/>
              </a:ext>
            </a:extLst>
          </p:cNvPr>
          <p:cNvSpPr>
            <a:spLocks/>
          </p:cNvSpPr>
          <p:nvPr/>
        </p:nvSpPr>
        <p:spPr>
          <a:xfrm>
            <a:off x="44823" y="3934067"/>
            <a:ext cx="3067723" cy="1245193"/>
          </a:xfrm>
          <a:prstGeom prst="rect">
            <a:avLst/>
          </a:prstGeom>
          <a:solidFill>
            <a:srgbClr val="2A425A"/>
          </a:solidFill>
          <a:ln w="12700">
            <a:noFill/>
            <a:prstDash val="solid"/>
          </a:ln>
          <a:effectLst>
            <a:outerShdw blurRad="50800" dist="12700" dir="16200000" algn="bl" rotWithShape="0">
              <a:srgbClr val="000000">
                <a:alpha val="12000"/>
              </a:srgbClr>
            </a:outerShdw>
          </a:effectLst>
        </p:spPr>
        <p:txBody>
          <a:bodyPr/>
          <a:lstStyle/>
          <a:p>
            <a:endParaRPr lang="en-US"/>
          </a:p>
        </p:txBody>
      </p:sp>
      <p:sp>
        <p:nvSpPr>
          <p:cNvPr id="68" name="Shape 66">
            <a:extLst>
              <a:ext uri="{FF2B5EF4-FFF2-40B4-BE49-F238E27FC236}">
                <a16:creationId xmlns:a16="http://schemas.microsoft.com/office/drawing/2014/main" id="{17797148-8C01-12BD-97EC-7A5585CCAA13}"/>
              </a:ext>
            </a:extLst>
          </p:cNvPr>
          <p:cNvSpPr/>
          <p:nvPr/>
        </p:nvSpPr>
        <p:spPr>
          <a:xfrm>
            <a:off x="0" y="3939911"/>
            <a:ext cx="73152" cy="1208105"/>
          </a:xfrm>
          <a:prstGeom prst="rect">
            <a:avLst/>
          </a:prstGeom>
          <a:solidFill>
            <a:srgbClr val="E5A812"/>
          </a:solidFill>
          <a:ln w="12700">
            <a:solidFill>
              <a:srgbClr val="E5A812"/>
            </a:solidFill>
            <a:prstDash val="solid"/>
          </a:ln>
        </p:spPr>
        <p:txBody>
          <a:bodyPr/>
          <a:lstStyle/>
          <a:p>
            <a:endParaRPr lang="en-US">
              <a:solidFill>
                <a:srgbClr val="E5A812"/>
              </a:solidFill>
            </a:endParaRPr>
          </a:p>
        </p:txBody>
      </p:sp>
      <p:sp>
        <p:nvSpPr>
          <p:cNvPr id="69" name="Text 67">
            <a:extLst>
              <a:ext uri="{FF2B5EF4-FFF2-40B4-BE49-F238E27FC236}">
                <a16:creationId xmlns:a16="http://schemas.microsoft.com/office/drawing/2014/main" id="{03EB5EF8-2BB1-BF27-9D97-4D8E147C58ED}"/>
              </a:ext>
            </a:extLst>
          </p:cNvPr>
          <p:cNvSpPr/>
          <p:nvPr/>
        </p:nvSpPr>
        <p:spPr>
          <a:xfrm>
            <a:off x="140364" y="4025507"/>
            <a:ext cx="3200400" cy="182880"/>
          </a:xfrm>
          <a:prstGeom prst="rect">
            <a:avLst/>
          </a:prstGeom>
          <a:noFill/>
          <a:ln/>
        </p:spPr>
        <p:txBody>
          <a:bodyPr wrap="square" lIns="0" tIns="0" rIns="0" bIns="0" rtlCol="0" anchor="ctr"/>
          <a:lstStyle/>
          <a:p>
            <a:pPr marL="0" indent="0">
              <a:buNone/>
            </a:pPr>
            <a:r>
              <a:rPr lang="en-US" sz="900" b="1" kern="0" spc="100">
                <a:solidFill>
                  <a:srgbClr val="E8A020"/>
                </a:solidFill>
                <a:latin typeface="Calibri" pitchFamily="34" charset="0"/>
                <a:ea typeface="Calibri" pitchFamily="34" charset="-122"/>
                <a:cs typeface="Calibri" pitchFamily="34" charset="-120"/>
              </a:rPr>
              <a:t>🎯  </a:t>
            </a:r>
            <a:r>
              <a:rPr lang="en-US" sz="900" b="1" kern="0" spc="100">
                <a:solidFill>
                  <a:srgbClr val="E5A812"/>
                </a:solidFill>
                <a:latin typeface="Calibri" pitchFamily="34" charset="0"/>
                <a:ea typeface="Calibri" pitchFamily="34" charset="-122"/>
                <a:cs typeface="Calibri" pitchFamily="34" charset="-120"/>
              </a:rPr>
              <a:t>WHEN IS ALBUMIN APPROPRIATE?</a:t>
            </a:r>
            <a:endParaRPr lang="en-US" sz="900">
              <a:solidFill>
                <a:srgbClr val="E5A812"/>
              </a:solidFill>
            </a:endParaRPr>
          </a:p>
        </p:txBody>
      </p:sp>
      <p:sp>
        <p:nvSpPr>
          <p:cNvPr id="70" name="Text 68">
            <a:extLst>
              <a:ext uri="{FF2B5EF4-FFF2-40B4-BE49-F238E27FC236}">
                <a16:creationId xmlns:a16="http://schemas.microsoft.com/office/drawing/2014/main" id="{59535F87-E784-448F-AEDB-8074E06B5427}"/>
              </a:ext>
            </a:extLst>
          </p:cNvPr>
          <p:cNvSpPr/>
          <p:nvPr/>
        </p:nvSpPr>
        <p:spPr>
          <a:xfrm>
            <a:off x="177836" y="4197648"/>
            <a:ext cx="2872169" cy="821357"/>
          </a:xfrm>
          <a:prstGeom prst="rect">
            <a:avLst/>
          </a:prstGeom>
          <a:noFill/>
          <a:ln/>
        </p:spPr>
        <p:txBody>
          <a:bodyPr wrap="square" lIns="0" tIns="0" rIns="0" bIns="0" rtlCol="0" anchor="t"/>
          <a:lstStyle/>
          <a:p>
            <a:pPr marL="0" indent="0">
              <a:buNone/>
            </a:pPr>
            <a:r>
              <a:rPr lang="en-US" sz="750" i="1">
                <a:solidFill>
                  <a:schemeClr val="bg1"/>
                </a:solidFill>
                <a:latin typeface="Calibri" pitchFamily="34" charset="0"/>
                <a:ea typeface="Calibri" pitchFamily="34" charset="-122"/>
                <a:cs typeface="Calibri" pitchFamily="34" charset="-120"/>
              </a:rPr>
              <a:t>Currently there is no known clinical scenario where albumin may be beneficial in improving patient important outcomes. In addition, there are no studies to provide clinicians guidance on the optimal formulation or dose of albumin. There are proven risks of intravenous albumin as listed above. Albumin should only be used when other alternatives have failed. Patient written informed consent is required. Patients and/or substitute decision makers should be informed of the risks, benefits, and alternatives.</a:t>
            </a:r>
            <a:endParaRPr lang="en-US" sz="750">
              <a:solidFill>
                <a:schemeClr val="bg1"/>
              </a:solidFill>
            </a:endParaRPr>
          </a:p>
        </p:txBody>
      </p:sp>
      <p:sp>
        <p:nvSpPr>
          <p:cNvPr id="74" name="TextBox 73">
            <a:extLst>
              <a:ext uri="{FF2B5EF4-FFF2-40B4-BE49-F238E27FC236}">
                <a16:creationId xmlns:a16="http://schemas.microsoft.com/office/drawing/2014/main" id="{7C3F1432-2AD2-E88C-E19D-91E7A180B596}"/>
              </a:ext>
            </a:extLst>
          </p:cNvPr>
          <p:cNvSpPr txBox="1"/>
          <p:nvPr/>
        </p:nvSpPr>
        <p:spPr>
          <a:xfrm>
            <a:off x="3148606" y="3892388"/>
            <a:ext cx="4459440" cy="1546577"/>
          </a:xfrm>
          <a:prstGeom prst="rect">
            <a:avLst/>
          </a:prstGeom>
          <a:noFill/>
        </p:spPr>
        <p:txBody>
          <a:bodyPr wrap="square" rtlCol="0">
            <a:spAutoFit/>
          </a:bodyPr>
          <a:lstStyle/>
          <a:p>
            <a:pPr fontAlgn="t">
              <a:lnSpc>
                <a:spcPct val="100000"/>
              </a:lnSpc>
            </a:pPr>
            <a:r>
              <a:rPr lang="en-US" sz="450" dirty="0"/>
              <a:t>References</a:t>
            </a:r>
          </a:p>
          <a:p>
            <a:pPr marL="228600" indent="-228600" fontAlgn="t">
              <a:lnSpc>
                <a:spcPct val="100000"/>
              </a:lnSpc>
              <a:buFont typeface="+mj-lt"/>
              <a:buAutoNum type="arabicPeriod"/>
            </a:pPr>
            <a:r>
              <a:rPr lang="en-US" sz="450" dirty="0"/>
              <a:t>Pesonen E, Vlasov H, </a:t>
            </a:r>
            <a:r>
              <a:rPr lang="en-US" sz="450" dirty="0" err="1"/>
              <a:t>Suojaranta</a:t>
            </a:r>
            <a:r>
              <a:rPr lang="en-US" sz="450" dirty="0"/>
              <a:t> R, et al. Effect of 4% albumin solution vs Ringer acetate on major adverse events in patients undergoing cardiac surgery with cardiopulmonary bypass: a randomized clinical trial. </a:t>
            </a:r>
            <a:r>
              <a:rPr lang="en-US" sz="450" i="1" dirty="0"/>
              <a:t>JAMA.</a:t>
            </a:r>
            <a:r>
              <a:rPr lang="en-US" sz="450" dirty="0"/>
              <a:t> 2022;328(3):251-258. doi:10.1001/jama.2022.10461</a:t>
            </a:r>
          </a:p>
          <a:p>
            <a:pPr marL="228600" indent="-228600" fontAlgn="t">
              <a:lnSpc>
                <a:spcPct val="100000"/>
              </a:lnSpc>
              <a:buFont typeface="+mj-lt"/>
              <a:buAutoNum type="arabicPeriod"/>
            </a:pPr>
            <a:r>
              <a:rPr lang="en-US" sz="450" dirty="0"/>
              <a:t>Shehabi Y, Balachandran M, Al-Bassam W, et al. Postoperative 20% albumin infusion and acute kidney injury in high-risk cardiac surgery patients: the ALBICS AKI randomized clinical trial. </a:t>
            </a:r>
            <a:r>
              <a:rPr lang="en-US" sz="450" i="1" dirty="0"/>
              <a:t>JAMA Surg.</a:t>
            </a:r>
            <a:r>
              <a:rPr lang="en-US" sz="450" dirty="0"/>
              <a:t> 2025;160(8):835-844. doi:10.1001/jamasurg.2025.1683. Available from: https://jamanetwork.com/journals/jamasurgery/fullarticle/2835041</a:t>
            </a:r>
          </a:p>
          <a:p>
            <a:pPr marL="228600" indent="-228600" fontAlgn="t">
              <a:lnSpc>
                <a:spcPct val="100000"/>
              </a:lnSpc>
              <a:buFont typeface="+mj-lt"/>
              <a:buAutoNum type="arabicPeriod"/>
            </a:pPr>
            <a:r>
              <a:rPr lang="en-US" sz="450" dirty="0"/>
              <a:t>Metcalf RA, Nahirniak S, Guyatt G, et al. Platelet Transfusion: 2025 AABB and ICTMG International Clinical Practice Guidelines. JAMA. 2025;334(7):606–617. doi:10.1001/jama.2025.7529</a:t>
            </a:r>
          </a:p>
          <a:p>
            <a:pPr marL="228600" indent="-228600" fontAlgn="t">
              <a:lnSpc>
                <a:spcPct val="100000"/>
              </a:lnSpc>
              <a:buFont typeface="+mj-lt"/>
              <a:buAutoNum type="arabicPeriod"/>
            </a:pPr>
            <a:r>
              <a:rPr lang="en-US" sz="450" dirty="0" err="1"/>
              <a:t>Skubas</a:t>
            </a:r>
            <a:r>
              <a:rPr lang="en-US" sz="450" dirty="0"/>
              <a:t> NJ, Callum J, Bathla A, et al. Intravenous albumin in cardiac and vascular surgery: a systematic review and meta-analysis. </a:t>
            </a:r>
            <a:r>
              <a:rPr lang="en-US" sz="450" i="1" dirty="0"/>
              <a:t>Br J </a:t>
            </a:r>
            <a:r>
              <a:rPr lang="en-US" sz="450" i="1" dirty="0" err="1"/>
              <a:t>Anaesth</a:t>
            </a:r>
            <a:r>
              <a:rPr lang="en-US" sz="450" i="1" dirty="0"/>
              <a:t>.</a:t>
            </a:r>
            <a:r>
              <a:rPr lang="en-US" sz="450" dirty="0"/>
              <a:t> 2024;132(2):237-250. Available from: https://www.bjanaesthesia.org/article/S0007-0912(23)00630-X/fulltext</a:t>
            </a:r>
          </a:p>
          <a:p>
            <a:pPr marL="228600" indent="-228600" fontAlgn="t">
              <a:lnSpc>
                <a:spcPct val="100000"/>
              </a:lnSpc>
              <a:buFont typeface="+mj-lt"/>
              <a:buAutoNum type="arabicPeriod"/>
            </a:pPr>
            <a:r>
              <a:rPr lang="en-US" sz="450" dirty="0"/>
              <a:t>Wahba A, Kunst G, De Somer F, et al. 2024 EACTS/EACTAIC/EBCP guidelines on cardiopulmonary bypass in adult cardiac surgery. </a:t>
            </a:r>
            <a:r>
              <a:rPr lang="en-US" sz="450" i="1" dirty="0" err="1"/>
              <a:t>Eur</a:t>
            </a:r>
            <a:r>
              <a:rPr lang="en-US" sz="450" i="1" dirty="0"/>
              <a:t> J </a:t>
            </a:r>
            <a:r>
              <a:rPr lang="en-US" sz="450" i="1" dirty="0" err="1"/>
              <a:t>Cardiothorac</a:t>
            </a:r>
            <a:r>
              <a:rPr lang="en-US" sz="450" i="1" dirty="0"/>
              <a:t> Surg.</a:t>
            </a:r>
            <a:r>
              <a:rPr lang="en-US" sz="450" dirty="0"/>
              <a:t> 2025;67(2):ezae354. Available from: https://www.eacts.org/clinical-practice-guideline/2024-eacts-eactaic-ebcp-guidelines-on-cardiopulmonary-bypass-in-adult-cardiac-surgery/</a:t>
            </a:r>
          </a:p>
          <a:p>
            <a:pPr marL="228600" indent="-228600" fontAlgn="t">
              <a:lnSpc>
                <a:spcPct val="100000"/>
              </a:lnSpc>
              <a:buFont typeface="+mj-lt"/>
              <a:buAutoNum type="arabicPeriod"/>
            </a:pPr>
            <a:r>
              <a:rPr lang="en-US" sz="450" dirty="0"/>
              <a:t>Honore PM, Lawler PR, Zarbock A. Who should receive volume resuscitation with 20% albumin after cardiac surgery? It is probably more complex than just a lack of flair! </a:t>
            </a:r>
            <a:r>
              <a:rPr lang="en-US" sz="450" i="1" dirty="0"/>
              <a:t>Intensive Care Med.</a:t>
            </a:r>
            <a:r>
              <a:rPr lang="en-US" sz="450" dirty="0"/>
              <a:t> 2024;50:1123-1125. doi:10.1007/s00134-024-07524-2</a:t>
            </a:r>
          </a:p>
          <a:p>
            <a:pPr marL="228600" indent="-228600" fontAlgn="t">
              <a:lnSpc>
                <a:spcPct val="100000"/>
              </a:lnSpc>
              <a:buFont typeface="+mj-lt"/>
              <a:buAutoNum type="arabicPeriod"/>
            </a:pPr>
            <a:r>
              <a:rPr lang="en-US" sz="450" dirty="0"/>
              <a:t>Forster CM, Halls S, </a:t>
            </a:r>
            <a:r>
              <a:rPr lang="en-US" sz="450" dirty="0" err="1"/>
              <a:t>Allarakhia</a:t>
            </a:r>
            <a:r>
              <a:rPr lang="en-US" sz="450" dirty="0"/>
              <a:t> S, et al. Improving appropriate use of intravenous albumin: results of a single-</a:t>
            </a:r>
            <a:r>
              <a:rPr lang="en-US" sz="450" dirty="0" err="1"/>
              <a:t>centre</a:t>
            </a:r>
            <a:r>
              <a:rPr lang="en-US" sz="450" dirty="0"/>
              <a:t> audit and multifaceted intervention. </a:t>
            </a:r>
            <a:r>
              <a:rPr lang="en-US" sz="450" i="1" dirty="0"/>
              <a:t>BMJ Open Qual.</a:t>
            </a:r>
            <a:r>
              <a:rPr lang="en-US" sz="450" dirty="0"/>
              <a:t> 2024;13:e002534. doi:10.1136/bmjoq-2023-002534</a:t>
            </a:r>
          </a:p>
          <a:p>
            <a:pPr marL="228600" indent="-228600" fontAlgn="t">
              <a:lnSpc>
                <a:spcPct val="100000"/>
              </a:lnSpc>
              <a:buFont typeface="+mj-lt"/>
              <a:buAutoNum type="arabicPeriod"/>
            </a:pPr>
            <a:r>
              <a:rPr lang="en-US" sz="450" dirty="0"/>
              <a:t>Department of Health and Social Care. Shortage of human albumin 4.5% and 5% dose vials. </a:t>
            </a:r>
            <a:r>
              <a:rPr lang="en-US" sz="450" dirty="0" err="1"/>
              <a:t>NatPSA</a:t>
            </a:r>
            <a:r>
              <a:rPr lang="en-US" sz="450" dirty="0"/>
              <a:t>/2024/009/DHSC. 2024 Jul 30. Available from: https://www.cas.mhra.gov.uk/ViewandAcknowledgment/ViewAttachment.aspx?Attachment_id=104179.pdf) </a:t>
            </a:r>
            <a:r>
              <a:rPr lang="en-US" sz="450" dirty="0">
                <a:hlinkClick r:id="rId3">
                  <a:extLst>
                    <a:ext uri="{A12FA001-AC4F-418D-AE19-62706E023703}">
                      <ahyp:hlinkClr xmlns:ahyp="http://schemas.microsoft.com/office/drawing/2018/hyperlinkcolor" val="tx"/>
                    </a:ext>
                  </a:extLst>
                </a:hlinkClick>
              </a:rPr>
              <a:t>[NatPSA_202...9_DHSC (1) | PDF]</a:t>
            </a:r>
            <a:endParaRPr lang="en-US" sz="450" dirty="0"/>
          </a:p>
          <a:p>
            <a:endParaRPr lang="en-US" dirty="0"/>
          </a:p>
        </p:txBody>
      </p:sp>
      <p:pic>
        <p:nvPicPr>
          <p:cNvPr id="78" name="Picture 77">
            <a:extLst>
              <a:ext uri="{FF2B5EF4-FFF2-40B4-BE49-F238E27FC236}">
                <a16:creationId xmlns:a16="http://schemas.microsoft.com/office/drawing/2014/main" id="{E75DA9BF-8A23-E275-15EB-6B73775FD484}"/>
              </a:ext>
            </a:extLst>
          </p:cNvPr>
          <p:cNvPicPr>
            <a:picLocks noChangeAspect="1"/>
          </p:cNvPicPr>
          <p:nvPr/>
        </p:nvPicPr>
        <p:blipFill>
          <a:blip r:embed="rId4"/>
          <a:stretch>
            <a:fillRect/>
          </a:stretch>
        </p:blipFill>
        <p:spPr>
          <a:xfrm>
            <a:off x="7935851" y="4486696"/>
            <a:ext cx="908860" cy="607485"/>
          </a:xfrm>
          <a:prstGeom prst="rect">
            <a:avLst/>
          </a:prstGeom>
        </p:spPr>
      </p:pic>
      <p:pic>
        <p:nvPicPr>
          <p:cNvPr id="1026" name="Picture 2" descr="Calgary Central Campus | Academy of Learning Career College">
            <a:extLst>
              <a:ext uri="{FF2B5EF4-FFF2-40B4-BE49-F238E27FC236}">
                <a16:creationId xmlns:a16="http://schemas.microsoft.com/office/drawing/2014/main" id="{C03498AC-A383-DEE8-D7C5-EDDCC4003BF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60940" y="4051133"/>
            <a:ext cx="1243584" cy="324930"/>
          </a:xfrm>
          <a:prstGeom prst="rect">
            <a:avLst/>
          </a:prstGeom>
          <a:noFill/>
          <a:extLst>
            <a:ext uri="{909E8E84-426E-40DD-AFC4-6F175D3DCCD1}">
              <a14:hiddenFill xmlns:a14="http://schemas.microsoft.com/office/drawing/2010/main">
                <a:solidFill>
                  <a:srgbClr val="FFFFFF"/>
                </a:solidFill>
              </a14:hiddenFill>
            </a:ext>
          </a:extLst>
        </p:spPr>
      </p:pic>
      <p:sp>
        <p:nvSpPr>
          <p:cNvPr id="26" name="Text 8">
            <a:extLst>
              <a:ext uri="{FF2B5EF4-FFF2-40B4-BE49-F238E27FC236}">
                <a16:creationId xmlns:a16="http://schemas.microsoft.com/office/drawing/2014/main" id="{7FF01ED0-7857-6CB9-BB65-B5BDF40EF75F}"/>
              </a:ext>
            </a:extLst>
          </p:cNvPr>
          <p:cNvSpPr/>
          <p:nvPr/>
        </p:nvSpPr>
        <p:spPr>
          <a:xfrm>
            <a:off x="3173534" y="997321"/>
            <a:ext cx="353041" cy="164592"/>
          </a:xfrm>
          <a:prstGeom prst="rect">
            <a:avLst/>
          </a:prstGeom>
          <a:noFill/>
          <a:ln/>
        </p:spPr>
        <p:txBody>
          <a:bodyPr wrap="square" lIns="0" tIns="0" rIns="0" bIns="0" rtlCol="0" anchor="ctr"/>
          <a:lstStyle/>
          <a:p>
            <a:pPr marL="0" indent="0" algn="ctr">
              <a:buNone/>
            </a:pPr>
            <a:r>
              <a:rPr lang="en-US" sz="1050" b="1" kern="0" dirty="0">
                <a:solidFill>
                  <a:srgbClr val="E5A812"/>
                </a:solidFill>
                <a:latin typeface="Calibri" pitchFamily="34" charset="0"/>
                <a:ea typeface="Calibri" pitchFamily="34" charset="-122"/>
                <a:cs typeface="Calibri" pitchFamily="34" charset="-120"/>
              </a:rPr>
              <a:t>MYTH</a:t>
            </a:r>
            <a:endParaRPr lang="en-US" sz="1050" b="1" dirty="0">
              <a:solidFill>
                <a:srgbClr val="E5A812"/>
              </a:solidFill>
            </a:endParaRPr>
          </a:p>
        </p:txBody>
      </p:sp>
      <p:sp>
        <p:nvSpPr>
          <p:cNvPr id="35" name="Text 27">
            <a:extLst>
              <a:ext uri="{FF2B5EF4-FFF2-40B4-BE49-F238E27FC236}">
                <a16:creationId xmlns:a16="http://schemas.microsoft.com/office/drawing/2014/main" id="{BE6B30B5-1511-ECA1-C6EC-C43C82E2D04F}"/>
              </a:ext>
            </a:extLst>
          </p:cNvPr>
          <p:cNvSpPr/>
          <p:nvPr/>
        </p:nvSpPr>
        <p:spPr>
          <a:xfrm>
            <a:off x="3173535" y="1027940"/>
            <a:ext cx="353040" cy="475488"/>
          </a:xfrm>
          <a:prstGeom prst="rect">
            <a:avLst/>
          </a:prstGeom>
          <a:noFill/>
          <a:ln/>
        </p:spPr>
        <p:txBody>
          <a:bodyPr wrap="square" lIns="0" tIns="0" rIns="0" bIns="0" rtlCol="0" anchor="ctr"/>
          <a:lstStyle/>
          <a:p>
            <a:pPr marL="0" indent="0" algn="ctr">
              <a:buNone/>
            </a:pPr>
            <a:r>
              <a:rPr lang="en-US" sz="2200" b="1" dirty="0">
                <a:solidFill>
                  <a:srgbClr val="E5A812"/>
                </a:solidFill>
                <a:latin typeface="Source Sans Pro" panose="020B0503030403020204" pitchFamily="34" charset="0"/>
                <a:ea typeface="Source Sans Pro" panose="020B0503030403020204" pitchFamily="34" charset="0"/>
                <a:cs typeface="Calibri" pitchFamily="34" charset="-120"/>
              </a:rPr>
              <a:t>2</a:t>
            </a:r>
            <a:endParaRPr lang="en-US" sz="2200" dirty="0">
              <a:solidFill>
                <a:srgbClr val="E5A812"/>
              </a:solidFill>
              <a:latin typeface="Source Sans Pro" panose="020B0503030403020204" pitchFamily="34" charset="0"/>
              <a:ea typeface="Source Sans Pro" panose="020B0503030403020204" pitchFamily="34" charset="0"/>
            </a:endParaRPr>
          </a:p>
        </p:txBody>
      </p:sp>
      <p:sp>
        <p:nvSpPr>
          <p:cNvPr id="45" name="Text 8">
            <a:extLst>
              <a:ext uri="{FF2B5EF4-FFF2-40B4-BE49-F238E27FC236}">
                <a16:creationId xmlns:a16="http://schemas.microsoft.com/office/drawing/2014/main" id="{B8A86859-1D5A-ED2B-7A1D-7D9CBC11E7C8}"/>
              </a:ext>
            </a:extLst>
          </p:cNvPr>
          <p:cNvSpPr/>
          <p:nvPr/>
        </p:nvSpPr>
        <p:spPr>
          <a:xfrm>
            <a:off x="6225208" y="991728"/>
            <a:ext cx="353041" cy="164592"/>
          </a:xfrm>
          <a:prstGeom prst="rect">
            <a:avLst/>
          </a:prstGeom>
          <a:noFill/>
          <a:ln/>
        </p:spPr>
        <p:txBody>
          <a:bodyPr wrap="square" lIns="0" tIns="0" rIns="0" bIns="0" rtlCol="0" anchor="ctr"/>
          <a:lstStyle/>
          <a:p>
            <a:pPr marL="0" indent="0" algn="ctr">
              <a:buNone/>
            </a:pPr>
            <a:r>
              <a:rPr lang="en-US" sz="1050" b="1" kern="0" dirty="0">
                <a:solidFill>
                  <a:srgbClr val="E5A812"/>
                </a:solidFill>
                <a:latin typeface="Calibri" pitchFamily="34" charset="0"/>
                <a:ea typeface="Calibri" pitchFamily="34" charset="-122"/>
                <a:cs typeface="Calibri" pitchFamily="34" charset="-120"/>
              </a:rPr>
              <a:t>MYTH</a:t>
            </a:r>
            <a:endParaRPr lang="en-US" sz="1050" b="1" dirty="0">
              <a:solidFill>
                <a:srgbClr val="E5A812"/>
              </a:solidFill>
            </a:endParaRPr>
          </a:p>
        </p:txBody>
      </p:sp>
      <p:sp>
        <p:nvSpPr>
          <p:cNvPr id="46" name="Text 8">
            <a:extLst>
              <a:ext uri="{FF2B5EF4-FFF2-40B4-BE49-F238E27FC236}">
                <a16:creationId xmlns:a16="http://schemas.microsoft.com/office/drawing/2014/main" id="{5A6E70F1-2869-DEF9-A250-FC0105193468}"/>
              </a:ext>
            </a:extLst>
          </p:cNvPr>
          <p:cNvSpPr/>
          <p:nvPr/>
        </p:nvSpPr>
        <p:spPr>
          <a:xfrm>
            <a:off x="176015" y="2525224"/>
            <a:ext cx="353041" cy="164592"/>
          </a:xfrm>
          <a:prstGeom prst="rect">
            <a:avLst/>
          </a:prstGeom>
          <a:noFill/>
          <a:ln/>
        </p:spPr>
        <p:txBody>
          <a:bodyPr wrap="square" lIns="0" tIns="0" rIns="0" bIns="0" rtlCol="0" anchor="ctr"/>
          <a:lstStyle/>
          <a:p>
            <a:pPr marL="0" indent="0" algn="ctr">
              <a:buNone/>
            </a:pPr>
            <a:r>
              <a:rPr lang="en-US" sz="1050" b="1" kern="0" dirty="0">
                <a:solidFill>
                  <a:srgbClr val="E5A812"/>
                </a:solidFill>
                <a:latin typeface="Calibri" pitchFamily="34" charset="0"/>
                <a:ea typeface="Calibri" pitchFamily="34" charset="-122"/>
                <a:cs typeface="Calibri" pitchFamily="34" charset="-120"/>
              </a:rPr>
              <a:t>MYTH</a:t>
            </a:r>
            <a:endParaRPr lang="en-US" sz="1050" b="1" dirty="0">
              <a:solidFill>
                <a:srgbClr val="E5A812"/>
              </a:solidFill>
            </a:endParaRPr>
          </a:p>
        </p:txBody>
      </p:sp>
      <p:sp>
        <p:nvSpPr>
          <p:cNvPr id="55" name="Text 8">
            <a:extLst>
              <a:ext uri="{FF2B5EF4-FFF2-40B4-BE49-F238E27FC236}">
                <a16:creationId xmlns:a16="http://schemas.microsoft.com/office/drawing/2014/main" id="{E5696533-A447-F289-C8F1-1B984909BC2D}"/>
              </a:ext>
            </a:extLst>
          </p:cNvPr>
          <p:cNvSpPr/>
          <p:nvPr/>
        </p:nvSpPr>
        <p:spPr>
          <a:xfrm>
            <a:off x="3205450" y="2525224"/>
            <a:ext cx="353041" cy="164592"/>
          </a:xfrm>
          <a:prstGeom prst="rect">
            <a:avLst/>
          </a:prstGeom>
          <a:noFill/>
          <a:ln/>
        </p:spPr>
        <p:txBody>
          <a:bodyPr wrap="square" lIns="0" tIns="0" rIns="0" bIns="0" rtlCol="0" anchor="ctr"/>
          <a:lstStyle/>
          <a:p>
            <a:pPr marL="0" indent="0" algn="ctr">
              <a:buNone/>
            </a:pPr>
            <a:r>
              <a:rPr lang="en-US" sz="1050" b="1" kern="0" dirty="0">
                <a:solidFill>
                  <a:srgbClr val="E5A812"/>
                </a:solidFill>
                <a:latin typeface="Calibri" pitchFamily="34" charset="0"/>
                <a:ea typeface="Calibri" pitchFamily="34" charset="-122"/>
                <a:cs typeface="Calibri" pitchFamily="34" charset="-120"/>
              </a:rPr>
              <a:t>MYTH</a:t>
            </a:r>
            <a:endParaRPr lang="en-US" sz="1050" b="1" dirty="0">
              <a:solidFill>
                <a:srgbClr val="E5A812"/>
              </a:solidFill>
            </a:endParaRPr>
          </a:p>
        </p:txBody>
      </p:sp>
      <p:sp>
        <p:nvSpPr>
          <p:cNvPr id="56" name="Text 8">
            <a:extLst>
              <a:ext uri="{FF2B5EF4-FFF2-40B4-BE49-F238E27FC236}">
                <a16:creationId xmlns:a16="http://schemas.microsoft.com/office/drawing/2014/main" id="{CD08EF7A-10BB-DE0F-4101-0C94DC5D8850}"/>
              </a:ext>
            </a:extLst>
          </p:cNvPr>
          <p:cNvSpPr/>
          <p:nvPr/>
        </p:nvSpPr>
        <p:spPr>
          <a:xfrm>
            <a:off x="6284253" y="2525224"/>
            <a:ext cx="353041" cy="164592"/>
          </a:xfrm>
          <a:prstGeom prst="rect">
            <a:avLst/>
          </a:prstGeom>
          <a:noFill/>
          <a:ln/>
        </p:spPr>
        <p:txBody>
          <a:bodyPr wrap="square" lIns="0" tIns="0" rIns="0" bIns="0" rtlCol="0" anchor="ctr"/>
          <a:lstStyle/>
          <a:p>
            <a:pPr marL="0" indent="0" algn="ctr">
              <a:buNone/>
            </a:pPr>
            <a:r>
              <a:rPr lang="en-US" sz="1050" b="1" kern="0" dirty="0">
                <a:solidFill>
                  <a:srgbClr val="E5A812"/>
                </a:solidFill>
                <a:latin typeface="Calibri" pitchFamily="34" charset="0"/>
                <a:ea typeface="Calibri" pitchFamily="34" charset="-122"/>
                <a:cs typeface="Calibri" pitchFamily="34" charset="-120"/>
              </a:rPr>
              <a:t>MYTH</a:t>
            </a:r>
            <a:endParaRPr lang="en-US" sz="1050" b="1" dirty="0">
              <a:solidFill>
                <a:srgbClr val="E5A812"/>
              </a:solidFill>
            </a:endParaRPr>
          </a:p>
        </p:txBody>
      </p:sp>
    </p:spTree>
    <p:extLst>
      <p:ext uri="{BB962C8B-B14F-4D97-AF65-F5344CB8AC3E}">
        <p14:creationId xmlns:p14="http://schemas.microsoft.com/office/powerpoint/2010/main" val="344646819"/>
      </p:ext>
    </p:extLst>
  </p:cSld>
  <p:clrMapOvr>
    <a:masterClrMapping/>
  </p:clrMapOvr>
</p:sld>
</file>

<file path=ppt/theme/theme1.xml><?xml version="1.0" encoding="utf-8"?>
<a:theme xmlns:a="http://schemas.openxmlformats.org/drawingml/2006/main" name="Office Theme">
  <a:themeElements>
    <a:clrScheme name="CBS">
      <a:dk1>
        <a:srgbClr val="4D4D4D"/>
      </a:dk1>
      <a:lt1>
        <a:srgbClr val="FFFFFF"/>
      </a:lt1>
      <a:dk2>
        <a:srgbClr val="8C8C8C"/>
      </a:dk2>
      <a:lt2>
        <a:srgbClr val="BEBEBE"/>
      </a:lt2>
      <a:accent1>
        <a:srgbClr val="ED1C24"/>
      </a:accent1>
      <a:accent2>
        <a:srgbClr val="C4161C"/>
      </a:accent2>
      <a:accent3>
        <a:srgbClr val="A70E13"/>
      </a:accent3>
      <a:accent4>
        <a:srgbClr val="54C3BB"/>
      </a:accent4>
      <a:accent5>
        <a:srgbClr val="549B96"/>
      </a:accent5>
      <a:accent6>
        <a:srgbClr val="F2F2F2"/>
      </a:accent6>
      <a:hlink>
        <a:srgbClr val="653D68"/>
      </a:hlink>
      <a:folHlink>
        <a:srgbClr val="88528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35C42546A9154286300FFC1EE1C677" ma:contentTypeVersion="28" ma:contentTypeDescription="Create a new document." ma:contentTypeScope="" ma:versionID="f18a84cd75da4c835a5ee4684e9a27f5">
  <xsd:schema xmlns:xsd="http://www.w3.org/2001/XMLSchema" xmlns:xs="http://www.w3.org/2001/XMLSchema" xmlns:p="http://schemas.microsoft.com/office/2006/metadata/properties" xmlns:ns1="http://schemas.microsoft.com/sharepoint/v3" xmlns:ns2="3d30a626-e7f1-43ec-9dd2-88d2b696b3d5" xmlns:ns3="43c1d4b3-fc67-4c00-8178-0d590268036f" targetNamespace="http://schemas.microsoft.com/office/2006/metadata/properties" ma:root="true" ma:fieldsID="9e39d2c691670300355b520c258e9fdf" ns1:_="" ns2:_="" ns3:_="">
    <xsd:import namespace="http://schemas.microsoft.com/sharepoint/v3"/>
    <xsd:import namespace="3d30a626-e7f1-43ec-9dd2-88d2b696b3d5"/>
    <xsd:import namespace="43c1d4b3-fc67-4c00-8178-0d590268036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1:_ip_UnifiedCompliancePolicyProperties" minOccurs="0"/>
                <xsd:element ref="ns1:_ip_UnifiedCompliancePolicyUIActio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SophiesNot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30a626-e7f1-43ec-9dd2-88d2b696b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22b9c19e-1ce7-41ad-b5fe-f1235fea75d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SophiesNotes" ma:index="28" nillable="true" ma:displayName="Sophie's Notes" ma:format="Dropdown" ma:internalName="SophiesNotes">
      <xsd:simpleType>
        <xsd:restriction base="dms:Text">
          <xsd:maxLength value="255"/>
        </xsd:restriction>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c1d4b3-fc67-4c00-8178-0d590268036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a794ec2-33d3-4229-998e-9aef64585d67}" ma:internalName="TaxCatchAll" ma:showField="CatchAllData" ma:web="43c1d4b3-fc67-4c00-8178-0d59026803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43c1d4b3-fc67-4c00-8178-0d590268036f" xsi:nil="true"/>
    <_ip_UnifiedCompliancePolicyProperties xmlns="http://schemas.microsoft.com/sharepoint/v3" xsi:nil="true"/>
    <lcf76f155ced4ddcb4097134ff3c332f xmlns="3d30a626-e7f1-43ec-9dd2-88d2b696b3d5">
      <Terms xmlns="http://schemas.microsoft.com/office/infopath/2007/PartnerControls"/>
    </lcf76f155ced4ddcb4097134ff3c332f>
    <SophiesNotes xmlns="3d30a626-e7f1-43ec-9dd2-88d2b696b3d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C4FA2D-3694-45A8-A08F-379509A2EA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d30a626-e7f1-43ec-9dd2-88d2b696b3d5"/>
    <ds:schemaRef ds:uri="43c1d4b3-fc67-4c00-8178-0d59026803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21C2D7-FEF1-4F15-B2AA-B8BE583484AA}">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infopath/2007/PartnerControls"/>
    <ds:schemaRef ds:uri="43c1d4b3-fc67-4c00-8178-0d590268036f"/>
    <ds:schemaRef ds:uri="http://schemas.microsoft.com/sharepoint/v3"/>
    <ds:schemaRef ds:uri="3d30a626-e7f1-43ec-9dd2-88d2b696b3d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E2022D3-D279-4ECB-A6C0-3DFA416AEFBB}">
  <ds:schemaRefs>
    <ds:schemaRef ds:uri="http://schemas.microsoft.com/sharepoint/v3/contenttype/forms"/>
  </ds:schemaRefs>
</ds:datastoreItem>
</file>

<file path=docMetadata/LabelInfo.xml><?xml version="1.0" encoding="utf-8"?>
<clbl:labelList xmlns:clbl="http://schemas.microsoft.com/office/2020/mipLabelMetadata">
  <clbl:label id="{4830d02f-fd7b-4629-905f-a41bb5868147}" enabled="0" method="" siteId="{4830d02f-fd7b-4629-905f-a41bb5868147}" removed="1"/>
</clbl:labelList>
</file>

<file path=docProps/app.xml><?xml version="1.0" encoding="utf-8"?>
<Properties xmlns="http://schemas.openxmlformats.org/officeDocument/2006/extended-properties" xmlns:vt="http://schemas.openxmlformats.org/officeDocument/2006/docPropsVTypes">
  <TotalTime>8273</TotalTime>
  <Words>1818</Words>
  <Application>Microsoft Office PowerPoint</Application>
  <PresentationFormat>On-screen Show (16:9)</PresentationFormat>
  <Paragraphs>99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Erica Seelemann</cp:lastModifiedBy>
  <cp:revision>8</cp:revision>
  <dcterms:created xsi:type="dcterms:W3CDTF">2026-05-14T15:44:08Z</dcterms:created>
  <dcterms:modified xsi:type="dcterms:W3CDTF">2026-06-22T16:40:12Z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0x010100AD35C42546A9154286300FFC1EE1C677</vt:lpwstr>
  </property>
  <property fmtid="{D5CDD505-2E9C-101B-9397-08002B2CF9AE}" pid="3" name="MediaServiceImageTags">
    <vt:lpwstr/>
  </property>
</Properties>
</file>