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6.xml" ContentType="application/vnd.openxmlformats-officedocument.presentationml.tags+xml"/>
  <Override PartName="/ppt/notesSlides/notesSlide35.xml" ContentType="application/vnd.openxmlformats-officedocument.presentationml.notesSlide+xml"/>
  <Override PartName="/ppt/tags/tag7.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4"/>
    <p:sldMasterId id="2147483773" r:id="rId5"/>
    <p:sldMasterId id="2147483761" r:id="rId6"/>
    <p:sldMasterId id="2147483737" r:id="rId7"/>
    <p:sldMasterId id="2147483797" r:id="rId8"/>
  </p:sldMasterIdLst>
  <p:notesMasterIdLst>
    <p:notesMasterId r:id="rId56"/>
  </p:notesMasterIdLst>
  <p:handoutMasterIdLst>
    <p:handoutMasterId r:id="rId57"/>
  </p:handoutMasterIdLst>
  <p:sldIdLst>
    <p:sldId id="256" r:id="rId9"/>
    <p:sldId id="311" r:id="rId10"/>
    <p:sldId id="649" r:id="rId11"/>
    <p:sldId id="653" r:id="rId12"/>
    <p:sldId id="668" r:id="rId13"/>
    <p:sldId id="669" r:id="rId14"/>
    <p:sldId id="642" r:id="rId15"/>
    <p:sldId id="606" r:id="rId16"/>
    <p:sldId id="570" r:id="rId17"/>
    <p:sldId id="288" r:id="rId18"/>
    <p:sldId id="673" r:id="rId19"/>
    <p:sldId id="654" r:id="rId20"/>
    <p:sldId id="657" r:id="rId21"/>
    <p:sldId id="674" r:id="rId22"/>
    <p:sldId id="675" r:id="rId23"/>
    <p:sldId id="676" r:id="rId24"/>
    <p:sldId id="677" r:id="rId25"/>
    <p:sldId id="659" r:id="rId26"/>
    <p:sldId id="584" r:id="rId27"/>
    <p:sldId id="655" r:id="rId28"/>
    <p:sldId id="680" r:id="rId29"/>
    <p:sldId id="681" r:id="rId30"/>
    <p:sldId id="682" r:id="rId31"/>
    <p:sldId id="694" r:id="rId32"/>
    <p:sldId id="695" r:id="rId33"/>
    <p:sldId id="407" r:id="rId34"/>
    <p:sldId id="607" r:id="rId35"/>
    <p:sldId id="658" r:id="rId36"/>
    <p:sldId id="685" r:id="rId37"/>
    <p:sldId id="686" r:id="rId38"/>
    <p:sldId id="663" r:id="rId39"/>
    <p:sldId id="688" r:id="rId40"/>
    <p:sldId id="689" r:id="rId41"/>
    <p:sldId id="666" r:id="rId42"/>
    <p:sldId id="602" r:id="rId43"/>
    <p:sldId id="635" r:id="rId44"/>
    <p:sldId id="323" r:id="rId45"/>
    <p:sldId id="594" r:id="rId46"/>
    <p:sldId id="696" r:id="rId47"/>
    <p:sldId id="698" r:id="rId48"/>
    <p:sldId id="692" r:id="rId49"/>
    <p:sldId id="660" r:id="rId50"/>
    <p:sldId id="647" r:id="rId51"/>
    <p:sldId id="325" r:id="rId52"/>
    <p:sldId id="265" r:id="rId53"/>
    <p:sldId id="565" r:id="rId54"/>
    <p:sldId id="564"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957304-200C-4925-7AC8-1D2C3768DE09}" name="Michelle Zeller" initials="MZ" userId="S::Michelle.Zeller@blood.ca::d39c63db-2a57-4bcd-ac97-2096246c82d0" providerId="AD"/>
  <p188:author id="{BEDEE00C-DD3A-E8CB-D73F-7A1133D917DD}" name="Chantal Couture" initials="CC" userId="S::chantal.couture@blood.ca::4e2f9947-7e80-49a9-a133-b0d677940a4e" providerId="AD"/>
  <p188:author id="{5C32AE3F-5FCA-2F1F-7153-78D8FF4F6591}" name="Kaylee Brooks" initials="KB" userId="S::kaylee.brooks@blood.ca::12275bbb-27c6-4919-b28a-5dff64a37037" providerId="AD"/>
  <p188:author id="{F47B6064-01D2-D2B6-DA42-7A10E0A9345A}" name="Michele Burns" initials="MB" userId="S::michele.burns@blood.ca::33418fa0-8d97-40b4-8f3e-112b1006d34b" providerId="AD"/>
  <p188:author id="{65FD189E-16AC-6365-708E-71D6812DDB2E}" name="Zeller, Michelle" initials="MZ" userId="S::zeller@mcmaster.ca::515bc661-7d0e-4d78-a5ad-cfc5e3836d27" providerId="AD"/>
  <p188:author id="{5358D6A8-1E11-39E6-CDBD-C9A109D26E4D}" name="Michelle Zeller" initials="MZ" userId="S::michelle.zeller@blood.ca::d39c63db-2a57-4bcd-ac97-2096246c82d0" providerId="AD"/>
  <p188:author id="{42BEBAC5-E228-B817-E3E3-7E18BBE5D163}" name="Kathryn Webert" initials="KW" userId="S::kathryn.webert@blood.ca::d77486ed-c22a-4b28-8880-15883ffff45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Shuoyan Ning" initials="SN" lastIdx="2" clrIdx="6">
    <p:extLst>
      <p:ext uri="{19B8F6BF-5375-455C-9EA6-DF929625EA0E}">
        <p15:presenceInfo xmlns:p15="http://schemas.microsoft.com/office/powerpoint/2012/main" userId="S::shuoyan.ning@blood.ca::9214369e-58a0-4792-a46f-d721ec4ea434" providerId="AD"/>
      </p:ext>
    </p:extLst>
  </p:cmAuthor>
  <p:cmAuthor id="1" name="Chantal Couture" initials="CC" lastIdx="79" clrIdx="0">
    <p:extLst>
      <p:ext uri="{19B8F6BF-5375-455C-9EA6-DF929625EA0E}">
        <p15:presenceInfo xmlns:p15="http://schemas.microsoft.com/office/powerpoint/2012/main" userId="S::Chantal.Couture@blood.ca::4e2f9947-7e80-49a9-a133-b0d677940a4e" providerId="AD"/>
      </p:ext>
    </p:extLst>
  </p:cmAuthor>
  <p:cmAuthor id="2" name="Amanda Nowry" initials="AN" lastIdx="15" clrIdx="1">
    <p:extLst>
      <p:ext uri="{19B8F6BF-5375-455C-9EA6-DF929625EA0E}">
        <p15:presenceInfo xmlns:p15="http://schemas.microsoft.com/office/powerpoint/2012/main" userId="S::Amanda.Nowry@blood.ca::328760f5-f4aa-4caf-bc28-192646c5848f" providerId="AD"/>
      </p:ext>
    </p:extLst>
  </p:cmAuthor>
  <p:cmAuthor id="3" name="Waseem Anani" initials="WA" lastIdx="2" clrIdx="2">
    <p:extLst>
      <p:ext uri="{19B8F6BF-5375-455C-9EA6-DF929625EA0E}">
        <p15:presenceInfo xmlns:p15="http://schemas.microsoft.com/office/powerpoint/2012/main" userId="S::waseem.anani@blood.ca::d735bd4c-96e2-44a3-a859-92395dbc2ccc" providerId="AD"/>
      </p:ext>
    </p:extLst>
  </p:cmAuthor>
  <p:cmAuthor id="4" name="Patrizia Ruoso" initials="PR" lastIdx="18" clrIdx="3">
    <p:extLst>
      <p:ext uri="{19B8F6BF-5375-455C-9EA6-DF929625EA0E}">
        <p15:presenceInfo xmlns:p15="http://schemas.microsoft.com/office/powerpoint/2012/main" userId="S::Patrizia.Ruoso@blood.ca::994cc2a7-e06c-4d30-93c7-8b9f7f8c3b65" providerId="AD"/>
      </p:ext>
    </p:extLst>
  </p:cmAuthor>
  <p:cmAuthor id="5" name="Andrea Colbourne" initials="AC" lastIdx="5" clrIdx="4">
    <p:extLst>
      <p:ext uri="{19B8F6BF-5375-455C-9EA6-DF929625EA0E}">
        <p15:presenceInfo xmlns:p15="http://schemas.microsoft.com/office/powerpoint/2012/main" userId="S::Andrea.Colbourne@blood.ca::60ba7371-403f-49a0-a49d-6e3f624e6927" providerId="AD"/>
      </p:ext>
    </p:extLst>
  </p:cmAuthor>
  <p:cmAuthor id="6" name="Tricia Abe" initials="TA" lastIdx="36" clrIdx="5">
    <p:extLst>
      <p:ext uri="{19B8F6BF-5375-455C-9EA6-DF929625EA0E}">
        <p15:presenceInfo xmlns:p15="http://schemas.microsoft.com/office/powerpoint/2012/main" userId="S::tricia.abe@blood.ca::54ab208a-2579-46a2-bbb1-09dd3af9c7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B3AB"/>
    <a:srgbClr val="BCB6AA"/>
    <a:srgbClr val="DCDAD5"/>
    <a:srgbClr val="D6D6D2"/>
    <a:srgbClr val="E5A812"/>
    <a:srgbClr val="88528B"/>
    <a:srgbClr val="54C3BB"/>
    <a:srgbClr val="ED3338"/>
    <a:srgbClr val="000000"/>
    <a:srgbClr val="85D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443" autoAdjust="0"/>
  </p:normalViewPr>
  <p:slideViewPr>
    <p:cSldViewPr snapToGrid="0">
      <p:cViewPr varScale="1">
        <p:scale>
          <a:sx n="90" d="100"/>
          <a:sy n="90" d="100"/>
        </p:scale>
        <p:origin x="1272"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handoutMaster" Target="handoutMasters/handout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B7EC99-B55D-4665-8F00-FB55CF318D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70662609-3863-4A8A-914B-CC02289F74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3A6354-54B3-4670-89C1-320F7A56B3EF}" type="datetimeFigureOut">
              <a:rPr lang="en-CA" smtClean="0"/>
              <a:t>2025-09-24</a:t>
            </a:fld>
            <a:endParaRPr lang="en-CA"/>
          </a:p>
        </p:txBody>
      </p:sp>
      <p:sp>
        <p:nvSpPr>
          <p:cNvPr id="4" name="Footer Placeholder 3">
            <a:extLst>
              <a:ext uri="{FF2B5EF4-FFF2-40B4-BE49-F238E27FC236}">
                <a16:creationId xmlns:a16="http://schemas.microsoft.com/office/drawing/2014/main" id="{BDDC6D5B-BBAD-429F-ABBF-DF5419B81E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F59F72D0-FA33-4E00-A45E-51E5A2D657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9DCD17-FB70-4447-A747-9ADE3B867C3E}" type="slidenum">
              <a:rPr lang="en-CA" smtClean="0"/>
              <a:t>‹#›</a:t>
            </a:fld>
            <a:endParaRPr lang="en-CA"/>
          </a:p>
        </p:txBody>
      </p:sp>
    </p:spTree>
    <p:extLst>
      <p:ext uri="{BB962C8B-B14F-4D97-AF65-F5344CB8AC3E}">
        <p14:creationId xmlns:p14="http://schemas.microsoft.com/office/powerpoint/2010/main" val="1072989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C6736-BBE7-42BD-8FC3-A09AD53371F1}" type="datetimeFigureOut">
              <a:rPr lang="en-CA" smtClean="0"/>
              <a:t>2025-09-24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95374F-67B4-4964-B74C-2D30B3D88A80}" type="slidenum">
              <a:rPr lang="en-CA" smtClean="0"/>
              <a:t>‹#›</a:t>
            </a:fld>
            <a:endParaRPr lang="en-CA"/>
          </a:p>
        </p:txBody>
      </p:sp>
    </p:spTree>
    <p:extLst>
      <p:ext uri="{BB962C8B-B14F-4D97-AF65-F5344CB8AC3E}">
        <p14:creationId xmlns:p14="http://schemas.microsoft.com/office/powerpoint/2010/main" val="1325909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95374F-67B4-4964-B74C-2D30B3D88A80}" type="slidenum">
              <a:rPr lang="en-CA" smtClean="0"/>
              <a:t>1</a:t>
            </a:fld>
            <a:endParaRPr lang="en-CA"/>
          </a:p>
        </p:txBody>
      </p:sp>
    </p:spTree>
    <p:extLst>
      <p:ext uri="{BB962C8B-B14F-4D97-AF65-F5344CB8AC3E}">
        <p14:creationId xmlns:p14="http://schemas.microsoft.com/office/powerpoint/2010/main" val="3685778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dirty="0">
                <a:solidFill>
                  <a:srgbClr val="141414"/>
                </a:solidFill>
                <a:effectLst/>
                <a:latin typeface="Arial"/>
                <a:ea typeface="Calibri" panose="020F0502020204030204" pitchFamily="34" charset="0"/>
                <a:cs typeface="Arial"/>
              </a:rPr>
              <a:t>The toxicity of psoralen-based treatments has been extensively studied in in vitro, </a:t>
            </a:r>
            <a:r>
              <a:rPr lang="en-US" sz="1800" dirty="0">
                <a:solidFill>
                  <a:srgbClr val="141414"/>
                </a:solidFill>
                <a:latin typeface="Arial"/>
                <a:ea typeface="Calibri" panose="020F0502020204030204" pitchFamily="34" charset="0"/>
                <a:cs typeface="Arial"/>
              </a:rPr>
              <a:t>in animal </a:t>
            </a:r>
            <a:r>
              <a:rPr lang="en-US" sz="1800" dirty="0">
                <a:solidFill>
                  <a:srgbClr val="141414"/>
                </a:solidFill>
                <a:effectLst/>
                <a:latin typeface="Arial"/>
                <a:ea typeface="Calibri" panose="020F0502020204030204" pitchFamily="34" charset="0"/>
                <a:cs typeface="Arial"/>
              </a:rPr>
              <a:t>studies, and </a:t>
            </a:r>
            <a:r>
              <a:rPr lang="en-US" sz="1800" dirty="0">
                <a:solidFill>
                  <a:srgbClr val="141414"/>
                </a:solidFill>
                <a:latin typeface="Arial"/>
                <a:ea typeface="Calibri" panose="020F0502020204030204" pitchFamily="34" charset="0"/>
                <a:cs typeface="Arial"/>
              </a:rPr>
              <a:t>in clinical</a:t>
            </a:r>
            <a:r>
              <a:rPr lang="en-US" sz="1800" dirty="0">
                <a:solidFill>
                  <a:srgbClr val="141414"/>
                </a:solidFill>
                <a:effectLst/>
                <a:latin typeface="Arial"/>
                <a:ea typeface="Calibri" panose="020F0502020204030204" pitchFamily="34" charset="0"/>
                <a:cs typeface="Arial"/>
              </a:rPr>
              <a:t> trials. The residual </a:t>
            </a:r>
            <a:r>
              <a:rPr lang="en-US" sz="1800" dirty="0" err="1">
                <a:solidFill>
                  <a:srgbClr val="141414"/>
                </a:solidFill>
                <a:effectLst/>
                <a:latin typeface="Arial"/>
                <a:ea typeface="Calibri" panose="020F0502020204030204" pitchFamily="34" charset="0"/>
                <a:cs typeface="Arial"/>
              </a:rPr>
              <a:t>amotosalen</a:t>
            </a:r>
            <a:r>
              <a:rPr lang="en-US" sz="1800" dirty="0">
                <a:solidFill>
                  <a:srgbClr val="141414"/>
                </a:solidFill>
                <a:effectLst/>
                <a:latin typeface="Arial"/>
                <a:ea typeface="Calibri" panose="020F0502020204030204" pitchFamily="34" charset="0"/>
                <a:cs typeface="Arial"/>
              </a:rPr>
              <a:t> amount after component preparation is minimal and falls well below toxic thresholds. </a:t>
            </a:r>
            <a:r>
              <a:rPr lang="en-US" sz="1800" kern="1200" dirty="0">
                <a:solidFill>
                  <a:schemeClr val="tx1"/>
                </a:solidFill>
                <a:effectLst/>
                <a:latin typeface="+mn-lt"/>
                <a:ea typeface="+mn-ea"/>
                <a:cs typeface="+mn-cs"/>
              </a:rPr>
              <a:t>It is important to highlight that while pathogen reduced component are relatively new to Canada, they have been </a:t>
            </a:r>
            <a:r>
              <a:rPr lang="en-US" sz="1800" b="0" kern="1200" dirty="0">
                <a:solidFill>
                  <a:schemeClr val="tx1"/>
                </a:solidFill>
                <a:effectLst/>
                <a:latin typeface="+mn-lt"/>
                <a:ea typeface="+mn-ea"/>
                <a:cs typeface="+mn-cs"/>
              </a:rPr>
              <a:t>routinely used in Europe since the mid-2000s. </a:t>
            </a:r>
            <a:endParaRPr lang="en-CA" sz="1800" dirty="0">
              <a:effectLst/>
              <a:latin typeface="Calibri"/>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10</a:t>
            </a:fld>
            <a:endParaRPr lang="en-CA"/>
          </a:p>
        </p:txBody>
      </p:sp>
    </p:spTree>
    <p:extLst>
      <p:ext uri="{BB962C8B-B14F-4D97-AF65-F5344CB8AC3E}">
        <p14:creationId xmlns:p14="http://schemas.microsoft.com/office/powerpoint/2010/main" val="4270474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51C01-0A28-B2B2-789E-E9BFE15309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9C340-2719-C806-7C1D-8107E1C7A7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1A9260-2B77-416D-3FA0-0C6E027E5A08}"/>
              </a:ext>
            </a:extLst>
          </p:cNvPr>
          <p:cNvSpPr>
            <a:spLocks noGrp="1"/>
          </p:cNvSpPr>
          <p:nvPr>
            <p:ph type="body" idx="1"/>
          </p:nvPr>
        </p:nvSpPr>
        <p:spPr/>
        <p:txBody>
          <a:bodyPr/>
          <a:lstStyle/>
          <a:p>
            <a:pPr algn="just">
              <a:lnSpc>
                <a:spcPct val="107000"/>
              </a:lnSpc>
              <a:spcAft>
                <a:spcPts val="800"/>
              </a:spcAft>
            </a:pPr>
            <a:r>
              <a:rPr lang="en-US" sz="1800" b="0" kern="1200" dirty="0">
                <a:solidFill>
                  <a:schemeClr val="tx1"/>
                </a:solidFill>
                <a:effectLst/>
                <a:latin typeface="+mn-lt"/>
                <a:ea typeface="+mn-ea"/>
                <a:cs typeface="+mn-cs"/>
              </a:rPr>
              <a:t>INTERCEPT has been commercialized for nearly 20 years, with approximately 8.5 million intercept treated products administered globally. </a:t>
            </a:r>
          </a:p>
          <a:p>
            <a:pPr algn="just">
              <a:lnSpc>
                <a:spcPct val="107000"/>
              </a:lnSpc>
              <a:spcAft>
                <a:spcPts val="800"/>
              </a:spcAft>
            </a:pPr>
            <a:r>
              <a:rPr lang="en-US" sz="1800" b="0" kern="1200" dirty="0">
                <a:solidFill>
                  <a:schemeClr val="tx1"/>
                </a:solidFill>
                <a:effectLst/>
                <a:latin typeface="+mn-lt"/>
                <a:ea typeface="+mn-ea"/>
                <a:cs typeface="+mn-cs"/>
              </a:rPr>
              <a:t>L</a:t>
            </a:r>
            <a:r>
              <a:rPr lang="en-US" sz="1800" dirty="0">
                <a:solidFill>
                  <a:srgbClr val="141414"/>
                </a:solidFill>
                <a:effectLst/>
                <a:latin typeface="Arial"/>
                <a:ea typeface="Calibri" panose="020F0502020204030204" pitchFamily="34" charset="0"/>
                <a:cs typeface="Arial"/>
              </a:rPr>
              <a:t>arge multinational hemovigilance databases have confirmed the excellent safety profile seen in the preclinical studies.</a:t>
            </a:r>
            <a:r>
              <a:rPr lang="en-US" sz="1800" dirty="0">
                <a:solidFill>
                  <a:srgbClr val="141414"/>
                </a:solidFill>
                <a:latin typeface="Arial"/>
                <a:ea typeface="Calibri" panose="020F0502020204030204" pitchFamily="34" charset="0"/>
                <a:cs typeface="Arial"/>
              </a:rPr>
              <a:t> </a:t>
            </a:r>
          </a:p>
        </p:txBody>
      </p:sp>
      <p:sp>
        <p:nvSpPr>
          <p:cNvPr id="4" name="Slide Number Placeholder 3">
            <a:extLst>
              <a:ext uri="{FF2B5EF4-FFF2-40B4-BE49-F238E27FC236}">
                <a16:creationId xmlns:a16="http://schemas.microsoft.com/office/drawing/2014/main" id="{0D32B9BB-9337-049A-45D9-69419C2C5415}"/>
              </a:ext>
            </a:extLst>
          </p:cNvPr>
          <p:cNvSpPr>
            <a:spLocks noGrp="1"/>
          </p:cNvSpPr>
          <p:nvPr>
            <p:ph type="sldNum" sz="quarter" idx="5"/>
          </p:nvPr>
        </p:nvSpPr>
        <p:spPr/>
        <p:txBody>
          <a:bodyPr/>
          <a:lstStyle/>
          <a:p>
            <a:fld id="{6795374F-67B4-4964-B74C-2D30B3D88A80}" type="slidenum">
              <a:rPr lang="en-CA" smtClean="0"/>
              <a:t>11</a:t>
            </a:fld>
            <a:endParaRPr lang="en-CA"/>
          </a:p>
        </p:txBody>
      </p:sp>
    </p:spTree>
    <p:extLst>
      <p:ext uri="{BB962C8B-B14F-4D97-AF65-F5344CB8AC3E}">
        <p14:creationId xmlns:p14="http://schemas.microsoft.com/office/powerpoint/2010/main" val="814364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In the donor </a:t>
            </a:r>
            <a:r>
              <a:rPr lang="en-US" dirty="0" err="1"/>
              <a:t>centre</a:t>
            </a:r>
            <a:r>
              <a:rPr lang="en-US" dirty="0"/>
              <a:t>, apheresis plasma is collected from donors in acid citrate dextrose-solution A (ACD-A) anticoagulant. Leukoreduction occurs in the process of apheresis plasma collection. </a:t>
            </a:r>
          </a:p>
          <a:p>
            <a:r>
              <a:rPr lang="en-US" dirty="0"/>
              <a:t>2. The plasma units from the donation are pooled into a single large unit for further processing.</a:t>
            </a:r>
          </a:p>
          <a:p>
            <a:r>
              <a:rPr lang="en-US" dirty="0"/>
              <a:t>3. The large plasma unit undergoes pathogen reduction.</a:t>
            </a:r>
          </a:p>
          <a:p>
            <a:r>
              <a:rPr lang="en-US" dirty="0"/>
              <a:t>3a.In the INTERCEPT treatment,  </a:t>
            </a:r>
            <a:r>
              <a:rPr lang="en-US" dirty="0" err="1"/>
              <a:t>Amotosalen</a:t>
            </a:r>
            <a:r>
              <a:rPr lang="en-US" dirty="0"/>
              <a:t> (psoralen) addition &amp; intercalation</a:t>
            </a:r>
          </a:p>
          <a:p>
            <a:r>
              <a:rPr lang="en-US" dirty="0"/>
              <a:t>3b. UVA illumination &amp; cross-linkage</a:t>
            </a:r>
          </a:p>
          <a:p>
            <a:r>
              <a:rPr lang="en-US" dirty="0"/>
              <a:t>3c. </a:t>
            </a:r>
            <a:r>
              <a:rPr lang="en-US" dirty="0" err="1"/>
              <a:t>Amotosalen</a:t>
            </a:r>
            <a:r>
              <a:rPr lang="en-US" dirty="0"/>
              <a:t> (psoralen) removal via CAD</a:t>
            </a:r>
          </a:p>
          <a:p>
            <a:r>
              <a:rPr lang="en-US" dirty="0"/>
              <a:t>4. The large psoralen-treated plasma unit is divided into three single units. Plasma units are stored in a freezer ≤-18°C and transported to hospitals when ordered. </a:t>
            </a:r>
          </a:p>
        </p:txBody>
      </p:sp>
      <p:sp>
        <p:nvSpPr>
          <p:cNvPr id="4" name="Slide Number Placeholder 3"/>
          <p:cNvSpPr>
            <a:spLocks noGrp="1"/>
          </p:cNvSpPr>
          <p:nvPr>
            <p:ph type="sldNum" sz="quarter" idx="5"/>
          </p:nvPr>
        </p:nvSpPr>
        <p:spPr/>
        <p:txBody>
          <a:bodyPr/>
          <a:lstStyle/>
          <a:p>
            <a:fld id="{6795374F-67B4-4964-B74C-2D30B3D88A80}" type="slidenum">
              <a:rPr lang="en-CA" smtClean="0"/>
              <a:t>13</a:t>
            </a:fld>
            <a:endParaRPr lang="en-CA"/>
          </a:p>
        </p:txBody>
      </p:sp>
    </p:spTree>
    <p:extLst>
      <p:ext uri="{BB962C8B-B14F-4D97-AF65-F5344CB8AC3E}">
        <p14:creationId xmlns:p14="http://schemas.microsoft.com/office/powerpoint/2010/main" val="2395663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7C1D2-D4B1-4976-62EA-545A56BB3E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EAFB0-A7C1-87BE-5A21-CA7EAD9A54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388ECD-C0B0-30C3-17A4-8CDA8E7AA4AD}"/>
              </a:ext>
            </a:extLst>
          </p:cNvPr>
          <p:cNvSpPr>
            <a:spLocks noGrp="1"/>
          </p:cNvSpPr>
          <p:nvPr>
            <p:ph type="body" idx="1"/>
          </p:nvPr>
        </p:nvSpPr>
        <p:spPr/>
        <p:txBody>
          <a:bodyPr/>
          <a:lstStyle/>
          <a:p>
            <a:r>
              <a:rPr lang="en-US"/>
              <a:t>1. In the donor </a:t>
            </a:r>
            <a:r>
              <a:rPr lang="en-US" err="1"/>
              <a:t>centre</a:t>
            </a:r>
            <a:r>
              <a:rPr lang="en-US"/>
              <a:t>, apheresis plasma is collected from donors in acid citrate dextrose-solution A (ACD-A) anticoagulant. Leukoreduction occurs in the process of apheresis plasma collection. </a:t>
            </a:r>
          </a:p>
        </p:txBody>
      </p:sp>
      <p:sp>
        <p:nvSpPr>
          <p:cNvPr id="4" name="Slide Number Placeholder 3">
            <a:extLst>
              <a:ext uri="{FF2B5EF4-FFF2-40B4-BE49-F238E27FC236}">
                <a16:creationId xmlns:a16="http://schemas.microsoft.com/office/drawing/2014/main" id="{C9998C94-D759-9F12-C635-030BC4535467}"/>
              </a:ext>
            </a:extLst>
          </p:cNvPr>
          <p:cNvSpPr>
            <a:spLocks noGrp="1"/>
          </p:cNvSpPr>
          <p:nvPr>
            <p:ph type="sldNum" sz="quarter" idx="5"/>
          </p:nvPr>
        </p:nvSpPr>
        <p:spPr/>
        <p:txBody>
          <a:bodyPr/>
          <a:lstStyle/>
          <a:p>
            <a:fld id="{6795374F-67B4-4964-B74C-2D30B3D88A80}" type="slidenum">
              <a:rPr lang="en-CA" smtClean="0"/>
              <a:t>14</a:t>
            </a:fld>
            <a:endParaRPr lang="en-CA"/>
          </a:p>
        </p:txBody>
      </p:sp>
    </p:spTree>
    <p:extLst>
      <p:ext uri="{BB962C8B-B14F-4D97-AF65-F5344CB8AC3E}">
        <p14:creationId xmlns:p14="http://schemas.microsoft.com/office/powerpoint/2010/main" val="826500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6E9C6-8416-54FB-BD46-94BE5E583B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4E39FB-0D90-11A5-C98B-BBBA3E3D28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A41F35-E648-48FB-3E56-D0E9111E16BE}"/>
              </a:ext>
            </a:extLst>
          </p:cNvPr>
          <p:cNvSpPr>
            <a:spLocks noGrp="1"/>
          </p:cNvSpPr>
          <p:nvPr>
            <p:ph type="body" idx="1"/>
          </p:nvPr>
        </p:nvSpPr>
        <p:spPr/>
        <p:txBody>
          <a:bodyPr/>
          <a:lstStyle/>
          <a:p>
            <a:r>
              <a:rPr lang="en-US"/>
              <a:t>2. The plasma units from the donation are pooled into a single large unit for further processing.</a:t>
            </a:r>
          </a:p>
          <a:p>
            <a:endParaRPr lang="en-US"/>
          </a:p>
        </p:txBody>
      </p:sp>
      <p:sp>
        <p:nvSpPr>
          <p:cNvPr id="4" name="Slide Number Placeholder 3">
            <a:extLst>
              <a:ext uri="{FF2B5EF4-FFF2-40B4-BE49-F238E27FC236}">
                <a16:creationId xmlns:a16="http://schemas.microsoft.com/office/drawing/2014/main" id="{A4856DEA-DE16-2AA9-50E1-2A35480B7796}"/>
              </a:ext>
            </a:extLst>
          </p:cNvPr>
          <p:cNvSpPr>
            <a:spLocks noGrp="1"/>
          </p:cNvSpPr>
          <p:nvPr>
            <p:ph type="sldNum" sz="quarter" idx="5"/>
          </p:nvPr>
        </p:nvSpPr>
        <p:spPr/>
        <p:txBody>
          <a:bodyPr/>
          <a:lstStyle/>
          <a:p>
            <a:fld id="{6795374F-67B4-4964-B74C-2D30B3D88A80}" type="slidenum">
              <a:rPr lang="en-CA" smtClean="0"/>
              <a:t>15</a:t>
            </a:fld>
            <a:endParaRPr lang="en-CA"/>
          </a:p>
        </p:txBody>
      </p:sp>
    </p:spTree>
    <p:extLst>
      <p:ext uri="{BB962C8B-B14F-4D97-AF65-F5344CB8AC3E}">
        <p14:creationId xmlns:p14="http://schemas.microsoft.com/office/powerpoint/2010/main" val="3084762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3EB20-32B9-65BD-055C-CDEC8FB856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FE2344-57D4-B6C9-6D3D-BAF29D6A80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813179-105F-1D36-BAB8-6DAB8C750980}"/>
              </a:ext>
            </a:extLst>
          </p:cNvPr>
          <p:cNvSpPr>
            <a:spLocks noGrp="1"/>
          </p:cNvSpPr>
          <p:nvPr>
            <p:ph type="body" idx="1"/>
          </p:nvPr>
        </p:nvSpPr>
        <p:spPr/>
        <p:txBody>
          <a:bodyPr/>
          <a:lstStyle/>
          <a:p>
            <a:r>
              <a:rPr lang="en-US"/>
              <a:t>3. The large plasma unit undergoes pathogen reduction.</a:t>
            </a:r>
          </a:p>
          <a:p>
            <a:r>
              <a:rPr lang="en-US"/>
              <a:t>3a.In the INTERCEPT treatment,  </a:t>
            </a:r>
            <a:r>
              <a:rPr lang="en-US" err="1"/>
              <a:t>Amotosalen</a:t>
            </a:r>
            <a:r>
              <a:rPr lang="en-US"/>
              <a:t> (psoralen) addition &amp; intercalation</a:t>
            </a:r>
          </a:p>
          <a:p>
            <a:r>
              <a:rPr lang="en-US"/>
              <a:t>3b. UVA illumination &amp; cross-linkage</a:t>
            </a:r>
          </a:p>
          <a:p>
            <a:r>
              <a:rPr lang="en-US"/>
              <a:t>3c. </a:t>
            </a:r>
            <a:r>
              <a:rPr lang="en-US" err="1"/>
              <a:t>Amotosalen</a:t>
            </a:r>
            <a:r>
              <a:rPr lang="en-US"/>
              <a:t> (psoralen) removal via CAD</a:t>
            </a:r>
          </a:p>
          <a:p>
            <a:endParaRPr lang="en-US"/>
          </a:p>
        </p:txBody>
      </p:sp>
      <p:sp>
        <p:nvSpPr>
          <p:cNvPr id="4" name="Slide Number Placeholder 3">
            <a:extLst>
              <a:ext uri="{FF2B5EF4-FFF2-40B4-BE49-F238E27FC236}">
                <a16:creationId xmlns:a16="http://schemas.microsoft.com/office/drawing/2014/main" id="{20E06EC3-A78D-9ED1-4112-FB3F6DFB92B5}"/>
              </a:ext>
            </a:extLst>
          </p:cNvPr>
          <p:cNvSpPr>
            <a:spLocks noGrp="1"/>
          </p:cNvSpPr>
          <p:nvPr>
            <p:ph type="sldNum" sz="quarter" idx="5"/>
          </p:nvPr>
        </p:nvSpPr>
        <p:spPr/>
        <p:txBody>
          <a:bodyPr/>
          <a:lstStyle/>
          <a:p>
            <a:fld id="{6795374F-67B4-4964-B74C-2D30B3D88A80}" type="slidenum">
              <a:rPr lang="en-CA" smtClean="0"/>
              <a:t>16</a:t>
            </a:fld>
            <a:endParaRPr lang="en-CA"/>
          </a:p>
        </p:txBody>
      </p:sp>
    </p:spTree>
    <p:extLst>
      <p:ext uri="{BB962C8B-B14F-4D97-AF65-F5344CB8AC3E}">
        <p14:creationId xmlns:p14="http://schemas.microsoft.com/office/powerpoint/2010/main" val="986652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3D4D4-C8A2-9D18-65A6-159CB8BBE0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42788-0E32-B3EC-361A-A0A80B49A0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7AD9F2-2102-A128-9C4D-FCCD87FE2AC9}"/>
              </a:ext>
            </a:extLst>
          </p:cNvPr>
          <p:cNvSpPr>
            <a:spLocks noGrp="1"/>
          </p:cNvSpPr>
          <p:nvPr>
            <p:ph type="body" idx="1"/>
          </p:nvPr>
        </p:nvSpPr>
        <p:spPr/>
        <p:txBody>
          <a:bodyPr/>
          <a:lstStyle/>
          <a:p>
            <a:r>
              <a:rPr lang="en-US"/>
              <a:t>4. The large psoralen-treated plasma unit is divided into three single units. Plasma units are stored in a freezer ≤-18°C and transported to hospitals when ordered. </a:t>
            </a:r>
          </a:p>
        </p:txBody>
      </p:sp>
      <p:sp>
        <p:nvSpPr>
          <p:cNvPr id="4" name="Slide Number Placeholder 3">
            <a:extLst>
              <a:ext uri="{FF2B5EF4-FFF2-40B4-BE49-F238E27FC236}">
                <a16:creationId xmlns:a16="http://schemas.microsoft.com/office/drawing/2014/main" id="{2B4BB226-D68D-268A-3040-D08318E8FF12}"/>
              </a:ext>
            </a:extLst>
          </p:cNvPr>
          <p:cNvSpPr>
            <a:spLocks noGrp="1"/>
          </p:cNvSpPr>
          <p:nvPr>
            <p:ph type="sldNum" sz="quarter" idx="5"/>
          </p:nvPr>
        </p:nvSpPr>
        <p:spPr/>
        <p:txBody>
          <a:bodyPr/>
          <a:lstStyle/>
          <a:p>
            <a:fld id="{6795374F-67B4-4964-B74C-2D30B3D88A80}" type="slidenum">
              <a:rPr lang="en-CA" smtClean="0"/>
              <a:t>17</a:t>
            </a:fld>
            <a:endParaRPr lang="en-CA"/>
          </a:p>
        </p:txBody>
      </p:sp>
    </p:spTree>
    <p:extLst>
      <p:ext uri="{BB962C8B-B14F-4D97-AF65-F5344CB8AC3E}">
        <p14:creationId xmlns:p14="http://schemas.microsoft.com/office/powerpoint/2010/main" val="1589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20</a:t>
            </a:fld>
            <a:endParaRPr lang="en-CA"/>
          </a:p>
        </p:txBody>
      </p:sp>
    </p:spTree>
    <p:extLst>
      <p:ext uri="{BB962C8B-B14F-4D97-AF65-F5344CB8AC3E}">
        <p14:creationId xmlns:p14="http://schemas.microsoft.com/office/powerpoint/2010/main" val="702412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0F0FB-02D4-FD8C-B8CB-66AEA91520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5DE4B-C066-1E98-F37A-10D064C09C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6D0AB6-EBC1-6B6B-62CF-EB8811C2BB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31C9B8-2656-71FE-0181-C254753D44D2}"/>
              </a:ext>
            </a:extLst>
          </p:cNvPr>
          <p:cNvSpPr>
            <a:spLocks noGrp="1"/>
          </p:cNvSpPr>
          <p:nvPr>
            <p:ph type="sldNum" sz="quarter" idx="5"/>
          </p:nvPr>
        </p:nvSpPr>
        <p:spPr/>
        <p:txBody>
          <a:bodyPr/>
          <a:lstStyle/>
          <a:p>
            <a:fld id="{6795374F-67B4-4964-B74C-2D30B3D88A80}" type="slidenum">
              <a:rPr lang="en-CA" smtClean="0"/>
              <a:t>21</a:t>
            </a:fld>
            <a:endParaRPr lang="en-CA"/>
          </a:p>
        </p:txBody>
      </p:sp>
    </p:spTree>
    <p:extLst>
      <p:ext uri="{BB962C8B-B14F-4D97-AF65-F5344CB8AC3E}">
        <p14:creationId xmlns:p14="http://schemas.microsoft.com/office/powerpoint/2010/main" val="2964384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4FB3D-0EC6-07CC-7D8B-5EA9305AAF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AB8D5F-F617-9813-4D4F-0747FAB5EF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4F44C3-8DB2-1A98-C844-DD0B7520C3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2B9692-FF68-E6ED-D6C0-BDD6218E0B6E}"/>
              </a:ext>
            </a:extLst>
          </p:cNvPr>
          <p:cNvSpPr>
            <a:spLocks noGrp="1"/>
          </p:cNvSpPr>
          <p:nvPr>
            <p:ph type="sldNum" sz="quarter" idx="5"/>
          </p:nvPr>
        </p:nvSpPr>
        <p:spPr/>
        <p:txBody>
          <a:bodyPr/>
          <a:lstStyle/>
          <a:p>
            <a:fld id="{6795374F-67B4-4964-B74C-2D30B3D88A80}" type="slidenum">
              <a:rPr lang="en-CA" smtClean="0"/>
              <a:t>22</a:t>
            </a:fld>
            <a:endParaRPr lang="en-CA"/>
          </a:p>
        </p:txBody>
      </p:sp>
    </p:spTree>
    <p:extLst>
      <p:ext uri="{BB962C8B-B14F-4D97-AF65-F5344CB8AC3E}">
        <p14:creationId xmlns:p14="http://schemas.microsoft.com/office/powerpoint/2010/main" val="262000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2</a:t>
            </a:fld>
            <a:endParaRPr lang="en-CA"/>
          </a:p>
        </p:txBody>
      </p:sp>
    </p:spTree>
    <p:extLst>
      <p:ext uri="{BB962C8B-B14F-4D97-AF65-F5344CB8AC3E}">
        <p14:creationId xmlns:p14="http://schemas.microsoft.com/office/powerpoint/2010/main" val="1687932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5C4EC-F451-0166-521C-91B358D5EF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F8ACF-B36E-700D-FD47-287564DA7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FBC41C-6183-3280-1658-8A9881D4E64F}"/>
              </a:ext>
            </a:extLst>
          </p:cNvPr>
          <p:cNvSpPr>
            <a:spLocks noGrp="1"/>
          </p:cNvSpPr>
          <p:nvPr>
            <p:ph type="body" idx="1"/>
          </p:nvPr>
        </p:nvSpPr>
        <p:spPr/>
        <p:txBody>
          <a:bodyPr/>
          <a:lstStyle/>
          <a:p>
            <a:pPr>
              <a:lnSpc>
                <a:spcPct val="110000"/>
              </a:lnSpc>
            </a:pPr>
            <a:endParaRPr lang="en-US" sz="1800" kern="100" dirty="0">
              <a:solidFill>
                <a:srgbClr val="4D4D4D"/>
              </a:solidFill>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AE4D98C-1ABD-D109-FF7D-55D2C8516869}"/>
              </a:ext>
            </a:extLst>
          </p:cNvPr>
          <p:cNvSpPr>
            <a:spLocks noGrp="1"/>
          </p:cNvSpPr>
          <p:nvPr>
            <p:ph type="sldNum" sz="quarter" idx="5"/>
          </p:nvPr>
        </p:nvSpPr>
        <p:spPr/>
        <p:txBody>
          <a:bodyPr/>
          <a:lstStyle/>
          <a:p>
            <a:fld id="{6795374F-67B4-4964-B74C-2D30B3D88A80}" type="slidenum">
              <a:rPr lang="en-CA" smtClean="0"/>
              <a:t>23</a:t>
            </a:fld>
            <a:endParaRPr lang="en-CA"/>
          </a:p>
        </p:txBody>
      </p:sp>
    </p:spTree>
    <p:extLst>
      <p:ext uri="{BB962C8B-B14F-4D97-AF65-F5344CB8AC3E}">
        <p14:creationId xmlns:p14="http://schemas.microsoft.com/office/powerpoint/2010/main" val="1939112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24</a:t>
            </a:fld>
            <a:endParaRPr lang="en-CA"/>
          </a:p>
        </p:txBody>
      </p:sp>
    </p:spTree>
    <p:extLst>
      <p:ext uri="{BB962C8B-B14F-4D97-AF65-F5344CB8AC3E}">
        <p14:creationId xmlns:p14="http://schemas.microsoft.com/office/powerpoint/2010/main" val="1761250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a:solidFill>
                  <a:srgbClr val="4D4D4D"/>
                </a:solidFill>
                <a:effectLst/>
                <a:latin typeface="Arial" panose="020B0604020202020204" pitchFamily="34" charset="0"/>
                <a:ea typeface="Aptos" panose="020B0004020202020204" pitchFamily="34" charset="0"/>
                <a:cs typeface="Arial" panose="020B0604020202020204" pitchFamily="34" charset="0"/>
              </a:rPr>
              <a:t>Table shows a comparison of factor levels across standard frozen plasma, solvent detergent plasma and INTERCEPT treated plasma. All coagulation factors fall within normal laboratory clinical reference ranges. </a:t>
            </a:r>
          </a:p>
          <a:p>
            <a:endParaRPr lang="en-US"/>
          </a:p>
        </p:txBody>
      </p:sp>
      <p:sp>
        <p:nvSpPr>
          <p:cNvPr id="4" name="Slide Number Placeholder 3"/>
          <p:cNvSpPr>
            <a:spLocks noGrp="1"/>
          </p:cNvSpPr>
          <p:nvPr>
            <p:ph type="sldNum" sz="quarter" idx="5"/>
          </p:nvPr>
        </p:nvSpPr>
        <p:spPr/>
        <p:txBody>
          <a:bodyPr/>
          <a:lstStyle/>
          <a:p>
            <a:fld id="{E9B79DBD-40D5-C643-A310-AC07AAD1EE41}" type="slidenum">
              <a:rPr lang="en-US" smtClean="0"/>
              <a:t>26</a:t>
            </a:fld>
            <a:endParaRPr lang="en-US"/>
          </a:p>
        </p:txBody>
      </p:sp>
    </p:spTree>
    <p:extLst>
      <p:ext uri="{BB962C8B-B14F-4D97-AF65-F5344CB8AC3E}">
        <p14:creationId xmlns:p14="http://schemas.microsoft.com/office/powerpoint/2010/main" val="621461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27</a:t>
            </a:fld>
            <a:endParaRPr lang="en-CA"/>
          </a:p>
        </p:txBody>
      </p:sp>
    </p:spTree>
    <p:extLst>
      <p:ext uri="{BB962C8B-B14F-4D97-AF65-F5344CB8AC3E}">
        <p14:creationId xmlns:p14="http://schemas.microsoft.com/office/powerpoint/2010/main" val="907383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28</a:t>
            </a:fld>
            <a:endParaRPr lang="en-CA"/>
          </a:p>
        </p:txBody>
      </p:sp>
    </p:spTree>
    <p:extLst>
      <p:ext uri="{BB962C8B-B14F-4D97-AF65-F5344CB8AC3E}">
        <p14:creationId xmlns:p14="http://schemas.microsoft.com/office/powerpoint/2010/main" val="104311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5374F-67B4-4964-B74C-2D30B3D88A80}" type="slidenum">
              <a:rPr lang="en-CA" smtClean="0"/>
              <a:t>29</a:t>
            </a:fld>
            <a:endParaRPr lang="en-CA"/>
          </a:p>
        </p:txBody>
      </p:sp>
    </p:spTree>
    <p:extLst>
      <p:ext uri="{BB962C8B-B14F-4D97-AF65-F5344CB8AC3E}">
        <p14:creationId xmlns:p14="http://schemas.microsoft.com/office/powerpoint/2010/main" val="1419084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5374F-67B4-4964-B74C-2D30B3D88A80}" type="slidenum">
              <a:rPr lang="en-CA" smtClean="0"/>
              <a:t>31</a:t>
            </a:fld>
            <a:endParaRPr lang="en-CA"/>
          </a:p>
        </p:txBody>
      </p:sp>
    </p:spTree>
    <p:extLst>
      <p:ext uri="{BB962C8B-B14F-4D97-AF65-F5344CB8AC3E}">
        <p14:creationId xmlns:p14="http://schemas.microsoft.com/office/powerpoint/2010/main" val="1543493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2B0E4-119E-C3FF-B4B5-E0B08D78D0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AE2F15-8737-B1DA-F6E2-B72ACC220E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2C27D8-536D-0A34-913C-46BA532EDC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85D071-1C02-C68E-12A8-A2BFE4A1F06D}"/>
              </a:ext>
            </a:extLst>
          </p:cNvPr>
          <p:cNvSpPr>
            <a:spLocks noGrp="1"/>
          </p:cNvSpPr>
          <p:nvPr>
            <p:ph type="sldNum" sz="quarter" idx="5"/>
          </p:nvPr>
        </p:nvSpPr>
        <p:spPr/>
        <p:txBody>
          <a:bodyPr/>
          <a:lstStyle/>
          <a:p>
            <a:fld id="{6795374F-67B4-4964-B74C-2D30B3D88A80}" type="slidenum">
              <a:rPr lang="en-CA" smtClean="0"/>
              <a:t>32</a:t>
            </a:fld>
            <a:endParaRPr lang="en-CA"/>
          </a:p>
        </p:txBody>
      </p:sp>
    </p:spTree>
    <p:extLst>
      <p:ext uri="{BB962C8B-B14F-4D97-AF65-F5344CB8AC3E}">
        <p14:creationId xmlns:p14="http://schemas.microsoft.com/office/powerpoint/2010/main" val="1356734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F68FC-CF3E-6743-0D81-713940B73B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44F186-61A9-1BAD-D7DF-7402A998DC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2BDFE9-54D3-C2A9-5C3A-1861AE2F57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7EF6EC-8805-4F2A-3332-1E91BF542ACF}"/>
              </a:ext>
            </a:extLst>
          </p:cNvPr>
          <p:cNvSpPr>
            <a:spLocks noGrp="1"/>
          </p:cNvSpPr>
          <p:nvPr>
            <p:ph type="sldNum" sz="quarter" idx="5"/>
          </p:nvPr>
        </p:nvSpPr>
        <p:spPr/>
        <p:txBody>
          <a:bodyPr/>
          <a:lstStyle/>
          <a:p>
            <a:fld id="{6795374F-67B4-4964-B74C-2D30B3D88A80}" type="slidenum">
              <a:rPr lang="en-CA" smtClean="0"/>
              <a:t>33</a:t>
            </a:fld>
            <a:endParaRPr lang="en-CA"/>
          </a:p>
        </p:txBody>
      </p:sp>
    </p:spTree>
    <p:extLst>
      <p:ext uri="{BB962C8B-B14F-4D97-AF65-F5344CB8AC3E}">
        <p14:creationId xmlns:p14="http://schemas.microsoft.com/office/powerpoint/2010/main" val="6721142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35</a:t>
            </a:fld>
            <a:endParaRPr lang="en-CA"/>
          </a:p>
        </p:txBody>
      </p:sp>
    </p:spTree>
    <p:extLst>
      <p:ext uri="{BB962C8B-B14F-4D97-AF65-F5344CB8AC3E}">
        <p14:creationId xmlns:p14="http://schemas.microsoft.com/office/powerpoint/2010/main" val="1813988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3</a:t>
            </a:fld>
            <a:endParaRPr lang="en-CA"/>
          </a:p>
        </p:txBody>
      </p:sp>
    </p:spTree>
    <p:extLst>
      <p:ext uri="{BB962C8B-B14F-4D97-AF65-F5344CB8AC3E}">
        <p14:creationId xmlns:p14="http://schemas.microsoft.com/office/powerpoint/2010/main" val="2871601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5374F-67B4-4964-B74C-2D30B3D88A80}" type="slidenum">
              <a:rPr lang="en-CA" smtClean="0"/>
              <a:t>36</a:t>
            </a:fld>
            <a:endParaRPr lang="en-CA"/>
          </a:p>
        </p:txBody>
      </p:sp>
    </p:spTree>
    <p:extLst>
      <p:ext uri="{BB962C8B-B14F-4D97-AF65-F5344CB8AC3E}">
        <p14:creationId xmlns:p14="http://schemas.microsoft.com/office/powerpoint/2010/main" val="26403294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37</a:t>
            </a:fld>
            <a:endParaRPr lang="en-CA"/>
          </a:p>
        </p:txBody>
      </p:sp>
    </p:spTree>
    <p:extLst>
      <p:ext uri="{BB962C8B-B14F-4D97-AF65-F5344CB8AC3E}">
        <p14:creationId xmlns:p14="http://schemas.microsoft.com/office/powerpoint/2010/main" val="13042356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795374F-67B4-4964-B74C-2D30B3D88A80}" type="slidenum">
              <a:rPr lang="en-CA" smtClean="0"/>
              <a:t>38</a:t>
            </a:fld>
            <a:endParaRPr lang="en-CA"/>
          </a:p>
        </p:txBody>
      </p:sp>
    </p:spTree>
    <p:extLst>
      <p:ext uri="{BB962C8B-B14F-4D97-AF65-F5344CB8AC3E}">
        <p14:creationId xmlns:p14="http://schemas.microsoft.com/office/powerpoint/2010/main" val="3076454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5374F-67B4-4964-B74C-2D30B3D88A80}" type="slidenum">
              <a:rPr lang="en-CA" smtClean="0"/>
              <a:t>39</a:t>
            </a:fld>
            <a:endParaRPr lang="en-CA"/>
          </a:p>
        </p:txBody>
      </p:sp>
    </p:spTree>
    <p:extLst>
      <p:ext uri="{BB962C8B-B14F-4D97-AF65-F5344CB8AC3E}">
        <p14:creationId xmlns:p14="http://schemas.microsoft.com/office/powerpoint/2010/main" val="237212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16349-5310-517E-8B6D-C8C825FED0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A45F1D-58C3-5222-D10C-D3DB859BB4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AD08A0-5BBC-E84C-1FB1-FC3E57AC1E96}"/>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6788B308-B33D-C1DB-797B-5A5C757586CD}"/>
              </a:ext>
            </a:extLst>
          </p:cNvPr>
          <p:cNvSpPr>
            <a:spLocks noGrp="1"/>
          </p:cNvSpPr>
          <p:nvPr>
            <p:ph type="sldNum" sz="quarter" idx="5"/>
          </p:nvPr>
        </p:nvSpPr>
        <p:spPr/>
        <p:txBody>
          <a:bodyPr/>
          <a:lstStyle/>
          <a:p>
            <a:fld id="{6795374F-67B4-4964-B74C-2D30B3D88A80}" type="slidenum">
              <a:rPr lang="en-CA" smtClean="0"/>
              <a:t>41</a:t>
            </a:fld>
            <a:endParaRPr lang="en-CA"/>
          </a:p>
        </p:txBody>
      </p:sp>
    </p:spTree>
    <p:extLst>
      <p:ext uri="{BB962C8B-B14F-4D97-AF65-F5344CB8AC3E}">
        <p14:creationId xmlns:p14="http://schemas.microsoft.com/office/powerpoint/2010/main" val="9376819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3352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 point out:</a:t>
            </a:r>
          </a:p>
          <a:p>
            <a:pPr marL="171450" indent="-171450">
              <a:buFont typeface="Arial" panose="020B0604020202020204" pitchFamily="34" charset="0"/>
              <a:buChar char="•"/>
            </a:pPr>
            <a:r>
              <a:rPr lang="en-CA" dirty="0"/>
              <a:t>If surfing on Web, beware of different regulatory requirements applicable depending on jurisdictions.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1705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47</a:t>
            </a:fld>
            <a:endParaRPr lang="en-CA"/>
          </a:p>
        </p:txBody>
      </p:sp>
    </p:spTree>
    <p:extLst>
      <p:ext uri="{BB962C8B-B14F-4D97-AF65-F5344CB8AC3E}">
        <p14:creationId xmlns:p14="http://schemas.microsoft.com/office/powerpoint/2010/main" val="2403805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795374F-67B4-4964-B74C-2D30B3D88A80}" type="slidenum">
              <a:rPr lang="en-CA" smtClean="0"/>
              <a:t>4</a:t>
            </a:fld>
            <a:endParaRPr lang="en-CA"/>
          </a:p>
        </p:txBody>
      </p:sp>
    </p:spTree>
    <p:extLst>
      <p:ext uri="{BB962C8B-B14F-4D97-AF65-F5344CB8AC3E}">
        <p14:creationId xmlns:p14="http://schemas.microsoft.com/office/powerpoint/2010/main" val="2034979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44B39-A28A-32A9-659E-DF2E4639D6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5B6EC2-BA2A-DA91-10B1-58D11D10C7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FA1F27-3E49-3247-EEE6-FFDC66692CAA}"/>
              </a:ext>
            </a:extLst>
          </p:cNvPr>
          <p:cNvSpPr>
            <a:spLocks noGrp="1"/>
          </p:cNvSpPr>
          <p:nvPr>
            <p:ph type="body" idx="1"/>
          </p:nvPr>
        </p:nvSpPr>
        <p:spPr/>
        <p:txBody>
          <a:bodyPr/>
          <a:lstStyle/>
          <a:p>
            <a:pPr>
              <a:lnSpc>
                <a:spcPct val="100000"/>
              </a:lnSpc>
              <a:spcBef>
                <a:spcPts val="0"/>
              </a:spcBef>
              <a:buClr>
                <a:schemeClr val="tx2"/>
              </a:buClr>
            </a:pP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9C7B816-CC4D-C23F-B5B7-3C84D86CF085}"/>
              </a:ext>
            </a:extLst>
          </p:cNvPr>
          <p:cNvSpPr>
            <a:spLocks noGrp="1"/>
          </p:cNvSpPr>
          <p:nvPr>
            <p:ph type="sldNum" sz="quarter" idx="5"/>
          </p:nvPr>
        </p:nvSpPr>
        <p:spPr/>
        <p:txBody>
          <a:bodyPr/>
          <a:lstStyle/>
          <a:p>
            <a:fld id="{6795374F-67B4-4964-B74C-2D30B3D88A80}" type="slidenum">
              <a:rPr lang="en-CA" smtClean="0"/>
              <a:t>5</a:t>
            </a:fld>
            <a:endParaRPr lang="en-CA"/>
          </a:p>
        </p:txBody>
      </p:sp>
    </p:spTree>
    <p:extLst>
      <p:ext uri="{BB962C8B-B14F-4D97-AF65-F5344CB8AC3E}">
        <p14:creationId xmlns:p14="http://schemas.microsoft.com/office/powerpoint/2010/main" val="2834176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A6A03-3E77-6E4F-0590-E806F588A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751F27-3D0A-956C-AB58-91F91D2A07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EC971F-049A-E6B7-485B-AAD0598F3622}"/>
              </a:ext>
            </a:extLst>
          </p:cNvPr>
          <p:cNvSpPr>
            <a:spLocks noGrp="1"/>
          </p:cNvSpPr>
          <p:nvPr>
            <p:ph type="body" idx="1"/>
          </p:nvPr>
        </p:nvSpPr>
        <p:spPr/>
        <p:txBody>
          <a:bodyPr/>
          <a:lstStyle/>
          <a:p>
            <a:pPr>
              <a:lnSpc>
                <a:spcPct val="100000"/>
              </a:lnSpc>
              <a:spcBef>
                <a:spcPts val="0"/>
              </a:spcBef>
              <a:buClr>
                <a:schemeClr val="tx2"/>
              </a:buClr>
            </a:pP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FC5100F-A20F-03EA-3DD2-5C5D31F9F950}"/>
              </a:ext>
            </a:extLst>
          </p:cNvPr>
          <p:cNvSpPr>
            <a:spLocks noGrp="1"/>
          </p:cNvSpPr>
          <p:nvPr>
            <p:ph type="sldNum" sz="quarter" idx="5"/>
          </p:nvPr>
        </p:nvSpPr>
        <p:spPr/>
        <p:txBody>
          <a:bodyPr/>
          <a:lstStyle/>
          <a:p>
            <a:fld id="{6795374F-67B4-4964-B74C-2D30B3D88A80}" type="slidenum">
              <a:rPr lang="en-CA" smtClean="0"/>
              <a:t>6</a:t>
            </a:fld>
            <a:endParaRPr lang="en-CA"/>
          </a:p>
        </p:txBody>
      </p:sp>
    </p:spTree>
    <p:extLst>
      <p:ext uri="{BB962C8B-B14F-4D97-AF65-F5344CB8AC3E}">
        <p14:creationId xmlns:p14="http://schemas.microsoft.com/office/powerpoint/2010/main" val="874194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865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6795374F-67B4-4964-B74C-2D30B3D88A80}" type="slidenum">
              <a:rPr lang="en-CA" smtClean="0"/>
              <a:t>8</a:t>
            </a:fld>
            <a:endParaRPr lang="en-CA"/>
          </a:p>
        </p:txBody>
      </p:sp>
    </p:spTree>
    <p:extLst>
      <p:ext uri="{BB962C8B-B14F-4D97-AF65-F5344CB8AC3E}">
        <p14:creationId xmlns:p14="http://schemas.microsoft.com/office/powerpoint/2010/main" val="2343414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err="1">
                <a:solidFill>
                  <a:srgbClr val="000000"/>
                </a:solidFill>
                <a:effectLst/>
                <a:latin typeface="Arial"/>
                <a:ea typeface="Calibri" panose="020F0502020204030204" pitchFamily="34" charset="0"/>
                <a:cs typeface="Arial"/>
              </a:rPr>
              <a:t>Amotosalen</a:t>
            </a:r>
            <a:r>
              <a:rPr lang="en-CA" sz="1800" dirty="0">
                <a:solidFill>
                  <a:srgbClr val="000000"/>
                </a:solidFill>
                <a:effectLst/>
                <a:latin typeface="Arial"/>
                <a:ea typeface="Calibri" panose="020F0502020204030204" pitchFamily="34" charset="0"/>
                <a:cs typeface="Arial"/>
              </a:rPr>
              <a:t> is the active photoreactive compound of the Cerus INTERCEPT pathogen inactivation system. </a:t>
            </a:r>
            <a:r>
              <a:rPr lang="en-CA" sz="1800" dirty="0" err="1">
                <a:solidFill>
                  <a:srgbClr val="000000"/>
                </a:solidFill>
                <a:effectLst/>
                <a:latin typeface="Arial"/>
                <a:ea typeface="Calibri" panose="020F0502020204030204" pitchFamily="34" charset="0"/>
                <a:cs typeface="Arial"/>
              </a:rPr>
              <a:t>Amotosalen</a:t>
            </a:r>
            <a:r>
              <a:rPr lang="en-CA" sz="1800" dirty="0">
                <a:solidFill>
                  <a:srgbClr val="000000"/>
                </a:solidFill>
                <a:effectLst/>
                <a:latin typeface="Arial"/>
                <a:ea typeface="Calibri" panose="020F0502020204030204" pitchFamily="34" charset="0"/>
                <a:cs typeface="Arial"/>
              </a:rPr>
              <a:t> is a synthetic psoralen. </a:t>
            </a:r>
            <a:r>
              <a:rPr lang="en-CA" sz="1800" dirty="0" err="1">
                <a:solidFill>
                  <a:srgbClr val="000000"/>
                </a:solidFill>
                <a:latin typeface="Arial"/>
                <a:ea typeface="Calibri" panose="020F0502020204030204" pitchFamily="34" charset="0"/>
                <a:cs typeface="Arial"/>
              </a:rPr>
              <a:t>Amotosalen</a:t>
            </a:r>
            <a:r>
              <a:rPr lang="en-CA" sz="1800" dirty="0">
                <a:solidFill>
                  <a:srgbClr val="000000"/>
                </a:solidFill>
                <a:latin typeface="Arial"/>
                <a:ea typeface="Calibri" panose="020F0502020204030204" pitchFamily="34" charset="0"/>
                <a:cs typeface="Arial"/>
              </a:rPr>
              <a:t> is added to the component and intercalates </a:t>
            </a:r>
            <a:r>
              <a:rPr lang="en-CA" sz="1800" dirty="0">
                <a:solidFill>
                  <a:srgbClr val="000000"/>
                </a:solidFill>
                <a:effectLst/>
                <a:latin typeface="Arial"/>
                <a:ea typeface="Calibri" panose="020F0502020204030204" pitchFamily="34" charset="0"/>
                <a:cs typeface="Arial"/>
              </a:rPr>
              <a:t>within nucleic acids that compose the DNA and RNA of cells, bacteria, viruses and parasites. </a:t>
            </a:r>
            <a:r>
              <a:rPr lang="en-CA" sz="1800" dirty="0" err="1">
                <a:solidFill>
                  <a:srgbClr val="000000"/>
                </a:solidFill>
                <a:effectLst/>
                <a:latin typeface="Arial"/>
                <a:ea typeface="Calibri" panose="020F0502020204030204" pitchFamily="34" charset="0"/>
                <a:cs typeface="Arial"/>
              </a:rPr>
              <a:t>Amotosalen</a:t>
            </a:r>
            <a:r>
              <a:rPr lang="en-CA" sz="1800" dirty="0">
                <a:solidFill>
                  <a:srgbClr val="000000"/>
                </a:solidFill>
                <a:effectLst/>
                <a:latin typeface="Arial"/>
                <a:ea typeface="Calibri" panose="020F0502020204030204" pitchFamily="34" charset="0"/>
                <a:cs typeface="Arial"/>
              </a:rPr>
              <a:t> becomes activated when exposed to ultraviolet A illumination, causing permanent crosslinking between nucleic acid strands. This leads to DNA/RNA damage and inactivates </a:t>
            </a:r>
            <a:r>
              <a:rPr lang="en-CA" sz="1800" dirty="0">
                <a:solidFill>
                  <a:srgbClr val="000000"/>
                </a:solidFill>
                <a:latin typeface="Arial"/>
                <a:ea typeface="Calibri" panose="020F0502020204030204" pitchFamily="34" charset="0"/>
                <a:cs typeface="Arial"/>
              </a:rPr>
              <a:t>cells and pathogens </a:t>
            </a:r>
            <a:r>
              <a:rPr lang="en-CA" sz="1800" dirty="0">
                <a:solidFill>
                  <a:srgbClr val="000000"/>
                </a:solidFill>
                <a:effectLst/>
                <a:latin typeface="Arial"/>
                <a:ea typeface="Calibri" panose="020F0502020204030204" pitchFamily="34" charset="0"/>
                <a:cs typeface="Arial"/>
              </a:rPr>
              <a:t>which may be present in a blood component (plasma or platelet). </a:t>
            </a:r>
            <a:r>
              <a:rPr lang="en-CA" sz="1800" dirty="0">
                <a:solidFill>
                  <a:srgbClr val="000000"/>
                </a:solidFill>
                <a:latin typeface="Arial"/>
                <a:ea typeface="Calibri" panose="020F0502020204030204" pitchFamily="34" charset="0"/>
                <a:cs typeface="Arial"/>
              </a:rPr>
              <a:t>Any residual </a:t>
            </a:r>
            <a:r>
              <a:rPr lang="en-CA" sz="1800" dirty="0" err="1">
                <a:solidFill>
                  <a:srgbClr val="000000"/>
                </a:solidFill>
                <a:latin typeface="Arial"/>
                <a:ea typeface="Calibri" panose="020F0502020204030204" pitchFamily="34" charset="0"/>
                <a:cs typeface="Arial"/>
              </a:rPr>
              <a:t>amotosalen</a:t>
            </a:r>
            <a:r>
              <a:rPr lang="en-CA" sz="1800" dirty="0">
                <a:solidFill>
                  <a:srgbClr val="000000"/>
                </a:solidFill>
                <a:latin typeface="Arial"/>
                <a:ea typeface="Calibri" panose="020F0502020204030204" pitchFamily="34" charset="0"/>
                <a:cs typeface="Arial"/>
              </a:rPr>
              <a:t> is removed by </a:t>
            </a:r>
            <a:r>
              <a:rPr lang="en-US" sz="1800" dirty="0">
                <a:solidFill>
                  <a:srgbClr val="141414"/>
                </a:solidFill>
                <a:effectLst/>
                <a:latin typeface="Arial"/>
                <a:ea typeface="Calibri" panose="020F0502020204030204" pitchFamily="34" charset="0"/>
                <a:cs typeface="Arial"/>
              </a:rPr>
              <a:t>a compound adsorption device</a:t>
            </a:r>
            <a:r>
              <a:rPr lang="en-US" sz="1800" dirty="0">
                <a:solidFill>
                  <a:srgbClr val="141414"/>
                </a:solidFill>
                <a:latin typeface="Arial"/>
                <a:ea typeface="Calibri" panose="020F0502020204030204" pitchFamily="34" charset="0"/>
                <a:cs typeface="Arial"/>
              </a:rPr>
              <a:t>. </a:t>
            </a:r>
            <a:endParaRPr lang="en-US" sz="1800" kern="1200" dirty="0">
              <a:solidFill>
                <a:srgbClr val="141414"/>
              </a:solidFill>
              <a:effectLst/>
              <a:latin typeface="Arial"/>
              <a:cs typeface="Arial"/>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9</a:t>
            </a:fld>
            <a:endParaRPr lang="en-CA"/>
          </a:p>
        </p:txBody>
      </p:sp>
    </p:spTree>
    <p:extLst>
      <p:ext uri="{BB962C8B-B14F-4D97-AF65-F5344CB8AC3E}">
        <p14:creationId xmlns:p14="http://schemas.microsoft.com/office/powerpoint/2010/main" val="5067275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sp>
        <p:nvSpPr>
          <p:cNvPr id="8" name="Body Level One…">
            <a:extLst>
              <a:ext uri="{FF2B5EF4-FFF2-40B4-BE49-F238E27FC236}">
                <a16:creationId xmlns:a16="http://schemas.microsoft.com/office/drawing/2014/main" id="{B8F45514-7B7B-44E1-9D60-359EC25A3994}"/>
              </a:ext>
            </a:extLst>
          </p:cNvPr>
          <p:cNvSpPr txBox="1">
            <a:spLocks noGrp="1"/>
          </p:cNvSpPr>
          <p:nvPr>
            <p:ph type="body" idx="1" hasCustomPrompt="1"/>
          </p:nvPr>
        </p:nvSpPr>
        <p:spPr>
          <a:xfrm>
            <a:off x="737342" y="5809145"/>
            <a:ext cx="7190678"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2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9" name="Title Text">
            <a:extLst>
              <a:ext uri="{FF2B5EF4-FFF2-40B4-BE49-F238E27FC236}">
                <a16:creationId xmlns:a16="http://schemas.microsoft.com/office/drawing/2014/main" id="{DA8EA7A6-422E-4D07-931B-5639E93C3FE5}"/>
              </a:ext>
            </a:extLst>
          </p:cNvPr>
          <p:cNvSpPr txBox="1">
            <a:spLocks noGrp="1"/>
          </p:cNvSpPr>
          <p:nvPr>
            <p:ph type="title" hasCustomPrompt="1"/>
          </p:nvPr>
        </p:nvSpPr>
        <p:spPr>
          <a:xfrm>
            <a:off x="744063" y="597417"/>
            <a:ext cx="10515600" cy="3974583"/>
          </a:xfrm>
          <a:prstGeom prst="rect">
            <a:avLst/>
          </a:prstGeom>
        </p:spPr>
        <p:txBody>
          <a:bodyPr anchor="b">
            <a:normAutofit/>
          </a:bodyPr>
          <a:lstStyle>
            <a:lvl1pPr algn="l" defTabSz="415431">
              <a:defRPr sz="40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pic>
        <p:nvPicPr>
          <p:cNvPr id="22" name="Image" descr="Image">
            <a:extLst>
              <a:ext uri="{FF2B5EF4-FFF2-40B4-BE49-F238E27FC236}">
                <a16:creationId xmlns:a16="http://schemas.microsoft.com/office/drawing/2014/main" id="{5A73DCE5-4761-48D2-82FF-69E694E552B9}"/>
              </a:ext>
            </a:extLst>
          </p:cNvPr>
          <p:cNvPicPr>
            <a:picLocks noChangeAspect="1"/>
          </p:cNvPicPr>
          <p:nvPr userDrawn="1"/>
        </p:nvPicPr>
        <p:blipFill>
          <a:blip r:embed="rId2"/>
          <a:srcRect l="20701" t="42362" r="20701" b="42362"/>
          <a:stretch>
            <a:fillRect/>
          </a:stretch>
        </p:blipFill>
        <p:spPr>
          <a:xfrm>
            <a:off x="8847904" y="5398341"/>
            <a:ext cx="2528199" cy="509286"/>
          </a:xfrm>
          <a:prstGeom prst="rect">
            <a:avLst/>
          </a:prstGeom>
          <a:ln w="12700">
            <a:miter lim="400000"/>
          </a:ln>
        </p:spPr>
      </p:pic>
      <p:sp>
        <p:nvSpPr>
          <p:cNvPr id="3" name="Content Placeholder 2">
            <a:extLst>
              <a:ext uri="{FF2B5EF4-FFF2-40B4-BE49-F238E27FC236}">
                <a16:creationId xmlns:a16="http://schemas.microsoft.com/office/drawing/2014/main" id="{9274ECC8-4DCC-4310-B82A-DAD3990D9196}"/>
              </a:ext>
            </a:extLst>
          </p:cNvPr>
          <p:cNvSpPr>
            <a:spLocks noGrp="1"/>
          </p:cNvSpPr>
          <p:nvPr>
            <p:ph sz="quarter" idx="10" hasCustomPrompt="1"/>
          </p:nvPr>
        </p:nvSpPr>
        <p:spPr>
          <a:xfrm>
            <a:off x="737343" y="5287158"/>
            <a:ext cx="7190678" cy="584697"/>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7" name="Picture 6">
            <a:extLst>
              <a:ext uri="{FF2B5EF4-FFF2-40B4-BE49-F238E27FC236}">
                <a16:creationId xmlns:a16="http://schemas.microsoft.com/office/drawing/2014/main" id="{46355278-06BA-494C-9449-8BEB7976B047}"/>
              </a:ext>
            </a:extLst>
          </p:cNvPr>
          <p:cNvPicPr>
            <a:picLocks noChangeAspect="1"/>
          </p:cNvPicPr>
          <p:nvPr userDrawn="1"/>
        </p:nvPicPr>
        <p:blipFill>
          <a:blip r:embed="rId3"/>
          <a:stretch>
            <a:fillRect/>
          </a:stretch>
        </p:blipFill>
        <p:spPr>
          <a:xfrm>
            <a:off x="838199" y="5062888"/>
            <a:ext cx="10515600" cy="90931"/>
          </a:xfrm>
          <a:prstGeom prst="rect">
            <a:avLst/>
          </a:prstGeom>
        </p:spPr>
      </p:pic>
    </p:spTree>
    <p:extLst>
      <p:ext uri="{BB962C8B-B14F-4D97-AF65-F5344CB8AC3E}">
        <p14:creationId xmlns:p14="http://schemas.microsoft.com/office/powerpoint/2010/main" val="2003912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 Figur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564965EF-A34A-4B95-9AC0-14072CC2896D}"/>
              </a:ext>
            </a:extLst>
          </p:cNvPr>
          <p:cNvSpPr>
            <a:spLocks noGrp="1"/>
          </p:cNvSpPr>
          <p:nvPr>
            <p:ph type="body" sz="quarter" idx="14" hasCustomPrompt="1"/>
          </p:nvPr>
        </p:nvSpPr>
        <p:spPr>
          <a:xfrm>
            <a:off x="6170612"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ext Placeholder 9">
            <a:extLst>
              <a:ext uri="{FF2B5EF4-FFF2-40B4-BE49-F238E27FC236}">
                <a16:creationId xmlns:a16="http://schemas.microsoft.com/office/drawing/2014/main" id="{1A3CE7CF-A364-4D86-9044-63D467BA98FA}"/>
              </a:ext>
            </a:extLst>
          </p:cNvPr>
          <p:cNvSpPr>
            <a:spLocks noGrp="1"/>
          </p:cNvSpPr>
          <p:nvPr>
            <p:ph type="body" sz="quarter" idx="15" hasCustomPrompt="1"/>
          </p:nvPr>
        </p:nvSpPr>
        <p:spPr>
          <a:xfrm>
            <a:off x="838471"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4" name="Title Placeholder 1">
            <a:extLst>
              <a:ext uri="{FF2B5EF4-FFF2-40B4-BE49-F238E27FC236}">
                <a16:creationId xmlns:a16="http://schemas.microsoft.com/office/drawing/2014/main" id="{DA286B41-32C1-4A24-A30D-E1F6278232D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5" name="Text Placeholder 3">
            <a:extLst>
              <a:ext uri="{FF2B5EF4-FFF2-40B4-BE49-F238E27FC236}">
                <a16:creationId xmlns:a16="http://schemas.microsoft.com/office/drawing/2014/main" id="{FF505823-1A0D-4EE8-9757-B0BC0A722940}"/>
              </a:ext>
            </a:extLst>
          </p:cNvPr>
          <p:cNvSpPr>
            <a:spLocks noGrp="1"/>
          </p:cNvSpPr>
          <p:nvPr>
            <p:ph type="body" sz="quarter" idx="16"/>
          </p:nvPr>
        </p:nvSpPr>
        <p:spPr>
          <a:xfrm>
            <a:off x="847160" y="2588557"/>
            <a:ext cx="5181600" cy="3467101"/>
          </a:xfrm>
        </p:spPr>
        <p:txBody>
          <a:bodyPr anchor="t"/>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Text Placeholder 3">
            <a:extLst>
              <a:ext uri="{FF2B5EF4-FFF2-40B4-BE49-F238E27FC236}">
                <a16:creationId xmlns:a16="http://schemas.microsoft.com/office/drawing/2014/main" id="{B62D1BFE-0502-4E79-A69D-79E5FED7870A}"/>
              </a:ext>
            </a:extLst>
          </p:cNvPr>
          <p:cNvSpPr>
            <a:spLocks noGrp="1"/>
          </p:cNvSpPr>
          <p:nvPr>
            <p:ph type="body" sz="quarter" idx="17"/>
          </p:nvPr>
        </p:nvSpPr>
        <p:spPr>
          <a:xfrm>
            <a:off x="6201337" y="2588557"/>
            <a:ext cx="5181600" cy="3467101"/>
          </a:xfrm>
        </p:spPr>
        <p:txBody>
          <a:bodyPr anchor="t"/>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721973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36FE3F20-8F3F-4E0A-88AC-98CF6E608622}"/>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FA21BC0A-A562-4D5A-896B-09F009DA272A}"/>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7300DA68-3E44-49D1-8DBD-9ADD211A14B2}"/>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3290517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82B74E-2834-4223-8946-8253800EFD9F}"/>
              </a:ext>
            </a:extLst>
          </p:cNvPr>
          <p:cNvSpPr/>
          <p:nvPr userDrawn="1"/>
        </p:nvSpPr>
        <p:spPr>
          <a:xfrm>
            <a:off x="-1" y="0"/>
            <a:ext cx="12192001"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1578969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4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F5D91-ACD3-B642-9A2F-CE6F2B4F28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779"/>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5885892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Picture 7">
            <a:extLst>
              <a:ext uri="{FF2B5EF4-FFF2-40B4-BE49-F238E27FC236}">
                <a16:creationId xmlns:a16="http://schemas.microsoft.com/office/drawing/2014/main" id="{42C13D6F-E070-45E1-8563-3188E31BD8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1F1A51C-D80E-4F7F-BF14-2521B537F109}"/>
              </a:ext>
            </a:extLst>
          </p:cNvPr>
          <p:cNvSpPr>
            <a:spLocks noGrp="1"/>
          </p:cNvSpPr>
          <p:nvPr>
            <p:ph sz="quarter" idx="14" hasCustomPrompt="1"/>
          </p:nvPr>
        </p:nvSpPr>
        <p:spPr>
          <a:xfrm>
            <a:off x="6096000" y="6051176"/>
            <a:ext cx="6083808"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First name, Identifier (e.g. Heather, organ donor)</a:t>
            </a: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2443053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D2823228-F1EB-4E6E-8EA7-88D3854201BF}"/>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7E3712C7-DAE2-4E0F-A5BC-B53B685C585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CF8DC408-D840-41B5-B543-4F6804234C0F}"/>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076121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2253599" y="1048215"/>
            <a:ext cx="7684801" cy="4751371"/>
          </a:xfrm>
          <a:prstGeom prst="rect">
            <a:avLst/>
          </a:prstGeom>
        </p:spPr>
        <p:txBody>
          <a:bodyPr anchor="ctr">
            <a:noAutofit/>
          </a:bodyPr>
          <a:lstStyle>
            <a:lvl1pPr marL="0" marR="0" indent="0" algn="ctr" defTabSz="914400" rtl="0" eaLnBrk="1" fontAlgn="auto" latinLnBrk="0" hangingPunct="1">
              <a:lnSpc>
                <a:spcPct val="90000"/>
              </a:lnSpc>
              <a:spcBef>
                <a:spcPct val="0"/>
              </a:spcBef>
              <a:spcAft>
                <a:spcPts val="1200"/>
              </a:spcAft>
              <a:buClrTx/>
              <a:buSzTx/>
              <a:buFontTx/>
              <a:buNone/>
              <a:tabLst/>
              <a:defRPr sz="2600" b="0">
                <a:solidFill>
                  <a:schemeClr val="tx1"/>
                </a:solidFill>
                <a:latin typeface="Arial"/>
                <a:ea typeface="Arial"/>
                <a:cs typeface="Arial"/>
                <a:sym typeface="Aria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CA"/>
              <a:t>Title text</a:t>
            </a:r>
            <a:br>
              <a:rPr lang="en-CA"/>
            </a:br>
            <a:r>
              <a:rPr lang="fr-CA"/>
              <a:t>Lorem ipsum </a:t>
            </a:r>
            <a:r>
              <a:rPr lang="fr-CA" err="1"/>
              <a:t>dolor</a:t>
            </a:r>
            <a:r>
              <a:rPr lang="fr-CA"/>
              <a:t> </a:t>
            </a:r>
            <a:r>
              <a:rPr lang="fr-CA" err="1"/>
              <a:t>sit</a:t>
            </a:r>
            <a:r>
              <a:rPr lang="fr-CA"/>
              <a:t> </a:t>
            </a:r>
            <a:r>
              <a:rPr lang="fr-CA" err="1"/>
              <a:t>amet</a:t>
            </a:r>
            <a:r>
              <a:rPr lang="fr-CA"/>
              <a:t>, </a:t>
            </a:r>
            <a:r>
              <a:rPr lang="fr-CA" err="1"/>
              <a:t>consectetur</a:t>
            </a:r>
            <a:r>
              <a:rPr lang="fr-CA"/>
              <a:t> </a:t>
            </a:r>
            <a:br>
              <a:rPr lang="fr-CA"/>
            </a:b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a:t>
            </a:r>
            <a:br>
              <a:rPr lang="fr-CA"/>
            </a:br>
            <a:r>
              <a:rPr lang="fr-CA"/>
              <a:t>ut </a:t>
            </a:r>
            <a:r>
              <a:rPr lang="fr-CA" err="1"/>
              <a:t>labore</a:t>
            </a:r>
            <a:r>
              <a:rPr lang="fr-CA"/>
              <a:t> et </a:t>
            </a:r>
            <a:r>
              <a:rPr lang="fr-CA" err="1"/>
              <a:t>dolore</a:t>
            </a:r>
            <a:r>
              <a:rPr lang="fr-CA"/>
              <a:t> magna </a:t>
            </a:r>
            <a:r>
              <a:rPr lang="fr-CA" err="1"/>
              <a:t>aliqua</a:t>
            </a:r>
            <a:r>
              <a:rPr lang="fr-CA"/>
              <a:t>. </a:t>
            </a:r>
            <a:br>
              <a:rPr lang="fr-CA"/>
            </a:br>
            <a:r>
              <a:rPr lang="fr-CA"/>
              <a:t>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 ex </a:t>
            </a:r>
            <a:r>
              <a:rPr lang="fr-CA" err="1"/>
              <a:t>ea</a:t>
            </a:r>
            <a:r>
              <a:rPr lang="fr-CA"/>
              <a:t> commodo </a:t>
            </a:r>
            <a:r>
              <a:rPr lang="fr-CA" err="1"/>
              <a:t>consequat</a:t>
            </a:r>
            <a:r>
              <a:rPr lang="fr-CA"/>
              <a:t>. </a:t>
            </a:r>
            <a:endParaRPr/>
          </a:p>
        </p:txBody>
      </p:sp>
    </p:spTree>
    <p:extLst>
      <p:ext uri="{BB962C8B-B14F-4D97-AF65-F5344CB8AC3E}">
        <p14:creationId xmlns:p14="http://schemas.microsoft.com/office/powerpoint/2010/main" val="3314982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Statement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798312" y="378431"/>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6" name="Content Placeholder 2">
            <a:extLst>
              <a:ext uri="{FF2B5EF4-FFF2-40B4-BE49-F238E27FC236}">
                <a16:creationId xmlns:a16="http://schemas.microsoft.com/office/drawing/2014/main" id="{6AE6FC24-2729-46A8-8E29-54DAB383371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tx2"/>
                </a:solidFill>
                <a:effectLst/>
                <a:latin typeface="Arial" panose="020B0604020202020204" pitchFamily="34" charset="0"/>
              </a:defRPr>
            </a:lvl1pPr>
          </a:lstStyle>
          <a:p>
            <a:pPr lvl="0"/>
            <a:r>
              <a:rPr lang="en-CA"/>
              <a:t>First name, Identifier (e.g. Knox, stem cell)</a:t>
            </a:r>
          </a:p>
        </p:txBody>
      </p:sp>
    </p:spTree>
    <p:extLst>
      <p:ext uri="{BB962C8B-B14F-4D97-AF65-F5344CB8AC3E}">
        <p14:creationId xmlns:p14="http://schemas.microsoft.com/office/powerpoint/2010/main" val="29671376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2">
            <a:extLst>
              <a:ext uri="{FF2B5EF4-FFF2-40B4-BE49-F238E27FC236}">
                <a16:creationId xmlns:a16="http://schemas.microsoft.com/office/drawing/2014/main" id="{7DA8DC55-25C5-41D7-8BB9-56E77002F771}"/>
              </a:ext>
            </a:extLst>
          </p:cNvPr>
          <p:cNvSpPr>
            <a:spLocks noGrp="1"/>
          </p:cNvSpPr>
          <p:nvPr>
            <p:ph sz="quarter" idx="14" hasCustomPrompt="1"/>
          </p:nvPr>
        </p:nvSpPr>
        <p:spPr>
          <a:xfrm>
            <a:off x="6095999" y="6051176"/>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11312124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D4A1BE-5A6A-4D9E-9F79-F6D92FE23A38}"/>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9284469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Content Placeholder 2">
            <a:extLst>
              <a:ext uri="{FF2B5EF4-FFF2-40B4-BE49-F238E27FC236}">
                <a16:creationId xmlns:a16="http://schemas.microsoft.com/office/drawing/2014/main" id="{23960F36-0D1B-3E47-9BA4-B2FA47387877}"/>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59089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838200" y="1143000"/>
            <a:ext cx="10515600"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25745319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D1E5F038-B3DE-3443-BB1E-1292651E7713}"/>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20990320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C62D884-BB0F-4081-BBD6-D39B1EEA434E}"/>
              </a:ext>
            </a:extLst>
          </p:cNvPr>
          <p:cNvSpPr>
            <a:spLocks noGrp="1"/>
          </p:cNvSpPr>
          <p:nvPr>
            <p:ph idx="1"/>
          </p:nvPr>
        </p:nvSpPr>
        <p:spPr>
          <a:xfrm>
            <a:off x="838200" y="1143000"/>
            <a:ext cx="10515600" cy="47243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D416B3B6-F7D9-44FF-8B82-29419E2B1F7D}"/>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602861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3219A71-6500-41AB-BBBA-855C0A4A32FA}"/>
              </a:ext>
            </a:extLst>
          </p:cNvPr>
          <p:cNvSpPr>
            <a:spLocks noGrp="1"/>
          </p:cNvSpPr>
          <p:nvPr>
            <p:ph idx="1"/>
          </p:nvPr>
        </p:nvSpPr>
        <p:spPr>
          <a:xfrm>
            <a:off x="5183188" y="1143000"/>
            <a:ext cx="6172200" cy="4718050"/>
          </a:xfrm>
        </p:spPr>
        <p:txBody>
          <a:bodyPr anchor="ctr">
            <a:normAutofit/>
          </a:bodyPr>
          <a:lstStyle>
            <a:lvl1pPr>
              <a:defRPr sz="2600"/>
            </a:lvl1pPr>
            <a:lvl2pPr>
              <a:defRPr sz="2600"/>
            </a:lvl2pPr>
            <a:lvl3pPr>
              <a:defRPr sz="2600"/>
            </a:lvl3pPr>
            <a:lvl4pPr>
              <a:defRPr sz="2600"/>
            </a:lvl4pPr>
            <a:lvl5pPr>
              <a:defRPr sz="2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3">
            <a:extLst>
              <a:ext uri="{FF2B5EF4-FFF2-40B4-BE49-F238E27FC236}">
                <a16:creationId xmlns:a16="http://schemas.microsoft.com/office/drawing/2014/main" id="{187C1EB2-58D9-42BD-9290-28833DD58394}"/>
              </a:ext>
            </a:extLst>
          </p:cNvPr>
          <p:cNvSpPr>
            <a:spLocks noGrp="1"/>
          </p:cNvSpPr>
          <p:nvPr>
            <p:ph type="body" sz="half" idx="2"/>
          </p:nvPr>
        </p:nvSpPr>
        <p:spPr>
          <a:xfrm>
            <a:off x="839788" y="2559204"/>
            <a:ext cx="3932237" cy="3309783"/>
          </a:xfrm>
        </p:spPr>
        <p:txBody>
          <a:bodyPr anchor="t">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9">
            <a:extLst>
              <a:ext uri="{FF2B5EF4-FFF2-40B4-BE49-F238E27FC236}">
                <a16:creationId xmlns:a16="http://schemas.microsoft.com/office/drawing/2014/main" id="{BCBB6448-9D33-4395-86C2-D5ACB257A3C5}"/>
              </a:ext>
            </a:extLst>
          </p:cNvPr>
          <p:cNvSpPr>
            <a:spLocks noGrp="1"/>
          </p:cNvSpPr>
          <p:nvPr>
            <p:ph type="body" sz="quarter" idx="12" hasCustomPrompt="1"/>
          </p:nvPr>
        </p:nvSpPr>
        <p:spPr>
          <a:xfrm>
            <a:off x="836612" y="1249363"/>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ctr">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2" name="Title Placeholder 1">
            <a:extLst>
              <a:ext uri="{FF2B5EF4-FFF2-40B4-BE49-F238E27FC236}">
                <a16:creationId xmlns:a16="http://schemas.microsoft.com/office/drawing/2014/main" id="{1913F282-6209-4D2A-AB43-48A25C7EE430}"/>
              </a:ext>
            </a:extLst>
          </p:cNvPr>
          <p:cNvSpPr>
            <a:spLocks noGrp="1"/>
          </p:cNvSpPr>
          <p:nvPr>
            <p:ph type="title"/>
          </p:nvPr>
        </p:nvSpPr>
        <p:spPr>
          <a:xfrm>
            <a:off x="764236" y="0"/>
            <a:ext cx="10591152"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946576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4BC2B6-CC05-46EA-A891-FE633354A0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3" y="852178"/>
            <a:ext cx="12176237" cy="5153643"/>
          </a:xfrm>
          <a:prstGeom prst="rect">
            <a:avLst/>
          </a:prstGeom>
        </p:spPr>
      </p:pic>
    </p:spTree>
    <p:extLst>
      <p:ext uri="{BB962C8B-B14F-4D97-AF65-F5344CB8AC3E}">
        <p14:creationId xmlns:p14="http://schemas.microsoft.com/office/powerpoint/2010/main" val="41104764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End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CF750-8184-D84C-BDB4-55E599C15A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0"/>
            <a:ext cx="12197816" cy="6858000"/>
          </a:xfrm>
          <a:prstGeom prst="rect">
            <a:avLst/>
          </a:prstGeom>
        </p:spPr>
      </p:pic>
      <p:sp>
        <p:nvSpPr>
          <p:cNvPr id="5" name="Title Placeholder 1">
            <a:extLst>
              <a:ext uri="{FF2B5EF4-FFF2-40B4-BE49-F238E27FC236}">
                <a16:creationId xmlns:a16="http://schemas.microsoft.com/office/drawing/2014/main" id="{1D375AC0-41AA-3E42-83B1-5DDBDAFAAE4A}"/>
              </a:ext>
            </a:extLst>
          </p:cNvPr>
          <p:cNvSpPr>
            <a:spLocks noGrp="1"/>
          </p:cNvSpPr>
          <p:nvPr>
            <p:ph type="title" hasCustomPrompt="1"/>
          </p:nvPr>
        </p:nvSpPr>
        <p:spPr>
          <a:xfrm>
            <a:off x="800424" y="462013"/>
            <a:ext cx="10591152" cy="943442"/>
          </a:xfrm>
          <a:prstGeom prst="rect">
            <a:avLst/>
          </a:prstGeom>
        </p:spPr>
        <p:txBody>
          <a:bodyPr vert="horz" lIns="91440" tIns="45720" rIns="91440" bIns="45720" rtlCol="0" anchor="b">
            <a:normAutofit/>
          </a:bodyPr>
          <a:lstStyle>
            <a:lvl1pPr algn="ctr">
              <a:defRPr/>
            </a:lvl1pPr>
          </a:lstStyle>
          <a:p>
            <a:r>
              <a:rPr lang="en-US"/>
              <a:t>Together, we are Canada’s lifeline</a:t>
            </a:r>
            <a:endParaRPr lang="en-CA"/>
          </a:p>
        </p:txBody>
      </p:sp>
    </p:spTree>
    <p:extLst>
      <p:ext uri="{BB962C8B-B14F-4D97-AF65-F5344CB8AC3E}">
        <p14:creationId xmlns:p14="http://schemas.microsoft.com/office/powerpoint/2010/main" val="13271898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Primar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9FC7-742D-0B45-A1A8-137D6B9A55A2}"/>
              </a:ext>
            </a:extLst>
          </p:cNvPr>
          <p:cNvSpPr>
            <a:spLocks noGrp="1"/>
          </p:cNvSpPr>
          <p:nvPr>
            <p:ph type="title"/>
          </p:nvPr>
        </p:nvSpPr>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4FFADA62-BC03-4645-8630-70EC600BFB64}"/>
              </a:ext>
            </a:extLst>
          </p:cNvPr>
          <p:cNvSpPr/>
          <p:nvPr userDrawn="1"/>
        </p:nvSpPr>
        <p:spPr>
          <a:xfrm>
            <a:off x="0" y="6238068"/>
            <a:ext cx="12192000" cy="619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99D60FA-C5F4-BD4C-832E-07107183B1CC}"/>
              </a:ext>
            </a:extLst>
          </p:cNvPr>
          <p:cNvSpPr>
            <a:spLocks noGrp="1"/>
          </p:cNvSpPr>
          <p:nvPr>
            <p:ph type="ftr" sz="quarter" idx="3"/>
          </p:nvPr>
        </p:nvSpPr>
        <p:spPr>
          <a:xfrm>
            <a:off x="1383664" y="6364098"/>
            <a:ext cx="5942966"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r>
              <a:rPr lang="en-US"/>
              <a:t>Lorem Ipsum Dolor Sit Amet</a:t>
            </a:r>
          </a:p>
        </p:txBody>
      </p:sp>
      <p:sp>
        <p:nvSpPr>
          <p:cNvPr id="5" name="Slide Number Placeholder 5">
            <a:extLst>
              <a:ext uri="{FF2B5EF4-FFF2-40B4-BE49-F238E27FC236}">
                <a16:creationId xmlns:a16="http://schemas.microsoft.com/office/drawing/2014/main" id="{9C03A58C-EC8D-3648-AF0F-707167370549}"/>
              </a:ext>
            </a:extLst>
          </p:cNvPr>
          <p:cNvSpPr>
            <a:spLocks noGrp="1"/>
          </p:cNvSpPr>
          <p:nvPr>
            <p:ph type="sldNum" sz="quarter" idx="4"/>
          </p:nvPr>
        </p:nvSpPr>
        <p:spPr>
          <a:xfrm>
            <a:off x="838199" y="6364098"/>
            <a:ext cx="454025"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fld id="{024B8E96-A9FA-5244-9688-28AA9F00AAC9}" type="slidenum">
              <a:rPr lang="en-US" smtClean="0"/>
              <a:pPr/>
              <a:t>‹#›</a:t>
            </a:fld>
            <a:endParaRPr lang="en-US"/>
          </a:p>
        </p:txBody>
      </p:sp>
      <p:pic>
        <p:nvPicPr>
          <p:cNvPr id="6" name="Picture 5">
            <a:extLst>
              <a:ext uri="{FF2B5EF4-FFF2-40B4-BE49-F238E27FC236}">
                <a16:creationId xmlns:a16="http://schemas.microsoft.com/office/drawing/2014/main" id="{834A0EB6-41EB-BF43-B5D8-2E16D1B0307A}"/>
              </a:ext>
            </a:extLst>
          </p:cNvPr>
          <p:cNvPicPr>
            <a:picLocks noChangeAspect="1"/>
          </p:cNvPicPr>
          <p:nvPr userDrawn="1"/>
        </p:nvPicPr>
        <p:blipFill>
          <a:blip r:embed="rId2"/>
          <a:stretch>
            <a:fillRect/>
          </a:stretch>
        </p:blipFill>
        <p:spPr>
          <a:xfrm>
            <a:off x="10210800" y="6410754"/>
            <a:ext cx="1143000" cy="287312"/>
          </a:xfrm>
          <a:prstGeom prst="rect">
            <a:avLst/>
          </a:prstGeom>
        </p:spPr>
      </p:pic>
      <p:sp>
        <p:nvSpPr>
          <p:cNvPr id="7" name="Text Placeholder 2">
            <a:extLst>
              <a:ext uri="{FF2B5EF4-FFF2-40B4-BE49-F238E27FC236}">
                <a16:creationId xmlns:a16="http://schemas.microsoft.com/office/drawing/2014/main" id="{834D416E-F7B1-2E45-91C9-02F06362BD63}"/>
              </a:ext>
            </a:extLst>
          </p:cNvPr>
          <p:cNvSpPr>
            <a:spLocks noGrp="1"/>
          </p:cNvSpPr>
          <p:nvPr>
            <p:ph idx="1"/>
          </p:nvPr>
        </p:nvSpPr>
        <p:spPr>
          <a:xfrm>
            <a:off x="838200" y="916027"/>
            <a:ext cx="10515600" cy="5032386"/>
          </a:xfrm>
          <a:prstGeom prst="rect">
            <a:avLst/>
          </a:prstGeom>
        </p:spPr>
        <p:txBody>
          <a:bodyPr vert="horz" lIns="91440" tIns="45720" rIns="91440" bIns="45720" rtlCol="0">
            <a:normAutofit/>
          </a:bodyPr>
          <a:lstStyle>
            <a:lvl1pPr>
              <a:lnSpc>
                <a:spcPct val="110000"/>
              </a:lnSpc>
              <a:defRPr sz="2000">
                <a:latin typeface="Arial" panose="020B0604020202020204" pitchFamily="34" charset="0"/>
                <a:cs typeface="Arial" panose="020B0604020202020204" pitchFamily="34" charset="0"/>
              </a:defRPr>
            </a:lvl1pPr>
            <a:lvl2pPr>
              <a:lnSpc>
                <a:spcPct val="110000"/>
              </a:lnSpc>
              <a:defRPr sz="1800">
                <a:latin typeface="Arial" panose="020B0604020202020204" pitchFamily="34" charset="0"/>
                <a:cs typeface="Arial" panose="020B0604020202020204" pitchFamily="34" charset="0"/>
              </a:defRPr>
            </a:lvl2pPr>
            <a:lvl3pPr>
              <a:lnSpc>
                <a:spcPct val="110000"/>
              </a:lnSpc>
              <a:defRPr sz="1600">
                <a:latin typeface="Arial" panose="020B0604020202020204" pitchFamily="34" charset="0"/>
                <a:cs typeface="Arial" panose="020B0604020202020204" pitchFamily="34" charset="0"/>
              </a:defRPr>
            </a:lvl3pPr>
            <a:lvl4pPr>
              <a:lnSpc>
                <a:spcPct val="110000"/>
              </a:lnSpc>
              <a:defRPr sz="1400">
                <a:latin typeface="Arial" panose="020B0604020202020204" pitchFamily="34" charset="0"/>
                <a:cs typeface="Arial" panose="020B0604020202020204" pitchFamily="34" charset="0"/>
              </a:defRPr>
            </a:lvl4pPr>
            <a:lvl5pPr>
              <a:lnSpc>
                <a:spcPct val="11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6768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Column,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3AF76-9D5A-B94B-909D-E0BF3DC25B5C}"/>
              </a:ext>
            </a:extLst>
          </p:cNvPr>
          <p:cNvSpPr>
            <a:spLocks noGrp="1"/>
          </p:cNvSpPr>
          <p:nvPr>
            <p:ph idx="1" hasCustomPrompt="1"/>
          </p:nvPr>
        </p:nvSpPr>
        <p:spPr/>
        <p:txBody>
          <a:bodyPr/>
          <a:lstStyle>
            <a:lvl1pPr>
              <a:lnSpc>
                <a:spcPct val="100000"/>
              </a:lnSpc>
              <a:spcBef>
                <a:spcPts val="1200"/>
              </a:spcBef>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p:txBody>
          <a:bodyPr/>
          <a:lstStyle/>
          <a:p>
            <a:endParaRPr lang="en-US"/>
          </a:p>
        </p:txBody>
      </p:sp>
      <p:sp>
        <p:nvSpPr>
          <p:cNvPr id="5" name="Title 1">
            <a:extLst>
              <a:ext uri="{FF2B5EF4-FFF2-40B4-BE49-F238E27FC236}">
                <a16:creationId xmlns:a16="http://schemas.microsoft.com/office/drawing/2014/main" id="{D715239B-D6D4-A44D-997F-2A5EBEFEC6F7}"/>
              </a:ext>
            </a:extLst>
          </p:cNvPr>
          <p:cNvSpPr>
            <a:spLocks noGrp="1"/>
          </p:cNvSpPr>
          <p:nvPr>
            <p:ph type="title" hasCustomPrompt="1"/>
          </p:nvPr>
        </p:nvSpPr>
        <p:spPr>
          <a:xfrm>
            <a:off x="678529" y="365760"/>
            <a:ext cx="10617274" cy="977538"/>
          </a:xfrm>
          <a:prstGeom prst="rect">
            <a:avLst/>
          </a:prstGeom>
        </p:spPr>
        <p:txBody>
          <a:bodyPr vert="horz" lIns="91440" tIns="45720" rIns="91440" bIns="45720" rtlCol="0" anchor="t">
            <a:normAutofit/>
          </a:bodyPr>
          <a:lstStyle>
            <a:lvl1pPr>
              <a:defRPr lang="en-US"/>
            </a:lvl1pPr>
          </a:lstStyle>
          <a:p>
            <a:pPr lvl="0"/>
            <a:r>
              <a:rPr lang="en-US"/>
              <a:t>Click to add text</a:t>
            </a:r>
          </a:p>
        </p:txBody>
      </p:sp>
    </p:spTree>
    <p:extLst>
      <p:ext uri="{BB962C8B-B14F-4D97-AF65-F5344CB8AC3E}">
        <p14:creationId xmlns:p14="http://schemas.microsoft.com/office/powerpoint/2010/main" val="3786150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 bullets">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6165476" y="1143000"/>
            <a:ext cx="5188324"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7" name="Text Placeholder 3">
            <a:extLst>
              <a:ext uri="{FF2B5EF4-FFF2-40B4-BE49-F238E27FC236}">
                <a16:creationId xmlns:a16="http://schemas.microsoft.com/office/drawing/2014/main" id="{D0D20881-23DE-40CC-AD9B-65F68ADE8EB5}"/>
              </a:ext>
            </a:extLst>
          </p:cNvPr>
          <p:cNvSpPr>
            <a:spLocks noGrp="1"/>
          </p:cNvSpPr>
          <p:nvPr>
            <p:ph type="body" sz="quarter" idx="16"/>
          </p:nvPr>
        </p:nvSpPr>
        <p:spPr>
          <a:xfrm>
            <a:off x="744645" y="1249792"/>
            <a:ext cx="4662487" cy="4510816"/>
          </a:xfrm>
        </p:spPr>
        <p:txBody>
          <a:bodyPr anchor="ct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1078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 Key finding">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5513294" y="1143000"/>
            <a:ext cx="5840506" cy="4724400"/>
          </a:xfrm>
        </p:spPr>
        <p:txBody>
          <a:bodyPr/>
          <a:lstStyle>
            <a:lvl1pPr marL="0" indent="0" algn="ctr">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0CA95E4-A346-4879-B782-C1A8F135828B}"/>
              </a:ext>
            </a:extLst>
          </p:cNvPr>
          <p:cNvSpPr>
            <a:spLocks noGrp="1"/>
          </p:cNvSpPr>
          <p:nvPr>
            <p:ph sz="quarter" idx="18" hasCustomPrompt="1"/>
          </p:nvPr>
        </p:nvSpPr>
        <p:spPr>
          <a:xfrm>
            <a:off x="838200" y="1209675"/>
            <a:ext cx="4419600" cy="4657725"/>
          </a:xfrm>
        </p:spPr>
        <p:txBody>
          <a:bodyPr>
            <a:normAutofit/>
          </a:bodyPr>
          <a:lstStyle>
            <a:lvl1pPr marL="0" indent="0" algn="ctr">
              <a:spcBef>
                <a:spcPts val="0"/>
              </a:spcBef>
              <a:buNone/>
              <a:defRPr sz="3000" b="1">
                <a:solidFill>
                  <a:schemeClr val="tx1"/>
                </a:solidFill>
              </a:defRPr>
            </a:lvl1pPr>
            <a:lvl2pPr marL="457200" indent="0">
              <a:buNone/>
              <a:defRPr sz="3600" b="1"/>
            </a:lvl2pPr>
            <a:lvl3pPr marL="914400" indent="0">
              <a:buNone/>
              <a:defRPr sz="3600" b="1"/>
            </a:lvl3pPr>
            <a:lvl4pPr marL="1371600" indent="0">
              <a:buNone/>
              <a:defRPr sz="3600" b="1"/>
            </a:lvl4pPr>
            <a:lvl5pPr marL="1828800" indent="0">
              <a:buNone/>
              <a:defRPr sz="3600" b="1"/>
            </a:lvl5pPr>
          </a:lstStyle>
          <a:p>
            <a:pPr lvl="0"/>
            <a:r>
              <a:rPr lang="en-US"/>
              <a:t>Insert key </a:t>
            </a:r>
          </a:p>
          <a:p>
            <a:pPr lvl="0"/>
            <a:r>
              <a:rPr lang="en-US"/>
              <a:t>finding here</a:t>
            </a:r>
          </a:p>
        </p:txBody>
      </p:sp>
    </p:spTree>
    <p:extLst>
      <p:ext uri="{BB962C8B-B14F-4D97-AF65-F5344CB8AC3E}">
        <p14:creationId xmlns:p14="http://schemas.microsoft.com/office/powerpoint/2010/main" val="1058406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FF86CB-8E87-4935-AFC6-926708669B0C}"/>
              </a:ext>
            </a:extLst>
          </p:cNvPr>
          <p:cNvSpPr/>
          <p:nvPr userDrawn="1"/>
        </p:nvSpPr>
        <p:spPr>
          <a:xfrm>
            <a:off x="-1" y="0"/>
            <a:ext cx="12192001"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123351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56DA-A5DE-5B4B-AD17-8CF603064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7" name="Rectangle 6">
            <a:extLst>
              <a:ext uri="{FF2B5EF4-FFF2-40B4-BE49-F238E27FC236}">
                <a16:creationId xmlns:a16="http://schemas.microsoft.com/office/drawing/2014/main" id="{B3FF86CB-8E87-4935-AFC6-926708669B0C}"/>
              </a:ext>
            </a:extLst>
          </p:cNvPr>
          <p:cNvSpPr/>
          <p:nvPr userDrawn="1"/>
        </p:nvSpPr>
        <p:spPr>
          <a:xfrm>
            <a:off x="1" y="5101389"/>
            <a:ext cx="12192000" cy="176250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4260923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tatement Tex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Content Placeholder 2">
            <a:extLst>
              <a:ext uri="{FF2B5EF4-FFF2-40B4-BE49-F238E27FC236}">
                <a16:creationId xmlns:a16="http://schemas.microsoft.com/office/drawing/2014/main" id="{52F9E5F4-DB6E-4D11-A83C-AF832E5BAC23}"/>
              </a:ext>
            </a:extLst>
          </p:cNvPr>
          <p:cNvSpPr>
            <a:spLocks noGrp="1"/>
          </p:cNvSpPr>
          <p:nvPr>
            <p:ph sz="quarter" idx="14" hasCustomPrompt="1"/>
          </p:nvPr>
        </p:nvSpPr>
        <p:spPr>
          <a:xfrm>
            <a:off x="6095999" y="6051176"/>
            <a:ext cx="6095999" cy="806824"/>
          </a:xfrm>
        </p:spPr>
        <p:txBody>
          <a:bodyPr>
            <a:normAutofit/>
          </a:bodyPr>
          <a:lstStyle>
            <a:lvl1pPr marL="0" indent="0" algn="r">
              <a:buNone/>
              <a:defRPr lang="en-CA" sz="1600" smtClean="0">
                <a:solidFill>
                  <a:schemeClr val="accent1">
                    <a:lumMod val="20000"/>
                    <a:lumOff val="80000"/>
                  </a:schemeClr>
                </a:solidFill>
                <a:effectLst/>
                <a:latin typeface="Arial" panose="020B0604020202020204" pitchFamily="34" charset="0"/>
              </a:defRPr>
            </a:lvl1pPr>
          </a:lstStyle>
          <a:p>
            <a:pPr algn="ctr"/>
            <a:r>
              <a:rPr lang="en-CA"/>
              <a:t>First name, identifier (e.g., Emily, blood donor)</a:t>
            </a: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577503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Picture Placeholder 2">
            <a:extLst>
              <a:ext uri="{FF2B5EF4-FFF2-40B4-BE49-F238E27FC236}">
                <a16:creationId xmlns:a16="http://schemas.microsoft.com/office/drawing/2014/main" id="{B296A531-C4BD-4D5E-87B7-57FB9A7C9E47}"/>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7" name="Content Placeholder 2">
            <a:extLst>
              <a:ext uri="{FF2B5EF4-FFF2-40B4-BE49-F238E27FC236}">
                <a16:creationId xmlns:a16="http://schemas.microsoft.com/office/drawing/2014/main" id="{01762D22-9049-4C33-9AE2-DD8325879D8C}"/>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1">
                    <a:lumMod val="20000"/>
                    <a:lumOff val="80000"/>
                  </a:schemeClr>
                </a:solidFill>
                <a:effectLst/>
                <a:latin typeface="Arial" panose="020B0604020202020204" pitchFamily="34" charset="0"/>
              </a:defRPr>
            </a:lvl1pPr>
          </a:lstStyle>
          <a:p>
            <a:pPr lvl="0"/>
            <a:r>
              <a:rPr lang="en-CA"/>
              <a:t>Image source</a:t>
            </a:r>
          </a:p>
        </p:txBody>
      </p:sp>
      <p:sp>
        <p:nvSpPr>
          <p:cNvPr id="8" name="Title 1">
            <a:extLst>
              <a:ext uri="{FF2B5EF4-FFF2-40B4-BE49-F238E27FC236}">
                <a16:creationId xmlns:a16="http://schemas.microsoft.com/office/drawing/2014/main" id="{D76C72E1-F4FD-44E9-8EF2-0463E416AA86}"/>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886189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FFFEF3-8C0A-4055-8C43-5C799AC0E57C}"/>
              </a:ext>
            </a:extLst>
          </p:cNvPr>
          <p:cNvSpPr/>
          <p:nvPr userDrawn="1"/>
        </p:nvSpPr>
        <p:spPr>
          <a:xfrm>
            <a:off x="-1" y="0"/>
            <a:ext cx="12192001"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1E1FA4F1-4762-43B4-A2EA-C59D70AAF24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5859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6" name="Image" descr="Image">
            <a:extLst>
              <a:ext uri="{FF2B5EF4-FFF2-40B4-BE49-F238E27FC236}">
                <a16:creationId xmlns:a16="http://schemas.microsoft.com/office/drawing/2014/main" id="{E6C0DA16-D882-EF41-9455-179AB4F6C82B}"/>
              </a:ext>
            </a:extLst>
          </p:cNvPr>
          <p:cNvPicPr>
            <a:picLocks noChangeAspect="1"/>
          </p:cNvPicPr>
          <p:nvPr userDrawn="1"/>
        </p:nvPicPr>
        <p:blipFill>
          <a:blip r:embed="rId3"/>
          <a:srcRect l="20701" t="42362" r="20701" b="42362"/>
          <a:stretch>
            <a:fillRect/>
          </a:stretch>
        </p:blipFill>
        <p:spPr>
          <a:xfrm>
            <a:off x="8847904" y="5504218"/>
            <a:ext cx="2528199" cy="509286"/>
          </a:xfrm>
          <a:prstGeom prst="rect">
            <a:avLst/>
          </a:prstGeom>
          <a:ln w="12700">
            <a:miter lim="400000"/>
          </a:ln>
        </p:spPr>
      </p:pic>
    </p:spTree>
    <p:extLst>
      <p:ext uri="{BB962C8B-B14F-4D97-AF65-F5344CB8AC3E}">
        <p14:creationId xmlns:p14="http://schemas.microsoft.com/office/powerpoint/2010/main" val="1227090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A9D87-6D68-5740-BED8-4A3AF7842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354"/>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642402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tatement Tex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ontent Placeholder 2">
            <a:extLst>
              <a:ext uri="{FF2B5EF4-FFF2-40B4-BE49-F238E27FC236}">
                <a16:creationId xmlns:a16="http://schemas.microsoft.com/office/drawing/2014/main" id="{D7562D76-105D-444D-A96D-AED7C17A9A79}"/>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algn="ctr"/>
            <a:r>
              <a:rPr lang="en-CA"/>
              <a:t>First name, identifier (e.g., Larry, plasma and financial donor)</a:t>
            </a: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886539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5A9322C8-DE9B-43EB-B9B9-D2A28F91BC50}"/>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9B9E46F9-ED6C-4017-8885-0042DBB6294D}"/>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E03E2089-7414-4999-BEE8-538A1382726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473179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07601-0D73-4759-A0B0-E2079541A706}"/>
              </a:ext>
            </a:extLst>
          </p:cNvPr>
          <p:cNvSpPr/>
          <p:nvPr userDrawn="1"/>
        </p:nvSpPr>
        <p:spPr>
          <a:xfrm>
            <a:off x="-1" y="0"/>
            <a:ext cx="12192001" cy="6863893"/>
          </a:xfrm>
          <a:prstGeom prst="rect">
            <a:avLst/>
          </a:prstGeom>
          <a:solidFill>
            <a:srgbClr val="54C3B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80E7E27B-EE09-432A-A9CD-6AC3FEE40905}"/>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857701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Section Hea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2CE8-918E-0141-BE83-200C7A168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23446"/>
            <a:ext cx="12197816" cy="6858000"/>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4973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AC4A038-838D-4872-8F99-9F102F43AE37}"/>
              </a:ext>
            </a:extLst>
          </p:cNvPr>
          <p:cNvSpPr>
            <a:spLocks noGrp="1"/>
          </p:cNvSpPr>
          <p:nvPr>
            <p:ph sz="quarter" idx="14" hasCustomPrompt="1"/>
          </p:nvPr>
        </p:nvSpPr>
        <p:spPr>
          <a:xfrm>
            <a:off x="6083808" y="6051176"/>
            <a:ext cx="6108192"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algn="ctr"/>
            <a:r>
              <a:rPr lang="en-CA"/>
              <a:t>First name, identifier (e.g., Danny, stem cell donor)</a:t>
            </a: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145644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36FE3F20-8F3F-4E0A-88AC-98CF6E608622}"/>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FA21BC0A-A562-4D5A-896B-09F009DA272A}"/>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7300DA68-3E44-49D1-8DBD-9ADD211A14B2}"/>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905873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82B74E-2834-4223-8946-8253800EFD9F}"/>
              </a:ext>
            </a:extLst>
          </p:cNvPr>
          <p:cNvSpPr/>
          <p:nvPr userDrawn="1"/>
        </p:nvSpPr>
        <p:spPr>
          <a:xfrm>
            <a:off x="-1" y="0"/>
            <a:ext cx="12192001"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865719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F5D91-ACD3-B642-9A2F-CE6F2B4F28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779"/>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337552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Picture 7">
            <a:extLst>
              <a:ext uri="{FF2B5EF4-FFF2-40B4-BE49-F238E27FC236}">
                <a16:creationId xmlns:a16="http://schemas.microsoft.com/office/drawing/2014/main" id="{42C13D6F-E070-45E1-8563-3188E31BD8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1F1A51C-D80E-4F7F-BF14-2521B537F109}"/>
              </a:ext>
            </a:extLst>
          </p:cNvPr>
          <p:cNvSpPr>
            <a:spLocks noGrp="1"/>
          </p:cNvSpPr>
          <p:nvPr>
            <p:ph sz="quarter" idx="14" hasCustomPrompt="1"/>
          </p:nvPr>
        </p:nvSpPr>
        <p:spPr>
          <a:xfrm>
            <a:off x="6096000" y="6051176"/>
            <a:ext cx="6083808"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First name, Identifier (e.g. Heather, organ donor)</a:t>
            </a: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23786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2091836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D2823228-F1EB-4E6E-8EA7-88D3854201BF}"/>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7E3712C7-DAE2-4E0F-A5BC-B53B685C585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CF8DC408-D840-41B5-B543-4F6804234C0F}"/>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170376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2253599" y="1048215"/>
            <a:ext cx="7684801" cy="4751371"/>
          </a:xfrm>
          <a:prstGeom prst="rect">
            <a:avLst/>
          </a:prstGeom>
        </p:spPr>
        <p:txBody>
          <a:bodyPr anchor="ctr">
            <a:noAutofit/>
          </a:bodyPr>
          <a:lstStyle>
            <a:lvl1pPr marL="0" marR="0" indent="0" algn="ctr" defTabSz="914400" rtl="0" eaLnBrk="1" fontAlgn="auto" latinLnBrk="0" hangingPunct="1">
              <a:lnSpc>
                <a:spcPct val="90000"/>
              </a:lnSpc>
              <a:spcBef>
                <a:spcPct val="0"/>
              </a:spcBef>
              <a:spcAft>
                <a:spcPts val="1200"/>
              </a:spcAft>
              <a:buClrTx/>
              <a:buSzTx/>
              <a:buFontTx/>
              <a:buNone/>
              <a:tabLst/>
              <a:defRPr sz="2600" b="0">
                <a:solidFill>
                  <a:schemeClr val="tx1"/>
                </a:solidFill>
                <a:latin typeface="Arial"/>
                <a:ea typeface="Arial"/>
                <a:cs typeface="Arial"/>
                <a:sym typeface="Aria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CA"/>
              <a:t>Title text</a:t>
            </a:r>
            <a:br>
              <a:rPr lang="en-CA"/>
            </a:br>
            <a:r>
              <a:rPr lang="fr-CA"/>
              <a:t>Lorem ipsum </a:t>
            </a:r>
            <a:r>
              <a:rPr lang="fr-CA" err="1"/>
              <a:t>dolor</a:t>
            </a:r>
            <a:r>
              <a:rPr lang="fr-CA"/>
              <a:t> </a:t>
            </a:r>
            <a:r>
              <a:rPr lang="fr-CA" err="1"/>
              <a:t>sit</a:t>
            </a:r>
            <a:r>
              <a:rPr lang="fr-CA"/>
              <a:t> </a:t>
            </a:r>
            <a:r>
              <a:rPr lang="fr-CA" err="1"/>
              <a:t>amet</a:t>
            </a:r>
            <a:r>
              <a:rPr lang="fr-CA"/>
              <a:t>, </a:t>
            </a:r>
            <a:r>
              <a:rPr lang="fr-CA" err="1"/>
              <a:t>consectetur</a:t>
            </a:r>
            <a:r>
              <a:rPr lang="fr-CA"/>
              <a:t> </a:t>
            </a:r>
            <a:br>
              <a:rPr lang="fr-CA"/>
            </a:b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a:t>
            </a:r>
            <a:br>
              <a:rPr lang="fr-CA"/>
            </a:br>
            <a:r>
              <a:rPr lang="fr-CA"/>
              <a:t>ut </a:t>
            </a:r>
            <a:r>
              <a:rPr lang="fr-CA" err="1"/>
              <a:t>labore</a:t>
            </a:r>
            <a:r>
              <a:rPr lang="fr-CA"/>
              <a:t> et </a:t>
            </a:r>
            <a:r>
              <a:rPr lang="fr-CA" err="1"/>
              <a:t>dolore</a:t>
            </a:r>
            <a:r>
              <a:rPr lang="fr-CA"/>
              <a:t> magna </a:t>
            </a:r>
            <a:r>
              <a:rPr lang="fr-CA" err="1"/>
              <a:t>aliqua</a:t>
            </a:r>
            <a:r>
              <a:rPr lang="fr-CA"/>
              <a:t>. </a:t>
            </a:r>
            <a:br>
              <a:rPr lang="fr-CA"/>
            </a:br>
            <a:r>
              <a:rPr lang="fr-CA"/>
              <a:t>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 ex </a:t>
            </a:r>
            <a:r>
              <a:rPr lang="fr-CA" err="1"/>
              <a:t>ea</a:t>
            </a:r>
            <a:r>
              <a:rPr lang="fr-CA"/>
              <a:t> commodo </a:t>
            </a:r>
            <a:r>
              <a:rPr lang="fr-CA" err="1"/>
              <a:t>consequat</a:t>
            </a:r>
            <a:r>
              <a:rPr lang="fr-CA"/>
              <a:t>. </a:t>
            </a:r>
            <a:endParaRPr/>
          </a:p>
        </p:txBody>
      </p:sp>
    </p:spTree>
    <p:extLst>
      <p:ext uri="{BB962C8B-B14F-4D97-AF65-F5344CB8AC3E}">
        <p14:creationId xmlns:p14="http://schemas.microsoft.com/office/powerpoint/2010/main" val="10408470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tatement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798312" y="378431"/>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6" name="Content Placeholder 2">
            <a:extLst>
              <a:ext uri="{FF2B5EF4-FFF2-40B4-BE49-F238E27FC236}">
                <a16:creationId xmlns:a16="http://schemas.microsoft.com/office/drawing/2014/main" id="{6AE6FC24-2729-46A8-8E29-54DAB383371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tx2"/>
                </a:solidFill>
                <a:effectLst/>
                <a:latin typeface="Arial" panose="020B0604020202020204" pitchFamily="34" charset="0"/>
              </a:defRPr>
            </a:lvl1pPr>
          </a:lstStyle>
          <a:p>
            <a:pPr lvl="0"/>
            <a:r>
              <a:rPr lang="en-CA"/>
              <a:t>First name, Identifier (e.g. Knox, stem cell)</a:t>
            </a:r>
          </a:p>
        </p:txBody>
      </p:sp>
    </p:spTree>
    <p:extLst>
      <p:ext uri="{BB962C8B-B14F-4D97-AF65-F5344CB8AC3E}">
        <p14:creationId xmlns:p14="http://schemas.microsoft.com/office/powerpoint/2010/main" val="1433973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2">
            <a:extLst>
              <a:ext uri="{FF2B5EF4-FFF2-40B4-BE49-F238E27FC236}">
                <a16:creationId xmlns:a16="http://schemas.microsoft.com/office/drawing/2014/main" id="{7DA8DC55-25C5-41D7-8BB9-56E77002F771}"/>
              </a:ext>
            </a:extLst>
          </p:cNvPr>
          <p:cNvSpPr>
            <a:spLocks noGrp="1"/>
          </p:cNvSpPr>
          <p:nvPr>
            <p:ph sz="quarter" idx="14" hasCustomPrompt="1"/>
          </p:nvPr>
        </p:nvSpPr>
        <p:spPr>
          <a:xfrm>
            <a:off x="6095999" y="6051176"/>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810162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D4A1BE-5A6A-4D9E-9F79-F6D92FE23A38}"/>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160601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Content Placeholder 2">
            <a:extLst>
              <a:ext uri="{FF2B5EF4-FFF2-40B4-BE49-F238E27FC236}">
                <a16:creationId xmlns:a16="http://schemas.microsoft.com/office/drawing/2014/main" id="{23960F36-0D1B-3E47-9BA4-B2FA47387877}"/>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1140100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D1E5F038-B3DE-3443-BB1E-1292651E7713}"/>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20977136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C62D884-BB0F-4081-BBD6-D39B1EEA434E}"/>
              </a:ext>
            </a:extLst>
          </p:cNvPr>
          <p:cNvSpPr>
            <a:spLocks noGrp="1"/>
          </p:cNvSpPr>
          <p:nvPr>
            <p:ph idx="1"/>
          </p:nvPr>
        </p:nvSpPr>
        <p:spPr>
          <a:xfrm>
            <a:off x="838200" y="1143000"/>
            <a:ext cx="10515600" cy="47243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D416B3B6-F7D9-44FF-8B82-29419E2B1F7D}"/>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036575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3219A71-6500-41AB-BBBA-855C0A4A32FA}"/>
              </a:ext>
            </a:extLst>
          </p:cNvPr>
          <p:cNvSpPr>
            <a:spLocks noGrp="1"/>
          </p:cNvSpPr>
          <p:nvPr>
            <p:ph idx="1"/>
          </p:nvPr>
        </p:nvSpPr>
        <p:spPr>
          <a:xfrm>
            <a:off x="5183188" y="1143000"/>
            <a:ext cx="6172200" cy="4718050"/>
          </a:xfrm>
        </p:spPr>
        <p:txBody>
          <a:bodyPr anchor="ctr">
            <a:normAutofit/>
          </a:bodyPr>
          <a:lstStyle>
            <a:lvl1pPr>
              <a:defRPr sz="2600"/>
            </a:lvl1pPr>
            <a:lvl2pPr>
              <a:defRPr sz="2600"/>
            </a:lvl2pPr>
            <a:lvl3pPr>
              <a:defRPr sz="2600"/>
            </a:lvl3pPr>
            <a:lvl4pPr>
              <a:defRPr sz="2600"/>
            </a:lvl4pPr>
            <a:lvl5pPr>
              <a:defRPr sz="2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3">
            <a:extLst>
              <a:ext uri="{FF2B5EF4-FFF2-40B4-BE49-F238E27FC236}">
                <a16:creationId xmlns:a16="http://schemas.microsoft.com/office/drawing/2014/main" id="{187C1EB2-58D9-42BD-9290-28833DD58394}"/>
              </a:ext>
            </a:extLst>
          </p:cNvPr>
          <p:cNvSpPr>
            <a:spLocks noGrp="1"/>
          </p:cNvSpPr>
          <p:nvPr>
            <p:ph type="body" sz="half" idx="2"/>
          </p:nvPr>
        </p:nvSpPr>
        <p:spPr>
          <a:xfrm>
            <a:off x="839788" y="2559204"/>
            <a:ext cx="3932237" cy="3309783"/>
          </a:xfrm>
        </p:spPr>
        <p:txBody>
          <a:bodyPr anchor="t">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9">
            <a:extLst>
              <a:ext uri="{FF2B5EF4-FFF2-40B4-BE49-F238E27FC236}">
                <a16:creationId xmlns:a16="http://schemas.microsoft.com/office/drawing/2014/main" id="{BCBB6448-9D33-4395-86C2-D5ACB257A3C5}"/>
              </a:ext>
            </a:extLst>
          </p:cNvPr>
          <p:cNvSpPr>
            <a:spLocks noGrp="1"/>
          </p:cNvSpPr>
          <p:nvPr>
            <p:ph type="body" sz="quarter" idx="12" hasCustomPrompt="1"/>
          </p:nvPr>
        </p:nvSpPr>
        <p:spPr>
          <a:xfrm>
            <a:off x="836612" y="1249363"/>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ctr">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2" name="Title Placeholder 1">
            <a:extLst>
              <a:ext uri="{FF2B5EF4-FFF2-40B4-BE49-F238E27FC236}">
                <a16:creationId xmlns:a16="http://schemas.microsoft.com/office/drawing/2014/main" id="{1913F282-6209-4D2A-AB43-48A25C7EE430}"/>
              </a:ext>
            </a:extLst>
          </p:cNvPr>
          <p:cNvSpPr>
            <a:spLocks noGrp="1"/>
          </p:cNvSpPr>
          <p:nvPr>
            <p:ph type="title"/>
          </p:nvPr>
        </p:nvSpPr>
        <p:spPr>
          <a:xfrm>
            <a:off x="764236" y="0"/>
            <a:ext cx="10591152"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999912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4BC2B6-CC05-46EA-A891-FE633354A0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3" y="852178"/>
            <a:ext cx="12176237" cy="5153643"/>
          </a:xfrm>
          <a:prstGeom prst="rect">
            <a:avLst/>
          </a:prstGeom>
        </p:spPr>
      </p:pic>
    </p:spTree>
    <p:extLst>
      <p:ext uri="{BB962C8B-B14F-4D97-AF65-F5344CB8AC3E}">
        <p14:creationId xmlns:p14="http://schemas.microsoft.com/office/powerpoint/2010/main" val="4252562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1pPr>
              <a:buClr>
                <a:schemeClr val="tx2"/>
              </a:buClr>
              <a:defRPr/>
            </a:lvl1pPr>
            <a:lvl2pPr>
              <a:lnSpc>
                <a:spcPct val="150000"/>
              </a:lnSpc>
              <a:spcBef>
                <a:spcPts val="0"/>
              </a:spcBef>
              <a:buClr>
                <a:schemeClr val="tx2"/>
              </a:buClr>
              <a:defRPr/>
            </a:lvl2pPr>
            <a:lvl3pPr>
              <a:spcBef>
                <a:spcPts val="0"/>
              </a:spcBef>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BB36B254-A730-47C4-9E72-D84F3934E7D1}"/>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165418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nd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CF750-8184-D84C-BDB4-55E599C15A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0"/>
            <a:ext cx="12197816" cy="6858000"/>
          </a:xfrm>
          <a:prstGeom prst="rect">
            <a:avLst/>
          </a:prstGeom>
        </p:spPr>
      </p:pic>
      <p:sp>
        <p:nvSpPr>
          <p:cNvPr id="5" name="Title Placeholder 1">
            <a:extLst>
              <a:ext uri="{FF2B5EF4-FFF2-40B4-BE49-F238E27FC236}">
                <a16:creationId xmlns:a16="http://schemas.microsoft.com/office/drawing/2014/main" id="{1D375AC0-41AA-3E42-83B1-5DDBDAFAAE4A}"/>
              </a:ext>
            </a:extLst>
          </p:cNvPr>
          <p:cNvSpPr>
            <a:spLocks noGrp="1"/>
          </p:cNvSpPr>
          <p:nvPr>
            <p:ph type="title" hasCustomPrompt="1"/>
          </p:nvPr>
        </p:nvSpPr>
        <p:spPr>
          <a:xfrm>
            <a:off x="800424" y="462013"/>
            <a:ext cx="10591152" cy="943442"/>
          </a:xfrm>
          <a:prstGeom prst="rect">
            <a:avLst/>
          </a:prstGeom>
        </p:spPr>
        <p:txBody>
          <a:bodyPr vert="horz" lIns="91440" tIns="45720" rIns="91440" bIns="45720" rtlCol="0" anchor="b">
            <a:normAutofit/>
          </a:bodyPr>
          <a:lstStyle>
            <a:lvl1pPr algn="ctr">
              <a:defRPr/>
            </a:lvl1pPr>
          </a:lstStyle>
          <a:p>
            <a:r>
              <a:rPr lang="en-US"/>
              <a:t>Together, we are Canada’s lifeline</a:t>
            </a:r>
            <a:endParaRPr lang="en-CA"/>
          </a:p>
        </p:txBody>
      </p:sp>
    </p:spTree>
    <p:extLst>
      <p:ext uri="{BB962C8B-B14F-4D97-AF65-F5344CB8AC3E}">
        <p14:creationId xmlns:p14="http://schemas.microsoft.com/office/powerpoint/2010/main" val="28804421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rimar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9FC7-742D-0B45-A1A8-137D6B9A55A2}"/>
              </a:ext>
            </a:extLst>
          </p:cNvPr>
          <p:cNvSpPr>
            <a:spLocks noGrp="1"/>
          </p:cNvSpPr>
          <p:nvPr>
            <p:ph type="title"/>
          </p:nvPr>
        </p:nvSpPr>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4FFADA62-BC03-4645-8630-70EC600BFB64}"/>
              </a:ext>
            </a:extLst>
          </p:cNvPr>
          <p:cNvSpPr/>
          <p:nvPr userDrawn="1"/>
        </p:nvSpPr>
        <p:spPr>
          <a:xfrm>
            <a:off x="0" y="6238068"/>
            <a:ext cx="12192000" cy="619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99D60FA-C5F4-BD4C-832E-07107183B1CC}"/>
              </a:ext>
            </a:extLst>
          </p:cNvPr>
          <p:cNvSpPr>
            <a:spLocks noGrp="1"/>
          </p:cNvSpPr>
          <p:nvPr>
            <p:ph type="ftr" sz="quarter" idx="3"/>
          </p:nvPr>
        </p:nvSpPr>
        <p:spPr>
          <a:xfrm>
            <a:off x="1383664" y="6364098"/>
            <a:ext cx="5942966"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r>
              <a:rPr lang="en-US"/>
              <a:t>Lorem Ipsum Dolor Sit Amet</a:t>
            </a:r>
          </a:p>
        </p:txBody>
      </p:sp>
      <p:sp>
        <p:nvSpPr>
          <p:cNvPr id="5" name="Slide Number Placeholder 5">
            <a:extLst>
              <a:ext uri="{FF2B5EF4-FFF2-40B4-BE49-F238E27FC236}">
                <a16:creationId xmlns:a16="http://schemas.microsoft.com/office/drawing/2014/main" id="{9C03A58C-EC8D-3648-AF0F-707167370549}"/>
              </a:ext>
            </a:extLst>
          </p:cNvPr>
          <p:cNvSpPr>
            <a:spLocks noGrp="1"/>
          </p:cNvSpPr>
          <p:nvPr>
            <p:ph type="sldNum" sz="quarter" idx="4"/>
          </p:nvPr>
        </p:nvSpPr>
        <p:spPr>
          <a:xfrm>
            <a:off x="838199" y="6364098"/>
            <a:ext cx="454025"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fld id="{024B8E96-A9FA-5244-9688-28AA9F00AAC9}" type="slidenum">
              <a:rPr lang="en-US" smtClean="0"/>
              <a:pPr/>
              <a:t>‹#›</a:t>
            </a:fld>
            <a:endParaRPr lang="en-US"/>
          </a:p>
        </p:txBody>
      </p:sp>
      <p:pic>
        <p:nvPicPr>
          <p:cNvPr id="6" name="Picture 5">
            <a:extLst>
              <a:ext uri="{FF2B5EF4-FFF2-40B4-BE49-F238E27FC236}">
                <a16:creationId xmlns:a16="http://schemas.microsoft.com/office/drawing/2014/main" id="{834A0EB6-41EB-BF43-B5D8-2E16D1B0307A}"/>
              </a:ext>
            </a:extLst>
          </p:cNvPr>
          <p:cNvPicPr>
            <a:picLocks noChangeAspect="1"/>
          </p:cNvPicPr>
          <p:nvPr userDrawn="1"/>
        </p:nvPicPr>
        <p:blipFill>
          <a:blip r:embed="rId2"/>
          <a:stretch>
            <a:fillRect/>
          </a:stretch>
        </p:blipFill>
        <p:spPr>
          <a:xfrm>
            <a:off x="10210800" y="6410754"/>
            <a:ext cx="1143000" cy="287312"/>
          </a:xfrm>
          <a:prstGeom prst="rect">
            <a:avLst/>
          </a:prstGeom>
        </p:spPr>
      </p:pic>
      <p:sp>
        <p:nvSpPr>
          <p:cNvPr id="7" name="Text Placeholder 2">
            <a:extLst>
              <a:ext uri="{FF2B5EF4-FFF2-40B4-BE49-F238E27FC236}">
                <a16:creationId xmlns:a16="http://schemas.microsoft.com/office/drawing/2014/main" id="{834D416E-F7B1-2E45-91C9-02F06362BD63}"/>
              </a:ext>
            </a:extLst>
          </p:cNvPr>
          <p:cNvSpPr>
            <a:spLocks noGrp="1"/>
          </p:cNvSpPr>
          <p:nvPr>
            <p:ph idx="1"/>
          </p:nvPr>
        </p:nvSpPr>
        <p:spPr>
          <a:xfrm>
            <a:off x="838200" y="916027"/>
            <a:ext cx="10515600" cy="5032386"/>
          </a:xfrm>
          <a:prstGeom prst="rect">
            <a:avLst/>
          </a:prstGeom>
        </p:spPr>
        <p:txBody>
          <a:bodyPr vert="horz" lIns="91440" tIns="45720" rIns="91440" bIns="45720" rtlCol="0">
            <a:normAutofit/>
          </a:bodyPr>
          <a:lstStyle>
            <a:lvl1pPr>
              <a:lnSpc>
                <a:spcPct val="110000"/>
              </a:lnSpc>
              <a:defRPr sz="2000">
                <a:latin typeface="Arial" panose="020B0604020202020204" pitchFamily="34" charset="0"/>
                <a:cs typeface="Arial" panose="020B0604020202020204" pitchFamily="34" charset="0"/>
              </a:defRPr>
            </a:lvl1pPr>
            <a:lvl2pPr>
              <a:lnSpc>
                <a:spcPct val="110000"/>
              </a:lnSpc>
              <a:defRPr sz="1800">
                <a:latin typeface="Arial" panose="020B0604020202020204" pitchFamily="34" charset="0"/>
                <a:cs typeface="Arial" panose="020B0604020202020204" pitchFamily="34" charset="0"/>
              </a:defRPr>
            </a:lvl2pPr>
            <a:lvl3pPr>
              <a:lnSpc>
                <a:spcPct val="110000"/>
              </a:lnSpc>
              <a:defRPr sz="1600">
                <a:latin typeface="Arial" panose="020B0604020202020204" pitchFamily="34" charset="0"/>
                <a:cs typeface="Arial" panose="020B0604020202020204" pitchFamily="34" charset="0"/>
              </a:defRPr>
            </a:lvl3pPr>
            <a:lvl4pPr>
              <a:lnSpc>
                <a:spcPct val="110000"/>
              </a:lnSpc>
              <a:defRPr sz="1400">
                <a:latin typeface="Arial" panose="020B0604020202020204" pitchFamily="34" charset="0"/>
                <a:cs typeface="Arial" panose="020B0604020202020204" pitchFamily="34" charset="0"/>
              </a:defRPr>
            </a:lvl4pPr>
            <a:lvl5pPr>
              <a:lnSpc>
                <a:spcPct val="11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5800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88963-6156-4DF9-BB00-AD97009147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ABBF63-7123-4B10-88BD-BB64D365D6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0F1B29-53CA-4EAC-819A-303726B60500}"/>
              </a:ext>
            </a:extLst>
          </p:cNvPr>
          <p:cNvSpPr>
            <a:spLocks noGrp="1"/>
          </p:cNvSpPr>
          <p:nvPr>
            <p:ph type="dt" sz="half" idx="10"/>
          </p:nvPr>
        </p:nvSpPr>
        <p:spPr/>
        <p:txBody>
          <a:bodyPr/>
          <a:lstStyle/>
          <a:p>
            <a:fld id="{F396102F-F8F7-4E7F-A191-705BFEBD9557}" type="datetimeFigureOut">
              <a:rPr lang="en-US" smtClean="0"/>
              <a:t>9/24/2025</a:t>
            </a:fld>
            <a:endParaRPr lang="en-US"/>
          </a:p>
        </p:txBody>
      </p:sp>
      <p:sp>
        <p:nvSpPr>
          <p:cNvPr id="5" name="Footer Placeholder 4">
            <a:extLst>
              <a:ext uri="{FF2B5EF4-FFF2-40B4-BE49-F238E27FC236}">
                <a16:creationId xmlns:a16="http://schemas.microsoft.com/office/drawing/2014/main" id="{D6EBEDD6-78B7-47DE-BECF-AA244492A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ECCA2-6E13-4647-A7DE-8BED458874F2}"/>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363430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1949-80FD-4502-A21D-500F11D1C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8CCD80-0994-47AA-B9F1-CD9E14BD52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8E074-92BA-430C-AD94-E6F937FEC8BA}"/>
              </a:ext>
            </a:extLst>
          </p:cNvPr>
          <p:cNvSpPr>
            <a:spLocks noGrp="1"/>
          </p:cNvSpPr>
          <p:nvPr>
            <p:ph type="dt" sz="half" idx="10"/>
          </p:nvPr>
        </p:nvSpPr>
        <p:spPr/>
        <p:txBody>
          <a:bodyPr/>
          <a:lstStyle/>
          <a:p>
            <a:fld id="{F396102F-F8F7-4E7F-A191-705BFEBD9557}" type="datetimeFigureOut">
              <a:rPr lang="en-US" smtClean="0"/>
              <a:t>9/24/2025</a:t>
            </a:fld>
            <a:endParaRPr lang="en-US"/>
          </a:p>
        </p:txBody>
      </p:sp>
      <p:sp>
        <p:nvSpPr>
          <p:cNvPr id="5" name="Footer Placeholder 4">
            <a:extLst>
              <a:ext uri="{FF2B5EF4-FFF2-40B4-BE49-F238E27FC236}">
                <a16:creationId xmlns:a16="http://schemas.microsoft.com/office/drawing/2014/main" id="{B871E62A-54E8-4E4C-9870-AC3F7B7ED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F5306-E174-47A2-85B2-669C08805921}"/>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2335515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E483-B616-4AD5-BA5C-035D6887DD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444F15-0932-4ABA-B9E1-2B545F1580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3B188F-E01E-48F8-87B9-515A9FA102C1}"/>
              </a:ext>
            </a:extLst>
          </p:cNvPr>
          <p:cNvSpPr>
            <a:spLocks noGrp="1"/>
          </p:cNvSpPr>
          <p:nvPr>
            <p:ph type="dt" sz="half" idx="10"/>
          </p:nvPr>
        </p:nvSpPr>
        <p:spPr/>
        <p:txBody>
          <a:bodyPr/>
          <a:lstStyle/>
          <a:p>
            <a:fld id="{F396102F-F8F7-4E7F-A191-705BFEBD9557}" type="datetimeFigureOut">
              <a:rPr lang="en-US" smtClean="0"/>
              <a:t>9/24/2025</a:t>
            </a:fld>
            <a:endParaRPr lang="en-US"/>
          </a:p>
        </p:txBody>
      </p:sp>
      <p:sp>
        <p:nvSpPr>
          <p:cNvPr id="5" name="Footer Placeholder 4">
            <a:extLst>
              <a:ext uri="{FF2B5EF4-FFF2-40B4-BE49-F238E27FC236}">
                <a16:creationId xmlns:a16="http://schemas.microsoft.com/office/drawing/2014/main" id="{F826DC17-9843-4B35-BD9A-24BC1E6AB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40E61-9113-4F2A-AE0E-DB93E9D3E855}"/>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6878181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DF4C-D319-4DEF-9BEB-6B8B429E4F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B71DBB-813E-486B-A480-94F9F4C480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39744D-215D-4F80-BFFE-1E17047A18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4D1F4F-6472-4B8D-AD5F-EDF49A9CDCF2}"/>
              </a:ext>
            </a:extLst>
          </p:cNvPr>
          <p:cNvSpPr>
            <a:spLocks noGrp="1"/>
          </p:cNvSpPr>
          <p:nvPr>
            <p:ph type="dt" sz="half" idx="10"/>
          </p:nvPr>
        </p:nvSpPr>
        <p:spPr/>
        <p:txBody>
          <a:bodyPr/>
          <a:lstStyle/>
          <a:p>
            <a:fld id="{F396102F-F8F7-4E7F-A191-705BFEBD9557}" type="datetimeFigureOut">
              <a:rPr lang="en-US" smtClean="0"/>
              <a:t>9/24/2025</a:t>
            </a:fld>
            <a:endParaRPr lang="en-US"/>
          </a:p>
        </p:txBody>
      </p:sp>
      <p:sp>
        <p:nvSpPr>
          <p:cNvPr id="6" name="Footer Placeholder 5">
            <a:extLst>
              <a:ext uri="{FF2B5EF4-FFF2-40B4-BE49-F238E27FC236}">
                <a16:creationId xmlns:a16="http://schemas.microsoft.com/office/drawing/2014/main" id="{AD25C434-9A61-49BB-8EA1-F8A3DE6749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08C9B-F7DE-4CEB-999A-B61752D49BA6}"/>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9214439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3A63C-E09A-4FCC-B5A0-02F0CDA17F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09BB48-B0C9-40A0-BBBA-6019C9D1F7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DB260-D4E4-4721-A04B-3CE96BCEC6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1E491D-C698-4AD2-9D34-CA937AA5A3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94CC61-FFFF-4B9B-ABD2-487B140147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FA933A-33A3-4DBA-99C3-607821F9EE38}"/>
              </a:ext>
            </a:extLst>
          </p:cNvPr>
          <p:cNvSpPr>
            <a:spLocks noGrp="1"/>
          </p:cNvSpPr>
          <p:nvPr>
            <p:ph type="dt" sz="half" idx="10"/>
          </p:nvPr>
        </p:nvSpPr>
        <p:spPr/>
        <p:txBody>
          <a:bodyPr/>
          <a:lstStyle/>
          <a:p>
            <a:fld id="{F396102F-F8F7-4E7F-A191-705BFEBD9557}" type="datetimeFigureOut">
              <a:rPr lang="en-US" smtClean="0"/>
              <a:t>9/24/2025</a:t>
            </a:fld>
            <a:endParaRPr lang="en-US"/>
          </a:p>
        </p:txBody>
      </p:sp>
      <p:sp>
        <p:nvSpPr>
          <p:cNvPr id="8" name="Footer Placeholder 7">
            <a:extLst>
              <a:ext uri="{FF2B5EF4-FFF2-40B4-BE49-F238E27FC236}">
                <a16:creationId xmlns:a16="http://schemas.microsoft.com/office/drawing/2014/main" id="{B462B884-AE49-4B59-A631-4474E00D43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60F2FF-4AEC-4817-BF60-F1CCA39F22A2}"/>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6115474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8F05A-4CEE-4BC1-A8E9-93EE0CC0B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12BC43-675E-4EEA-9027-79CEBD5FB50C}"/>
              </a:ext>
            </a:extLst>
          </p:cNvPr>
          <p:cNvSpPr>
            <a:spLocks noGrp="1"/>
          </p:cNvSpPr>
          <p:nvPr>
            <p:ph type="dt" sz="half" idx="10"/>
          </p:nvPr>
        </p:nvSpPr>
        <p:spPr/>
        <p:txBody>
          <a:bodyPr/>
          <a:lstStyle/>
          <a:p>
            <a:fld id="{F396102F-F8F7-4E7F-A191-705BFEBD9557}" type="datetimeFigureOut">
              <a:rPr lang="en-US" smtClean="0"/>
              <a:t>9/24/2025</a:t>
            </a:fld>
            <a:endParaRPr lang="en-US"/>
          </a:p>
        </p:txBody>
      </p:sp>
      <p:sp>
        <p:nvSpPr>
          <p:cNvPr id="4" name="Footer Placeholder 3">
            <a:extLst>
              <a:ext uri="{FF2B5EF4-FFF2-40B4-BE49-F238E27FC236}">
                <a16:creationId xmlns:a16="http://schemas.microsoft.com/office/drawing/2014/main" id="{3C1309C5-FA9C-497A-BD37-1163A13061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637C3E-6D8F-400E-B6F1-BB0781FC08F7}"/>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30621692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956A6E-8B3F-4085-8881-6E9A8CAC6E8D}"/>
              </a:ext>
            </a:extLst>
          </p:cNvPr>
          <p:cNvSpPr>
            <a:spLocks noGrp="1"/>
          </p:cNvSpPr>
          <p:nvPr>
            <p:ph type="dt" sz="half" idx="10"/>
          </p:nvPr>
        </p:nvSpPr>
        <p:spPr/>
        <p:txBody>
          <a:bodyPr/>
          <a:lstStyle/>
          <a:p>
            <a:fld id="{F396102F-F8F7-4E7F-A191-705BFEBD9557}" type="datetimeFigureOut">
              <a:rPr lang="en-US" smtClean="0"/>
              <a:t>9/24/2025</a:t>
            </a:fld>
            <a:endParaRPr lang="en-US"/>
          </a:p>
        </p:txBody>
      </p:sp>
      <p:sp>
        <p:nvSpPr>
          <p:cNvPr id="3" name="Footer Placeholder 2">
            <a:extLst>
              <a:ext uri="{FF2B5EF4-FFF2-40B4-BE49-F238E27FC236}">
                <a16:creationId xmlns:a16="http://schemas.microsoft.com/office/drawing/2014/main" id="{AD8D0A75-CC35-44E0-8BB5-90FB16B959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824454-A44F-4C1B-B2AE-4A2CB7D5C4D5}"/>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178288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D5BF6-95D5-4152-9F0C-0140870ED2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721A86-BF98-4CD6-8C67-A8D3569C55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9C239A-B262-4E02-A7A2-1493C177A9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AE0FB6-B9F7-4306-9EFB-CD37F65DD78E}"/>
              </a:ext>
            </a:extLst>
          </p:cNvPr>
          <p:cNvSpPr>
            <a:spLocks noGrp="1"/>
          </p:cNvSpPr>
          <p:nvPr>
            <p:ph type="dt" sz="half" idx="10"/>
          </p:nvPr>
        </p:nvSpPr>
        <p:spPr/>
        <p:txBody>
          <a:bodyPr/>
          <a:lstStyle/>
          <a:p>
            <a:fld id="{F396102F-F8F7-4E7F-A191-705BFEBD9557}" type="datetimeFigureOut">
              <a:rPr lang="en-US" smtClean="0"/>
              <a:t>9/24/2025</a:t>
            </a:fld>
            <a:endParaRPr lang="en-US"/>
          </a:p>
        </p:txBody>
      </p:sp>
      <p:sp>
        <p:nvSpPr>
          <p:cNvPr id="6" name="Footer Placeholder 5">
            <a:extLst>
              <a:ext uri="{FF2B5EF4-FFF2-40B4-BE49-F238E27FC236}">
                <a16:creationId xmlns:a16="http://schemas.microsoft.com/office/drawing/2014/main" id="{8831A19F-96CD-4700-84AE-79F852A7B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9E63EC-3B24-44B1-A963-F03C94D328A6}"/>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2395082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Column + ImageSourc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1pPr>
              <a:buClr>
                <a:schemeClr val="tx2"/>
              </a:buClr>
              <a:defRPr/>
            </a:lvl1pPr>
            <a:lvl2pPr>
              <a:lnSpc>
                <a:spcPct val="150000"/>
              </a:lnSpc>
              <a:spcBef>
                <a:spcPts val="0"/>
              </a:spcBef>
              <a:buClr>
                <a:schemeClr val="tx2"/>
              </a:buClr>
              <a:defRPr/>
            </a:lvl2pPr>
            <a:lvl3pPr>
              <a:spcBef>
                <a:spcPts val="0"/>
              </a:spcBef>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Content Placeholder 2">
            <a:extLst>
              <a:ext uri="{FF2B5EF4-FFF2-40B4-BE49-F238E27FC236}">
                <a16:creationId xmlns:a16="http://schemas.microsoft.com/office/drawing/2014/main" id="{7B1BD03A-1470-480F-AA79-306316F0CF1A}"/>
              </a:ext>
            </a:extLst>
          </p:cNvPr>
          <p:cNvSpPr>
            <a:spLocks noGrp="1"/>
          </p:cNvSpPr>
          <p:nvPr>
            <p:ph sz="quarter" idx="14"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
        <p:nvSpPr>
          <p:cNvPr id="8" name="Title Placeholder 1">
            <a:extLst>
              <a:ext uri="{FF2B5EF4-FFF2-40B4-BE49-F238E27FC236}">
                <a16:creationId xmlns:a16="http://schemas.microsoft.com/office/drawing/2014/main" id="{451045A5-F3E6-4160-A17C-E4A3BD3B8CBC}"/>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3598661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87AB-A398-425E-A395-FD5B1F26C6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A47ACB-1C8A-4E87-9207-43A23FF9EC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4DB266-F4C7-4F74-86BD-FB3AA88F3A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192A6A-53CC-4A5F-B6D0-9624CA46F2D8}"/>
              </a:ext>
            </a:extLst>
          </p:cNvPr>
          <p:cNvSpPr>
            <a:spLocks noGrp="1"/>
          </p:cNvSpPr>
          <p:nvPr>
            <p:ph type="dt" sz="half" idx="10"/>
          </p:nvPr>
        </p:nvSpPr>
        <p:spPr/>
        <p:txBody>
          <a:bodyPr/>
          <a:lstStyle/>
          <a:p>
            <a:fld id="{F396102F-F8F7-4E7F-A191-705BFEBD9557}" type="datetimeFigureOut">
              <a:rPr lang="en-US" smtClean="0"/>
              <a:t>9/24/2025</a:t>
            </a:fld>
            <a:endParaRPr lang="en-US"/>
          </a:p>
        </p:txBody>
      </p:sp>
      <p:sp>
        <p:nvSpPr>
          <p:cNvPr id="6" name="Footer Placeholder 5">
            <a:extLst>
              <a:ext uri="{FF2B5EF4-FFF2-40B4-BE49-F238E27FC236}">
                <a16:creationId xmlns:a16="http://schemas.microsoft.com/office/drawing/2014/main" id="{C763CFF1-A37A-4DE3-893B-7EEB286A22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E623C-0E2E-4EA0-BD68-B83C57E34E23}"/>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2495388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7E2AC-EFCE-42DA-80E3-FB2D6EBCDC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F2183C-E7B9-4814-A13A-8BB2E2066B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67F5CD-A98E-4C10-8907-B4ACA73F8D1F}"/>
              </a:ext>
            </a:extLst>
          </p:cNvPr>
          <p:cNvSpPr>
            <a:spLocks noGrp="1"/>
          </p:cNvSpPr>
          <p:nvPr>
            <p:ph type="dt" sz="half" idx="10"/>
          </p:nvPr>
        </p:nvSpPr>
        <p:spPr/>
        <p:txBody>
          <a:bodyPr/>
          <a:lstStyle/>
          <a:p>
            <a:fld id="{F396102F-F8F7-4E7F-A191-705BFEBD9557}" type="datetimeFigureOut">
              <a:rPr lang="en-US" smtClean="0"/>
              <a:t>9/24/2025</a:t>
            </a:fld>
            <a:endParaRPr lang="en-US"/>
          </a:p>
        </p:txBody>
      </p:sp>
      <p:sp>
        <p:nvSpPr>
          <p:cNvPr id="5" name="Footer Placeholder 4">
            <a:extLst>
              <a:ext uri="{FF2B5EF4-FFF2-40B4-BE49-F238E27FC236}">
                <a16:creationId xmlns:a16="http://schemas.microsoft.com/office/drawing/2014/main" id="{B15CACD5-0058-4F32-B7CC-8B376F641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D762D-0543-4E73-AD49-3187C297AD22}"/>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6470490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6C498D-AFAA-4DC7-8523-E376525CD3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C2D050-7C28-4BEF-9348-898E5C179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BD90A-5DE9-4FE7-9C94-74AA4A51C1EC}"/>
              </a:ext>
            </a:extLst>
          </p:cNvPr>
          <p:cNvSpPr>
            <a:spLocks noGrp="1"/>
          </p:cNvSpPr>
          <p:nvPr>
            <p:ph type="dt" sz="half" idx="10"/>
          </p:nvPr>
        </p:nvSpPr>
        <p:spPr/>
        <p:txBody>
          <a:bodyPr/>
          <a:lstStyle/>
          <a:p>
            <a:fld id="{F396102F-F8F7-4E7F-A191-705BFEBD9557}" type="datetimeFigureOut">
              <a:rPr lang="en-US" smtClean="0"/>
              <a:t>9/24/2025</a:t>
            </a:fld>
            <a:endParaRPr lang="en-US"/>
          </a:p>
        </p:txBody>
      </p:sp>
      <p:sp>
        <p:nvSpPr>
          <p:cNvPr id="5" name="Footer Placeholder 4">
            <a:extLst>
              <a:ext uri="{FF2B5EF4-FFF2-40B4-BE49-F238E27FC236}">
                <a16:creationId xmlns:a16="http://schemas.microsoft.com/office/drawing/2014/main" id="{1B6C0FC2-AC20-49F9-91B4-E261B7DDC8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16317-5DD7-4358-829C-E827794E81F8}"/>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32679809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5299A-06E1-40B3-82D3-5E138C52F2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12DE59-D8AF-406D-9346-B452883BB3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3F4B1C-77F0-48EE-BFDC-A0A043716AC1}"/>
              </a:ext>
            </a:extLst>
          </p:cNvPr>
          <p:cNvSpPr>
            <a:spLocks noGrp="1"/>
          </p:cNvSpPr>
          <p:nvPr>
            <p:ph type="dt" sz="half" idx="10"/>
          </p:nvPr>
        </p:nvSpPr>
        <p:spPr/>
        <p:txBody>
          <a:bodyPr/>
          <a:lstStyle/>
          <a:p>
            <a:fld id="{BECEE308-C3A7-4364-8AFE-B2248292226A}" type="datetimeFigureOut">
              <a:rPr lang="en-US" smtClean="0"/>
              <a:t>9/24/2025</a:t>
            </a:fld>
            <a:endParaRPr lang="en-US"/>
          </a:p>
        </p:txBody>
      </p:sp>
      <p:sp>
        <p:nvSpPr>
          <p:cNvPr id="5" name="Footer Placeholder 4">
            <a:extLst>
              <a:ext uri="{FF2B5EF4-FFF2-40B4-BE49-F238E27FC236}">
                <a16:creationId xmlns:a16="http://schemas.microsoft.com/office/drawing/2014/main" id="{A0482648-AD34-4DCB-946F-69982DBBF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97BC2-5045-41A7-9FAF-11A1B69C5072}"/>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27908729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3B495-06AB-4CD3-98A0-970D3EAAE4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4EC16-BA41-47BF-ABA9-9D7D1FB928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5CD3A4-4778-4026-8F59-7DD67319E68B}"/>
              </a:ext>
            </a:extLst>
          </p:cNvPr>
          <p:cNvSpPr>
            <a:spLocks noGrp="1"/>
          </p:cNvSpPr>
          <p:nvPr>
            <p:ph type="dt" sz="half" idx="10"/>
          </p:nvPr>
        </p:nvSpPr>
        <p:spPr/>
        <p:txBody>
          <a:bodyPr/>
          <a:lstStyle/>
          <a:p>
            <a:fld id="{BECEE308-C3A7-4364-8AFE-B2248292226A}" type="datetimeFigureOut">
              <a:rPr lang="en-US" smtClean="0"/>
              <a:t>9/24/2025</a:t>
            </a:fld>
            <a:endParaRPr lang="en-US"/>
          </a:p>
        </p:txBody>
      </p:sp>
      <p:sp>
        <p:nvSpPr>
          <p:cNvPr id="5" name="Footer Placeholder 4">
            <a:extLst>
              <a:ext uri="{FF2B5EF4-FFF2-40B4-BE49-F238E27FC236}">
                <a16:creationId xmlns:a16="http://schemas.microsoft.com/office/drawing/2014/main" id="{B37F479C-2CAD-4D1A-8DD4-CA19FC6CF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05186-61FA-4934-AC5B-739545966646}"/>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4091683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C1E67-A57B-4FE1-8A04-4001BC122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A40BF3-2FDA-473D-97FE-073A4DE8F1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D2A46F-9A7D-4654-8EAD-BD708E5561AF}"/>
              </a:ext>
            </a:extLst>
          </p:cNvPr>
          <p:cNvSpPr>
            <a:spLocks noGrp="1"/>
          </p:cNvSpPr>
          <p:nvPr>
            <p:ph type="dt" sz="half" idx="10"/>
          </p:nvPr>
        </p:nvSpPr>
        <p:spPr/>
        <p:txBody>
          <a:bodyPr/>
          <a:lstStyle/>
          <a:p>
            <a:fld id="{BECEE308-C3A7-4364-8AFE-B2248292226A}" type="datetimeFigureOut">
              <a:rPr lang="en-US" smtClean="0"/>
              <a:t>9/24/2025</a:t>
            </a:fld>
            <a:endParaRPr lang="en-US"/>
          </a:p>
        </p:txBody>
      </p:sp>
      <p:sp>
        <p:nvSpPr>
          <p:cNvPr id="5" name="Footer Placeholder 4">
            <a:extLst>
              <a:ext uri="{FF2B5EF4-FFF2-40B4-BE49-F238E27FC236}">
                <a16:creationId xmlns:a16="http://schemas.microsoft.com/office/drawing/2014/main" id="{01CFEA73-9A04-466A-98CC-AD86ED376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00C0FD-D005-4CD4-BFF2-D0F773C52868}"/>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3727929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43351-85FD-4A8F-98E3-20589D84FA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D88E05-6887-4A30-97DA-4F5E5510B3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1997B1-79C7-4B94-825E-1A6C879BDE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D3EAE-F02C-43CE-8572-43246A5398F9}"/>
              </a:ext>
            </a:extLst>
          </p:cNvPr>
          <p:cNvSpPr>
            <a:spLocks noGrp="1"/>
          </p:cNvSpPr>
          <p:nvPr>
            <p:ph type="dt" sz="half" idx="10"/>
          </p:nvPr>
        </p:nvSpPr>
        <p:spPr/>
        <p:txBody>
          <a:bodyPr/>
          <a:lstStyle/>
          <a:p>
            <a:fld id="{BECEE308-C3A7-4364-8AFE-B2248292226A}" type="datetimeFigureOut">
              <a:rPr lang="en-US" smtClean="0"/>
              <a:t>9/24/2025</a:t>
            </a:fld>
            <a:endParaRPr lang="en-US"/>
          </a:p>
        </p:txBody>
      </p:sp>
      <p:sp>
        <p:nvSpPr>
          <p:cNvPr id="6" name="Footer Placeholder 5">
            <a:extLst>
              <a:ext uri="{FF2B5EF4-FFF2-40B4-BE49-F238E27FC236}">
                <a16:creationId xmlns:a16="http://schemas.microsoft.com/office/drawing/2014/main" id="{88ADE910-4E22-43A2-92BF-8F5FE27983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A3699D-7AA1-46D2-B229-2783DEA19ABE}"/>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16605730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590CD-5BBA-4FBE-85EF-8C6079BA28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326E3A-9449-4873-8ABC-BFB627CBDB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782AA2-E44D-46B0-83F2-BD65CA36EA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1AE0A1-27BB-4D7A-8DE7-C7D2744093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C96024-0BC1-489F-827B-517FE6AC1B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2F568D-E494-461C-86F7-9D4C2DD4B61A}"/>
              </a:ext>
            </a:extLst>
          </p:cNvPr>
          <p:cNvSpPr>
            <a:spLocks noGrp="1"/>
          </p:cNvSpPr>
          <p:nvPr>
            <p:ph type="dt" sz="half" idx="10"/>
          </p:nvPr>
        </p:nvSpPr>
        <p:spPr/>
        <p:txBody>
          <a:bodyPr/>
          <a:lstStyle/>
          <a:p>
            <a:fld id="{BECEE308-C3A7-4364-8AFE-B2248292226A}" type="datetimeFigureOut">
              <a:rPr lang="en-US" smtClean="0"/>
              <a:t>9/24/2025</a:t>
            </a:fld>
            <a:endParaRPr lang="en-US"/>
          </a:p>
        </p:txBody>
      </p:sp>
      <p:sp>
        <p:nvSpPr>
          <p:cNvPr id="8" name="Footer Placeholder 7">
            <a:extLst>
              <a:ext uri="{FF2B5EF4-FFF2-40B4-BE49-F238E27FC236}">
                <a16:creationId xmlns:a16="http://schemas.microsoft.com/office/drawing/2014/main" id="{5D4012DE-DAB7-4857-8305-845C95E478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BFB86F-89E5-4228-8FAE-5758E9E9819D}"/>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3874904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6C7EC-7E59-4710-9E3D-08FA52A675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AC7773-F2E8-4EAB-A68E-EB7902290A0D}"/>
              </a:ext>
            </a:extLst>
          </p:cNvPr>
          <p:cNvSpPr>
            <a:spLocks noGrp="1"/>
          </p:cNvSpPr>
          <p:nvPr>
            <p:ph type="dt" sz="half" idx="10"/>
          </p:nvPr>
        </p:nvSpPr>
        <p:spPr/>
        <p:txBody>
          <a:bodyPr/>
          <a:lstStyle/>
          <a:p>
            <a:fld id="{BECEE308-C3A7-4364-8AFE-B2248292226A}" type="datetimeFigureOut">
              <a:rPr lang="en-US" smtClean="0"/>
              <a:t>9/24/2025</a:t>
            </a:fld>
            <a:endParaRPr lang="en-US"/>
          </a:p>
        </p:txBody>
      </p:sp>
      <p:sp>
        <p:nvSpPr>
          <p:cNvPr id="4" name="Footer Placeholder 3">
            <a:extLst>
              <a:ext uri="{FF2B5EF4-FFF2-40B4-BE49-F238E27FC236}">
                <a16:creationId xmlns:a16="http://schemas.microsoft.com/office/drawing/2014/main" id="{6EFD3D83-337B-47D6-B78C-578ED6F08C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5358A4-7A56-48FA-B2E1-A3A02BBA94AB}"/>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36605112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BBDDD1-E95D-4138-A53B-B307922E096F}"/>
              </a:ext>
            </a:extLst>
          </p:cNvPr>
          <p:cNvSpPr>
            <a:spLocks noGrp="1"/>
          </p:cNvSpPr>
          <p:nvPr>
            <p:ph type="dt" sz="half" idx="10"/>
          </p:nvPr>
        </p:nvSpPr>
        <p:spPr/>
        <p:txBody>
          <a:bodyPr/>
          <a:lstStyle/>
          <a:p>
            <a:fld id="{BECEE308-C3A7-4364-8AFE-B2248292226A}" type="datetimeFigureOut">
              <a:rPr lang="en-US" smtClean="0"/>
              <a:t>9/24/2025</a:t>
            </a:fld>
            <a:endParaRPr lang="en-US"/>
          </a:p>
        </p:txBody>
      </p:sp>
      <p:sp>
        <p:nvSpPr>
          <p:cNvPr id="3" name="Footer Placeholder 2">
            <a:extLst>
              <a:ext uri="{FF2B5EF4-FFF2-40B4-BE49-F238E27FC236}">
                <a16:creationId xmlns:a16="http://schemas.microsoft.com/office/drawing/2014/main" id="{061CB673-577F-43A2-86F5-077A3A4EBC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D01DEB-2DE6-4549-A0E5-3356FB20DC66}"/>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832789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 Fig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2594517"/>
            <a:ext cx="10515600" cy="3272884"/>
          </a:xfrm>
        </p:spPr>
        <p:txBody>
          <a:bodyPr anchor="t"/>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9">
            <a:extLst>
              <a:ext uri="{FF2B5EF4-FFF2-40B4-BE49-F238E27FC236}">
                <a16:creationId xmlns:a16="http://schemas.microsoft.com/office/drawing/2014/main" id="{8F73561D-381F-45A6-8C88-314CD34E4C1D}"/>
              </a:ext>
            </a:extLst>
          </p:cNvPr>
          <p:cNvSpPr>
            <a:spLocks noGrp="1"/>
          </p:cNvSpPr>
          <p:nvPr>
            <p:ph type="body" sz="quarter" idx="14" hasCustomPrompt="1"/>
          </p:nvPr>
        </p:nvSpPr>
        <p:spPr>
          <a:xfrm>
            <a:off x="838199" y="1435217"/>
            <a:ext cx="2172630" cy="1159300"/>
          </a:xfrm>
          <a:noFill/>
          <a:ln>
            <a:noFill/>
          </a:ln>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itle Placeholder 1">
            <a:extLst>
              <a:ext uri="{FF2B5EF4-FFF2-40B4-BE49-F238E27FC236}">
                <a16:creationId xmlns:a16="http://schemas.microsoft.com/office/drawing/2014/main" id="{D30A56C2-79C6-4784-AC44-C9CCD6A123C4}"/>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049939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8BC2-0A65-4789-A1A1-3DCEC2CBB6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1FA55A-D991-4395-A57E-A041DE706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F605F2-0496-4985-A8E5-3AFA5C068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16B46E-CB8F-4CF8-B95F-61A9C08692CB}"/>
              </a:ext>
            </a:extLst>
          </p:cNvPr>
          <p:cNvSpPr>
            <a:spLocks noGrp="1"/>
          </p:cNvSpPr>
          <p:nvPr>
            <p:ph type="dt" sz="half" idx="10"/>
          </p:nvPr>
        </p:nvSpPr>
        <p:spPr/>
        <p:txBody>
          <a:bodyPr/>
          <a:lstStyle/>
          <a:p>
            <a:fld id="{BECEE308-C3A7-4364-8AFE-B2248292226A}" type="datetimeFigureOut">
              <a:rPr lang="en-US" smtClean="0"/>
              <a:t>9/24/2025</a:t>
            </a:fld>
            <a:endParaRPr lang="en-US"/>
          </a:p>
        </p:txBody>
      </p:sp>
      <p:sp>
        <p:nvSpPr>
          <p:cNvPr id="6" name="Footer Placeholder 5">
            <a:extLst>
              <a:ext uri="{FF2B5EF4-FFF2-40B4-BE49-F238E27FC236}">
                <a16:creationId xmlns:a16="http://schemas.microsoft.com/office/drawing/2014/main" id="{A482A0B3-570C-48A7-AEB3-940F6CB841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9C2BD5-D5FE-4EA3-993C-317CAF08FC13}"/>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11752382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7C3F8-F221-418B-8744-F72EB201AD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F59127-5B41-4AEA-8B33-FFD8C9F7BD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04697C-86F3-45EC-8901-84DDD1D3AB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FCED86-237D-4087-95D8-4F170331E837}"/>
              </a:ext>
            </a:extLst>
          </p:cNvPr>
          <p:cNvSpPr>
            <a:spLocks noGrp="1"/>
          </p:cNvSpPr>
          <p:nvPr>
            <p:ph type="dt" sz="half" idx="10"/>
          </p:nvPr>
        </p:nvSpPr>
        <p:spPr/>
        <p:txBody>
          <a:bodyPr/>
          <a:lstStyle/>
          <a:p>
            <a:fld id="{BECEE308-C3A7-4364-8AFE-B2248292226A}" type="datetimeFigureOut">
              <a:rPr lang="en-US" smtClean="0"/>
              <a:t>9/24/2025</a:t>
            </a:fld>
            <a:endParaRPr lang="en-US"/>
          </a:p>
        </p:txBody>
      </p:sp>
      <p:sp>
        <p:nvSpPr>
          <p:cNvPr id="6" name="Footer Placeholder 5">
            <a:extLst>
              <a:ext uri="{FF2B5EF4-FFF2-40B4-BE49-F238E27FC236}">
                <a16:creationId xmlns:a16="http://schemas.microsoft.com/office/drawing/2014/main" id="{1D5E8FF4-B6EA-4273-80E7-C3BC70431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8D5C71-972E-4313-8ADB-A9D59CF7910E}"/>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5755038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0D4E0-4588-4C42-BC20-7A5D629A5B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EDE1DE-F740-4241-9D47-A00F5C50DF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EF81B-3EBC-4702-A4D7-D38DD9DCEAF9}"/>
              </a:ext>
            </a:extLst>
          </p:cNvPr>
          <p:cNvSpPr>
            <a:spLocks noGrp="1"/>
          </p:cNvSpPr>
          <p:nvPr>
            <p:ph type="dt" sz="half" idx="10"/>
          </p:nvPr>
        </p:nvSpPr>
        <p:spPr/>
        <p:txBody>
          <a:bodyPr/>
          <a:lstStyle/>
          <a:p>
            <a:fld id="{BECEE308-C3A7-4364-8AFE-B2248292226A}" type="datetimeFigureOut">
              <a:rPr lang="en-US" smtClean="0"/>
              <a:t>9/24/2025</a:t>
            </a:fld>
            <a:endParaRPr lang="en-US"/>
          </a:p>
        </p:txBody>
      </p:sp>
      <p:sp>
        <p:nvSpPr>
          <p:cNvPr id="5" name="Footer Placeholder 4">
            <a:extLst>
              <a:ext uri="{FF2B5EF4-FFF2-40B4-BE49-F238E27FC236}">
                <a16:creationId xmlns:a16="http://schemas.microsoft.com/office/drawing/2014/main" id="{94A5D999-13C7-47F9-9985-A07C786AE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6873BE-8FB7-4D84-BA53-8E71EF65DAF0}"/>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26821325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304BFE-A3BA-46EB-A6C8-8E9A58D4C7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5BD22E-1805-4907-A6B7-AF1611D18F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C983C-EE73-438E-913E-5FF5140C32F6}"/>
              </a:ext>
            </a:extLst>
          </p:cNvPr>
          <p:cNvSpPr>
            <a:spLocks noGrp="1"/>
          </p:cNvSpPr>
          <p:nvPr>
            <p:ph type="dt" sz="half" idx="10"/>
          </p:nvPr>
        </p:nvSpPr>
        <p:spPr/>
        <p:txBody>
          <a:bodyPr/>
          <a:lstStyle/>
          <a:p>
            <a:fld id="{BECEE308-C3A7-4364-8AFE-B2248292226A}" type="datetimeFigureOut">
              <a:rPr lang="en-US" smtClean="0"/>
              <a:t>9/24/2025</a:t>
            </a:fld>
            <a:endParaRPr lang="en-US"/>
          </a:p>
        </p:txBody>
      </p:sp>
      <p:sp>
        <p:nvSpPr>
          <p:cNvPr id="5" name="Footer Placeholder 4">
            <a:extLst>
              <a:ext uri="{FF2B5EF4-FFF2-40B4-BE49-F238E27FC236}">
                <a16:creationId xmlns:a16="http://schemas.microsoft.com/office/drawing/2014/main" id="{964F29A3-C108-4A93-9DB4-4B183824B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DB2A4-6B3A-448B-9E70-9699068C27C6}"/>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9441885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6B4D5-F2DD-4F03-857F-E94654F3EC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45F5E3-807B-4BF4-B3FA-BE19E75BA2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DB9155-EA94-4F9A-AA1A-67C765446CD4}"/>
              </a:ext>
            </a:extLst>
          </p:cNvPr>
          <p:cNvSpPr>
            <a:spLocks noGrp="1"/>
          </p:cNvSpPr>
          <p:nvPr>
            <p:ph type="dt" sz="half" idx="10"/>
          </p:nvPr>
        </p:nvSpPr>
        <p:spPr/>
        <p:txBody>
          <a:bodyPr/>
          <a:lstStyle/>
          <a:p>
            <a:fld id="{5F2A38D9-93ED-400D-8658-BB13F9A25480}" type="datetimeFigureOut">
              <a:rPr lang="en-US" smtClean="0"/>
              <a:t>9/24/2025</a:t>
            </a:fld>
            <a:endParaRPr lang="en-US"/>
          </a:p>
        </p:txBody>
      </p:sp>
      <p:sp>
        <p:nvSpPr>
          <p:cNvPr id="5" name="Footer Placeholder 4">
            <a:extLst>
              <a:ext uri="{FF2B5EF4-FFF2-40B4-BE49-F238E27FC236}">
                <a16:creationId xmlns:a16="http://schemas.microsoft.com/office/drawing/2014/main" id="{75106F89-6CA3-4CD2-806D-A23B25A0A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73698-E453-408A-9C56-B4C8B60CC324}"/>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9997981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D9027-3681-4F0A-8FEB-ACDEE0CE2F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98D829-5364-49E0-A4E5-F9E5DD010F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B34B99-B9E3-4BAF-909E-D241248F0489}"/>
              </a:ext>
            </a:extLst>
          </p:cNvPr>
          <p:cNvSpPr>
            <a:spLocks noGrp="1"/>
          </p:cNvSpPr>
          <p:nvPr>
            <p:ph type="dt" sz="half" idx="10"/>
          </p:nvPr>
        </p:nvSpPr>
        <p:spPr/>
        <p:txBody>
          <a:bodyPr/>
          <a:lstStyle/>
          <a:p>
            <a:fld id="{5F2A38D9-93ED-400D-8658-BB13F9A25480}" type="datetimeFigureOut">
              <a:rPr lang="en-US" smtClean="0"/>
              <a:t>9/24/2025</a:t>
            </a:fld>
            <a:endParaRPr lang="en-US"/>
          </a:p>
        </p:txBody>
      </p:sp>
      <p:sp>
        <p:nvSpPr>
          <p:cNvPr id="5" name="Footer Placeholder 4">
            <a:extLst>
              <a:ext uri="{FF2B5EF4-FFF2-40B4-BE49-F238E27FC236}">
                <a16:creationId xmlns:a16="http://schemas.microsoft.com/office/drawing/2014/main" id="{2F1804BA-6E07-48C4-9CD6-0FB2CCEF8A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4B0E49-7486-4F65-A780-FFDEE6463BA5}"/>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6989126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7E2E-B6DB-48E1-AD3C-06CCC1A84C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06F234-9F19-4FD9-B53F-D7A4DDA7EB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C8B29E-3336-40DC-880B-B7CD72BA0F6E}"/>
              </a:ext>
            </a:extLst>
          </p:cNvPr>
          <p:cNvSpPr>
            <a:spLocks noGrp="1"/>
          </p:cNvSpPr>
          <p:nvPr>
            <p:ph type="dt" sz="half" idx="10"/>
          </p:nvPr>
        </p:nvSpPr>
        <p:spPr/>
        <p:txBody>
          <a:bodyPr/>
          <a:lstStyle/>
          <a:p>
            <a:fld id="{5F2A38D9-93ED-400D-8658-BB13F9A25480}" type="datetimeFigureOut">
              <a:rPr lang="en-US" smtClean="0"/>
              <a:t>9/24/2025</a:t>
            </a:fld>
            <a:endParaRPr lang="en-US"/>
          </a:p>
        </p:txBody>
      </p:sp>
      <p:sp>
        <p:nvSpPr>
          <p:cNvPr id="5" name="Footer Placeholder 4">
            <a:extLst>
              <a:ext uri="{FF2B5EF4-FFF2-40B4-BE49-F238E27FC236}">
                <a16:creationId xmlns:a16="http://schemas.microsoft.com/office/drawing/2014/main" id="{5B2DF6A3-C5C8-495C-9E49-3D25BEB2D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9F0D9C-22EA-406B-ACA8-8D8C277419DA}"/>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1701221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3E0DA-97F2-4036-A7ED-054904A115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7D961B-2161-4F83-BF84-ECC8DF8146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1AABCE-478C-4DAE-8D23-B0380825C6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6E2FD4-8F99-4FCE-A76D-341C586A4A8A}"/>
              </a:ext>
            </a:extLst>
          </p:cNvPr>
          <p:cNvSpPr>
            <a:spLocks noGrp="1"/>
          </p:cNvSpPr>
          <p:nvPr>
            <p:ph type="dt" sz="half" idx="10"/>
          </p:nvPr>
        </p:nvSpPr>
        <p:spPr/>
        <p:txBody>
          <a:bodyPr/>
          <a:lstStyle/>
          <a:p>
            <a:fld id="{5F2A38D9-93ED-400D-8658-BB13F9A25480}" type="datetimeFigureOut">
              <a:rPr lang="en-US" smtClean="0"/>
              <a:t>9/24/2025</a:t>
            </a:fld>
            <a:endParaRPr lang="en-US"/>
          </a:p>
        </p:txBody>
      </p:sp>
      <p:sp>
        <p:nvSpPr>
          <p:cNvPr id="6" name="Footer Placeholder 5">
            <a:extLst>
              <a:ext uri="{FF2B5EF4-FFF2-40B4-BE49-F238E27FC236}">
                <a16:creationId xmlns:a16="http://schemas.microsoft.com/office/drawing/2014/main" id="{293A96DB-60A4-436A-98A5-9DF094DC6B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175A00-E103-4B93-8409-7614B96E4AA7}"/>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41188895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E8596-9F26-4672-8495-EA0BFE3FCC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090667-FDBA-4748-BB42-870C9B87C3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5F5E0-2B24-44F7-AF27-1314DC8DC1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72A181-F67C-49A5-99A6-B277B42FDC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BC462F-F1E8-47E3-85B9-5F2C5A99D9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B57070-313F-4E8E-ACE5-2FA3ACCFD4DB}"/>
              </a:ext>
            </a:extLst>
          </p:cNvPr>
          <p:cNvSpPr>
            <a:spLocks noGrp="1"/>
          </p:cNvSpPr>
          <p:nvPr>
            <p:ph type="dt" sz="half" idx="10"/>
          </p:nvPr>
        </p:nvSpPr>
        <p:spPr/>
        <p:txBody>
          <a:bodyPr/>
          <a:lstStyle/>
          <a:p>
            <a:fld id="{5F2A38D9-93ED-400D-8658-BB13F9A25480}" type="datetimeFigureOut">
              <a:rPr lang="en-US" smtClean="0"/>
              <a:t>9/24/2025</a:t>
            </a:fld>
            <a:endParaRPr lang="en-US"/>
          </a:p>
        </p:txBody>
      </p:sp>
      <p:sp>
        <p:nvSpPr>
          <p:cNvPr id="8" name="Footer Placeholder 7">
            <a:extLst>
              <a:ext uri="{FF2B5EF4-FFF2-40B4-BE49-F238E27FC236}">
                <a16:creationId xmlns:a16="http://schemas.microsoft.com/office/drawing/2014/main" id="{F4933E91-D35B-422B-BCDF-36DC231573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D1E400-3CEB-4170-AD2C-EB484F4E20F7}"/>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7622124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7F45-20F8-4550-B7F0-DF1F08CB75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F91EC8-5E29-4853-8D7F-0F084FCDF1BC}"/>
              </a:ext>
            </a:extLst>
          </p:cNvPr>
          <p:cNvSpPr>
            <a:spLocks noGrp="1"/>
          </p:cNvSpPr>
          <p:nvPr>
            <p:ph type="dt" sz="half" idx="10"/>
          </p:nvPr>
        </p:nvSpPr>
        <p:spPr/>
        <p:txBody>
          <a:bodyPr/>
          <a:lstStyle/>
          <a:p>
            <a:fld id="{5F2A38D9-93ED-400D-8658-BB13F9A25480}" type="datetimeFigureOut">
              <a:rPr lang="en-US" smtClean="0"/>
              <a:t>9/24/2025</a:t>
            </a:fld>
            <a:endParaRPr lang="en-US"/>
          </a:p>
        </p:txBody>
      </p:sp>
      <p:sp>
        <p:nvSpPr>
          <p:cNvPr id="4" name="Footer Placeholder 3">
            <a:extLst>
              <a:ext uri="{FF2B5EF4-FFF2-40B4-BE49-F238E27FC236}">
                <a16:creationId xmlns:a16="http://schemas.microsoft.com/office/drawing/2014/main" id="{45EE7930-E467-449A-BCCE-897004A42C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0D6155-F551-4CFE-810C-779934C2E326}"/>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250837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1CFEDA4-9D3E-4173-8436-76729F5260A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10895162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52E2B-6EA4-4098-89F0-A3D48ACE5713}"/>
              </a:ext>
            </a:extLst>
          </p:cNvPr>
          <p:cNvSpPr>
            <a:spLocks noGrp="1"/>
          </p:cNvSpPr>
          <p:nvPr>
            <p:ph type="dt" sz="half" idx="10"/>
          </p:nvPr>
        </p:nvSpPr>
        <p:spPr/>
        <p:txBody>
          <a:bodyPr/>
          <a:lstStyle/>
          <a:p>
            <a:fld id="{5F2A38D9-93ED-400D-8658-BB13F9A25480}" type="datetimeFigureOut">
              <a:rPr lang="en-US" smtClean="0"/>
              <a:t>9/24/2025</a:t>
            </a:fld>
            <a:endParaRPr lang="en-US"/>
          </a:p>
        </p:txBody>
      </p:sp>
      <p:sp>
        <p:nvSpPr>
          <p:cNvPr id="3" name="Footer Placeholder 2">
            <a:extLst>
              <a:ext uri="{FF2B5EF4-FFF2-40B4-BE49-F238E27FC236}">
                <a16:creationId xmlns:a16="http://schemas.microsoft.com/office/drawing/2014/main" id="{FCE15622-12B9-45A0-AFD2-6287E97526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B86A2D-13AF-41A1-A365-05AFB0446A1A}"/>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9343555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4329A-2848-4E1E-8BC4-E25305B220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6D10BF-AB63-47B8-8F2D-37B6958E4B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54331-3888-4DB1-B399-4BD812E3B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97B738-C1E9-4845-8E2C-95BCE8517F08}"/>
              </a:ext>
            </a:extLst>
          </p:cNvPr>
          <p:cNvSpPr>
            <a:spLocks noGrp="1"/>
          </p:cNvSpPr>
          <p:nvPr>
            <p:ph type="dt" sz="half" idx="10"/>
          </p:nvPr>
        </p:nvSpPr>
        <p:spPr/>
        <p:txBody>
          <a:bodyPr/>
          <a:lstStyle/>
          <a:p>
            <a:fld id="{5F2A38D9-93ED-400D-8658-BB13F9A25480}" type="datetimeFigureOut">
              <a:rPr lang="en-US" smtClean="0"/>
              <a:t>9/24/2025</a:t>
            </a:fld>
            <a:endParaRPr lang="en-US"/>
          </a:p>
        </p:txBody>
      </p:sp>
      <p:sp>
        <p:nvSpPr>
          <p:cNvPr id="6" name="Footer Placeholder 5">
            <a:extLst>
              <a:ext uri="{FF2B5EF4-FFF2-40B4-BE49-F238E27FC236}">
                <a16:creationId xmlns:a16="http://schemas.microsoft.com/office/drawing/2014/main" id="{484C44EE-E246-45C9-B702-310EF49CEF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0F476-7CFF-4ABA-A7E0-7FFAA594C780}"/>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40971293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86B31-D3D3-4307-BEFC-C181880B5F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F48CD3-ECC3-474D-A91F-98541A42ED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D93002-9151-49E2-9E58-1D2327717B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BC63AC-B4D5-4964-AE7C-95B64561DF24}"/>
              </a:ext>
            </a:extLst>
          </p:cNvPr>
          <p:cNvSpPr>
            <a:spLocks noGrp="1"/>
          </p:cNvSpPr>
          <p:nvPr>
            <p:ph type="dt" sz="half" idx="10"/>
          </p:nvPr>
        </p:nvSpPr>
        <p:spPr/>
        <p:txBody>
          <a:bodyPr/>
          <a:lstStyle/>
          <a:p>
            <a:fld id="{5F2A38D9-93ED-400D-8658-BB13F9A25480}" type="datetimeFigureOut">
              <a:rPr lang="en-US" smtClean="0"/>
              <a:t>9/24/2025</a:t>
            </a:fld>
            <a:endParaRPr lang="en-US"/>
          </a:p>
        </p:txBody>
      </p:sp>
      <p:sp>
        <p:nvSpPr>
          <p:cNvPr id="6" name="Footer Placeholder 5">
            <a:extLst>
              <a:ext uri="{FF2B5EF4-FFF2-40B4-BE49-F238E27FC236}">
                <a16:creationId xmlns:a16="http://schemas.microsoft.com/office/drawing/2014/main" id="{684702E1-B16D-4F58-B871-1F773ADA50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08FC71-D238-44E9-8597-8BBCA94A3BF6}"/>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0736637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42D3F-ACB8-4B6E-8B30-052F50A9A0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1EFB22-FAE5-4B5C-8DBB-0B68B73661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98BBF1-F31B-4496-8654-AB6C14F85A05}"/>
              </a:ext>
            </a:extLst>
          </p:cNvPr>
          <p:cNvSpPr>
            <a:spLocks noGrp="1"/>
          </p:cNvSpPr>
          <p:nvPr>
            <p:ph type="dt" sz="half" idx="10"/>
          </p:nvPr>
        </p:nvSpPr>
        <p:spPr/>
        <p:txBody>
          <a:bodyPr/>
          <a:lstStyle/>
          <a:p>
            <a:fld id="{5F2A38D9-93ED-400D-8658-BB13F9A25480}" type="datetimeFigureOut">
              <a:rPr lang="en-US" smtClean="0"/>
              <a:t>9/24/2025</a:t>
            </a:fld>
            <a:endParaRPr lang="en-US"/>
          </a:p>
        </p:txBody>
      </p:sp>
      <p:sp>
        <p:nvSpPr>
          <p:cNvPr id="5" name="Footer Placeholder 4">
            <a:extLst>
              <a:ext uri="{FF2B5EF4-FFF2-40B4-BE49-F238E27FC236}">
                <a16:creationId xmlns:a16="http://schemas.microsoft.com/office/drawing/2014/main" id="{F898F2EE-63E3-4E8D-AA5C-246708459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8D70C-4A9C-4A93-B0D4-78570CB6DCE7}"/>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39303456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41E470-2013-4F44-9B1E-7D304575C1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D7C2AA-50C0-4DFC-A519-5431EA2EF8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1DC9D-893C-4E46-9CD7-7E781B5613B6}"/>
              </a:ext>
            </a:extLst>
          </p:cNvPr>
          <p:cNvSpPr>
            <a:spLocks noGrp="1"/>
          </p:cNvSpPr>
          <p:nvPr>
            <p:ph type="dt" sz="half" idx="10"/>
          </p:nvPr>
        </p:nvSpPr>
        <p:spPr/>
        <p:txBody>
          <a:bodyPr/>
          <a:lstStyle/>
          <a:p>
            <a:fld id="{5F2A38D9-93ED-400D-8658-BB13F9A25480}" type="datetimeFigureOut">
              <a:rPr lang="en-US" smtClean="0"/>
              <a:t>9/24/2025</a:t>
            </a:fld>
            <a:endParaRPr lang="en-US"/>
          </a:p>
        </p:txBody>
      </p:sp>
      <p:sp>
        <p:nvSpPr>
          <p:cNvPr id="5" name="Footer Placeholder 4">
            <a:extLst>
              <a:ext uri="{FF2B5EF4-FFF2-40B4-BE49-F238E27FC236}">
                <a16:creationId xmlns:a16="http://schemas.microsoft.com/office/drawing/2014/main" id="{EDCA0A97-83DA-4814-B377-DF6F79E317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90A448-AB5E-4559-8005-53ECD0EF6B4F}"/>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30821410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sp>
        <p:nvSpPr>
          <p:cNvPr id="8" name="Body Level One…">
            <a:extLst>
              <a:ext uri="{FF2B5EF4-FFF2-40B4-BE49-F238E27FC236}">
                <a16:creationId xmlns:a16="http://schemas.microsoft.com/office/drawing/2014/main" id="{B8F45514-7B7B-44E1-9D60-359EC25A3994}"/>
              </a:ext>
            </a:extLst>
          </p:cNvPr>
          <p:cNvSpPr txBox="1">
            <a:spLocks noGrp="1"/>
          </p:cNvSpPr>
          <p:nvPr>
            <p:ph type="body" idx="1" hasCustomPrompt="1"/>
          </p:nvPr>
        </p:nvSpPr>
        <p:spPr>
          <a:xfrm>
            <a:off x="737342" y="5809145"/>
            <a:ext cx="7190678"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2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9" name="Title Text">
            <a:extLst>
              <a:ext uri="{FF2B5EF4-FFF2-40B4-BE49-F238E27FC236}">
                <a16:creationId xmlns:a16="http://schemas.microsoft.com/office/drawing/2014/main" id="{DA8EA7A6-422E-4D07-931B-5639E93C3FE5}"/>
              </a:ext>
            </a:extLst>
          </p:cNvPr>
          <p:cNvSpPr txBox="1">
            <a:spLocks noGrp="1"/>
          </p:cNvSpPr>
          <p:nvPr>
            <p:ph type="title" hasCustomPrompt="1"/>
          </p:nvPr>
        </p:nvSpPr>
        <p:spPr>
          <a:xfrm>
            <a:off x="744063" y="597417"/>
            <a:ext cx="10515600" cy="3974583"/>
          </a:xfrm>
          <a:prstGeom prst="rect">
            <a:avLst/>
          </a:prstGeom>
        </p:spPr>
        <p:txBody>
          <a:bodyPr anchor="b">
            <a:normAutofit/>
          </a:bodyPr>
          <a:lstStyle>
            <a:lvl1pPr algn="l" defTabSz="415431">
              <a:defRPr sz="40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pic>
        <p:nvPicPr>
          <p:cNvPr id="22" name="Image" descr="Image">
            <a:extLst>
              <a:ext uri="{FF2B5EF4-FFF2-40B4-BE49-F238E27FC236}">
                <a16:creationId xmlns:a16="http://schemas.microsoft.com/office/drawing/2014/main" id="{5A73DCE5-4761-48D2-82FF-69E694E552B9}"/>
              </a:ext>
            </a:extLst>
          </p:cNvPr>
          <p:cNvPicPr>
            <a:picLocks noChangeAspect="1"/>
          </p:cNvPicPr>
          <p:nvPr userDrawn="1"/>
        </p:nvPicPr>
        <p:blipFill>
          <a:blip r:embed="rId2"/>
          <a:srcRect l="20701" t="42362" r="20701" b="42362"/>
          <a:stretch>
            <a:fillRect/>
          </a:stretch>
        </p:blipFill>
        <p:spPr>
          <a:xfrm>
            <a:off x="8847904" y="5398341"/>
            <a:ext cx="2528199" cy="509286"/>
          </a:xfrm>
          <a:prstGeom prst="rect">
            <a:avLst/>
          </a:prstGeom>
          <a:ln w="12700">
            <a:miter lim="400000"/>
          </a:ln>
        </p:spPr>
      </p:pic>
      <p:sp>
        <p:nvSpPr>
          <p:cNvPr id="3" name="Content Placeholder 2">
            <a:extLst>
              <a:ext uri="{FF2B5EF4-FFF2-40B4-BE49-F238E27FC236}">
                <a16:creationId xmlns:a16="http://schemas.microsoft.com/office/drawing/2014/main" id="{9274ECC8-4DCC-4310-B82A-DAD3990D9196}"/>
              </a:ext>
            </a:extLst>
          </p:cNvPr>
          <p:cNvSpPr>
            <a:spLocks noGrp="1"/>
          </p:cNvSpPr>
          <p:nvPr>
            <p:ph sz="quarter" idx="10" hasCustomPrompt="1"/>
          </p:nvPr>
        </p:nvSpPr>
        <p:spPr>
          <a:xfrm>
            <a:off x="737343" y="5287158"/>
            <a:ext cx="7190678" cy="584697"/>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7" name="Picture 6">
            <a:extLst>
              <a:ext uri="{FF2B5EF4-FFF2-40B4-BE49-F238E27FC236}">
                <a16:creationId xmlns:a16="http://schemas.microsoft.com/office/drawing/2014/main" id="{46355278-06BA-494C-9449-8BEB7976B047}"/>
              </a:ext>
            </a:extLst>
          </p:cNvPr>
          <p:cNvPicPr>
            <a:picLocks noChangeAspect="1"/>
          </p:cNvPicPr>
          <p:nvPr userDrawn="1"/>
        </p:nvPicPr>
        <p:blipFill>
          <a:blip r:embed="rId3"/>
          <a:stretch>
            <a:fillRect/>
          </a:stretch>
        </p:blipFill>
        <p:spPr>
          <a:xfrm>
            <a:off x="838199" y="5062888"/>
            <a:ext cx="10515600" cy="90931"/>
          </a:xfrm>
          <a:prstGeom prst="rect">
            <a:avLst/>
          </a:prstGeom>
        </p:spPr>
      </p:pic>
    </p:spTree>
    <p:extLst>
      <p:ext uri="{BB962C8B-B14F-4D97-AF65-F5344CB8AC3E}">
        <p14:creationId xmlns:p14="http://schemas.microsoft.com/office/powerpoint/2010/main" val="35928300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6" name="Image" descr="Image">
            <a:extLst>
              <a:ext uri="{FF2B5EF4-FFF2-40B4-BE49-F238E27FC236}">
                <a16:creationId xmlns:a16="http://schemas.microsoft.com/office/drawing/2014/main" id="{E6C0DA16-D882-EF41-9455-179AB4F6C82B}"/>
              </a:ext>
            </a:extLst>
          </p:cNvPr>
          <p:cNvPicPr>
            <a:picLocks noChangeAspect="1"/>
          </p:cNvPicPr>
          <p:nvPr userDrawn="1"/>
        </p:nvPicPr>
        <p:blipFill>
          <a:blip r:embed="rId3"/>
          <a:srcRect l="20701" t="42362" r="20701" b="42362"/>
          <a:stretch>
            <a:fillRect/>
          </a:stretch>
        </p:blipFill>
        <p:spPr>
          <a:xfrm>
            <a:off x="8847904" y="5504218"/>
            <a:ext cx="2528199" cy="509286"/>
          </a:xfrm>
          <a:prstGeom prst="rect">
            <a:avLst/>
          </a:prstGeom>
          <a:ln w="12700">
            <a:miter lim="400000"/>
          </a:ln>
        </p:spPr>
      </p:pic>
    </p:spTree>
    <p:extLst>
      <p:ext uri="{BB962C8B-B14F-4D97-AF65-F5344CB8AC3E}">
        <p14:creationId xmlns:p14="http://schemas.microsoft.com/office/powerpoint/2010/main" val="11201646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Intro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15180236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a:extLst>
              <a:ext uri="{FF2B5EF4-FFF2-40B4-BE49-F238E27FC236}">
                <a16:creationId xmlns:a16="http://schemas.microsoft.com/office/drawing/2014/main" id="{0AC0E293-A71D-4C09-AEDB-18A5013D4966}"/>
              </a:ext>
            </a:extLst>
          </p:cNvPr>
          <p:cNvSpPr>
            <a:spLocks noGrp="1"/>
          </p:cNvSpPr>
          <p:nvPr>
            <p:ph type="title"/>
          </p:nvPr>
        </p:nvSpPr>
        <p:spPr>
          <a:xfrm>
            <a:off x="764236" y="990600"/>
            <a:ext cx="10589564" cy="943442"/>
          </a:xfrm>
        </p:spPr>
        <p:txBody>
          <a:bodyPr/>
          <a:lstStyle/>
          <a:p>
            <a:r>
              <a:rPr lang="en-US"/>
              <a:t>Click to edit Master title style</a:t>
            </a:r>
          </a:p>
        </p:txBody>
      </p:sp>
    </p:spTree>
    <p:extLst>
      <p:ext uri="{BB962C8B-B14F-4D97-AF65-F5344CB8AC3E}">
        <p14:creationId xmlns:p14="http://schemas.microsoft.com/office/powerpoint/2010/main" val="35030600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Column + ImageSourc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Content Placeholder 2">
            <a:extLst>
              <a:ext uri="{FF2B5EF4-FFF2-40B4-BE49-F238E27FC236}">
                <a16:creationId xmlns:a16="http://schemas.microsoft.com/office/drawing/2014/main" id="{7B1BD03A-1470-480F-AA79-306316F0CF1A}"/>
              </a:ext>
            </a:extLst>
          </p:cNvPr>
          <p:cNvSpPr>
            <a:spLocks noGrp="1"/>
          </p:cNvSpPr>
          <p:nvPr>
            <p:ph sz="quarter" idx="14"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
        <p:nvSpPr>
          <p:cNvPr id="8" name="Title Placeholder 1">
            <a:extLst>
              <a:ext uri="{FF2B5EF4-FFF2-40B4-BE49-F238E27FC236}">
                <a16:creationId xmlns:a16="http://schemas.microsoft.com/office/drawing/2014/main" id="{451045A5-F3E6-4160-A17C-E4A3BD3B8CBC}"/>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800498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 ">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751788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Column + Fig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2594517"/>
            <a:ext cx="10515600" cy="3272884"/>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9">
            <a:extLst>
              <a:ext uri="{FF2B5EF4-FFF2-40B4-BE49-F238E27FC236}">
                <a16:creationId xmlns:a16="http://schemas.microsoft.com/office/drawing/2014/main" id="{8F73561D-381F-45A6-8C88-314CD34E4C1D}"/>
              </a:ext>
            </a:extLst>
          </p:cNvPr>
          <p:cNvSpPr>
            <a:spLocks noGrp="1"/>
          </p:cNvSpPr>
          <p:nvPr>
            <p:ph type="body" sz="quarter" idx="14" hasCustomPrompt="1"/>
          </p:nvPr>
        </p:nvSpPr>
        <p:spPr>
          <a:xfrm>
            <a:off x="838199" y="1435217"/>
            <a:ext cx="2172630" cy="1159300"/>
          </a:xfrm>
          <a:noFill/>
          <a:ln>
            <a:noFill/>
          </a:ln>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itle Placeholder 1">
            <a:extLst>
              <a:ext uri="{FF2B5EF4-FFF2-40B4-BE49-F238E27FC236}">
                <a16:creationId xmlns:a16="http://schemas.microsoft.com/office/drawing/2014/main" id="{D30A56C2-79C6-4784-AC44-C9CCD6A123C4}"/>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412729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1CFEDA4-9D3E-4173-8436-76729F5260A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26521530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Column ">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944554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Column + ImageSourc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AFFDC3-ED72-8C47-B4E0-87BFB6505E35}"/>
              </a:ext>
            </a:extLst>
          </p:cNvPr>
          <p:cNvSpPr>
            <a:spLocks noGrp="1"/>
          </p:cNvSpPr>
          <p:nvPr>
            <p:ph sz="quarter" idx="16"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Tree>
    <p:extLst>
      <p:ext uri="{BB962C8B-B14F-4D97-AF65-F5344CB8AC3E}">
        <p14:creationId xmlns:p14="http://schemas.microsoft.com/office/powerpoint/2010/main" val="38016929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Column + Figur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564965EF-A34A-4B95-9AC0-14072CC2896D}"/>
              </a:ext>
            </a:extLst>
          </p:cNvPr>
          <p:cNvSpPr>
            <a:spLocks noGrp="1"/>
          </p:cNvSpPr>
          <p:nvPr>
            <p:ph type="body" sz="quarter" idx="14" hasCustomPrompt="1"/>
          </p:nvPr>
        </p:nvSpPr>
        <p:spPr>
          <a:xfrm>
            <a:off x="6170612"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ext Placeholder 9">
            <a:extLst>
              <a:ext uri="{FF2B5EF4-FFF2-40B4-BE49-F238E27FC236}">
                <a16:creationId xmlns:a16="http://schemas.microsoft.com/office/drawing/2014/main" id="{1A3CE7CF-A364-4D86-9044-63D467BA98FA}"/>
              </a:ext>
            </a:extLst>
          </p:cNvPr>
          <p:cNvSpPr>
            <a:spLocks noGrp="1"/>
          </p:cNvSpPr>
          <p:nvPr>
            <p:ph type="body" sz="quarter" idx="15" hasCustomPrompt="1"/>
          </p:nvPr>
        </p:nvSpPr>
        <p:spPr>
          <a:xfrm>
            <a:off x="838471"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4" name="Title Placeholder 1">
            <a:extLst>
              <a:ext uri="{FF2B5EF4-FFF2-40B4-BE49-F238E27FC236}">
                <a16:creationId xmlns:a16="http://schemas.microsoft.com/office/drawing/2014/main" id="{DA286B41-32C1-4A24-A30D-E1F6278232D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5" name="Text Placeholder 3">
            <a:extLst>
              <a:ext uri="{FF2B5EF4-FFF2-40B4-BE49-F238E27FC236}">
                <a16:creationId xmlns:a16="http://schemas.microsoft.com/office/drawing/2014/main" id="{FF505823-1A0D-4EE8-9757-B0BC0A722940}"/>
              </a:ext>
            </a:extLst>
          </p:cNvPr>
          <p:cNvSpPr>
            <a:spLocks noGrp="1"/>
          </p:cNvSpPr>
          <p:nvPr>
            <p:ph type="body" sz="quarter" idx="16"/>
          </p:nvPr>
        </p:nvSpPr>
        <p:spPr>
          <a:xfrm>
            <a:off x="847160"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Text Placeholder 3">
            <a:extLst>
              <a:ext uri="{FF2B5EF4-FFF2-40B4-BE49-F238E27FC236}">
                <a16:creationId xmlns:a16="http://schemas.microsoft.com/office/drawing/2014/main" id="{B62D1BFE-0502-4E79-A69D-79E5FED7870A}"/>
              </a:ext>
            </a:extLst>
          </p:cNvPr>
          <p:cNvSpPr>
            <a:spLocks noGrp="1"/>
          </p:cNvSpPr>
          <p:nvPr>
            <p:ph type="body" sz="quarter" idx="17"/>
          </p:nvPr>
        </p:nvSpPr>
        <p:spPr>
          <a:xfrm>
            <a:off x="6201337"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687649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838200" y="1143000"/>
            <a:ext cx="10515600"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240002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hart + bullets">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6165476" y="1143000"/>
            <a:ext cx="5188324"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7" name="Text Placeholder 3">
            <a:extLst>
              <a:ext uri="{FF2B5EF4-FFF2-40B4-BE49-F238E27FC236}">
                <a16:creationId xmlns:a16="http://schemas.microsoft.com/office/drawing/2014/main" id="{D0D20881-23DE-40CC-AD9B-65F68ADE8EB5}"/>
              </a:ext>
            </a:extLst>
          </p:cNvPr>
          <p:cNvSpPr>
            <a:spLocks noGrp="1"/>
          </p:cNvSpPr>
          <p:nvPr>
            <p:ph type="body" sz="quarter" idx="16"/>
          </p:nvPr>
        </p:nvSpPr>
        <p:spPr>
          <a:xfrm>
            <a:off x="744645" y="1249792"/>
            <a:ext cx="4662487" cy="4510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399637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hart + Key finding">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5513294" y="1143000"/>
            <a:ext cx="5840506" cy="4724400"/>
          </a:xfrm>
        </p:spPr>
        <p:txBody>
          <a:bodyPr/>
          <a:lstStyle>
            <a:lvl1pPr marL="0" indent="0" algn="ctr">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0CA95E4-A346-4879-B782-C1A8F135828B}"/>
              </a:ext>
            </a:extLst>
          </p:cNvPr>
          <p:cNvSpPr>
            <a:spLocks noGrp="1"/>
          </p:cNvSpPr>
          <p:nvPr>
            <p:ph sz="quarter" idx="18" hasCustomPrompt="1"/>
          </p:nvPr>
        </p:nvSpPr>
        <p:spPr>
          <a:xfrm>
            <a:off x="838200" y="1209675"/>
            <a:ext cx="4419600" cy="4657725"/>
          </a:xfrm>
        </p:spPr>
        <p:txBody>
          <a:bodyPr>
            <a:normAutofit/>
          </a:bodyPr>
          <a:lstStyle>
            <a:lvl1pPr marL="0" indent="0" algn="ctr">
              <a:spcBef>
                <a:spcPts val="0"/>
              </a:spcBef>
              <a:buNone/>
              <a:defRPr sz="3000" b="1">
                <a:solidFill>
                  <a:schemeClr val="tx1"/>
                </a:solidFill>
              </a:defRPr>
            </a:lvl1pPr>
            <a:lvl2pPr marL="457200" indent="0">
              <a:buNone/>
              <a:defRPr sz="3600" b="1"/>
            </a:lvl2pPr>
            <a:lvl3pPr marL="914400" indent="0">
              <a:buNone/>
              <a:defRPr sz="3600" b="1"/>
            </a:lvl3pPr>
            <a:lvl4pPr marL="1371600" indent="0">
              <a:buNone/>
              <a:defRPr sz="3600" b="1"/>
            </a:lvl4pPr>
            <a:lvl5pPr marL="1828800" indent="0">
              <a:buNone/>
              <a:defRPr sz="3600" b="1"/>
            </a:lvl5pPr>
          </a:lstStyle>
          <a:p>
            <a:pPr lvl="0"/>
            <a:r>
              <a:rPr lang="en-US"/>
              <a:t>Insert key </a:t>
            </a:r>
          </a:p>
          <a:p>
            <a:pPr lvl="0"/>
            <a:r>
              <a:rPr lang="en-US"/>
              <a:t>finding here</a:t>
            </a:r>
          </a:p>
        </p:txBody>
      </p:sp>
    </p:spTree>
    <p:extLst>
      <p:ext uri="{BB962C8B-B14F-4D97-AF65-F5344CB8AC3E}">
        <p14:creationId xmlns:p14="http://schemas.microsoft.com/office/powerpoint/2010/main" val="34490875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951993500"/>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5444790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FF86CB-8E87-4935-AFC6-926708669B0C}"/>
              </a:ext>
            </a:extLst>
          </p:cNvPr>
          <p:cNvSpPr/>
          <p:nvPr userDrawn="1"/>
        </p:nvSpPr>
        <p:spPr>
          <a:xfrm>
            <a:off x="-1" y="0"/>
            <a:ext cx="12192001"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70695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Column + ImageSourc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AFFDC3-ED72-8C47-B4E0-87BFB6505E35}"/>
              </a:ext>
            </a:extLst>
          </p:cNvPr>
          <p:cNvSpPr>
            <a:spLocks noGrp="1"/>
          </p:cNvSpPr>
          <p:nvPr>
            <p:ph sz="quarter" idx="16"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Tree>
    <p:extLst>
      <p:ext uri="{BB962C8B-B14F-4D97-AF65-F5344CB8AC3E}">
        <p14:creationId xmlns:p14="http://schemas.microsoft.com/office/powerpoint/2010/main" val="16319317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56DA-A5DE-5B4B-AD17-8CF603064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7" name="Rectangle 6">
            <a:extLst>
              <a:ext uri="{FF2B5EF4-FFF2-40B4-BE49-F238E27FC236}">
                <a16:creationId xmlns:a16="http://schemas.microsoft.com/office/drawing/2014/main" id="{B3FF86CB-8E87-4935-AFC6-926708669B0C}"/>
              </a:ext>
            </a:extLst>
          </p:cNvPr>
          <p:cNvSpPr/>
          <p:nvPr userDrawn="1"/>
        </p:nvSpPr>
        <p:spPr>
          <a:xfrm>
            <a:off x="1" y="5101389"/>
            <a:ext cx="12192000" cy="176250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8898387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tatement Tex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Content Placeholder 2">
            <a:extLst>
              <a:ext uri="{FF2B5EF4-FFF2-40B4-BE49-F238E27FC236}">
                <a16:creationId xmlns:a16="http://schemas.microsoft.com/office/drawing/2014/main" id="{52F9E5F4-DB6E-4D11-A83C-AF832E5BAC23}"/>
              </a:ext>
            </a:extLst>
          </p:cNvPr>
          <p:cNvSpPr>
            <a:spLocks noGrp="1"/>
          </p:cNvSpPr>
          <p:nvPr>
            <p:ph sz="quarter" idx="14" hasCustomPrompt="1"/>
          </p:nvPr>
        </p:nvSpPr>
        <p:spPr>
          <a:xfrm>
            <a:off x="6095999" y="6051176"/>
            <a:ext cx="6095999" cy="806824"/>
          </a:xfrm>
        </p:spPr>
        <p:txBody>
          <a:bodyPr>
            <a:normAutofit/>
          </a:bodyPr>
          <a:lstStyle>
            <a:lvl1pPr marL="0" indent="0" algn="r">
              <a:buNone/>
              <a:defRPr lang="en-CA" sz="1600" smtClean="0">
                <a:solidFill>
                  <a:schemeClr val="accent1">
                    <a:lumMod val="20000"/>
                    <a:lumOff val="80000"/>
                  </a:schemeClr>
                </a:solidFill>
                <a:effectLst/>
                <a:latin typeface="Arial" panose="020B0604020202020204" pitchFamily="34" charset="0"/>
              </a:defRPr>
            </a:lvl1pPr>
          </a:lstStyle>
          <a:p>
            <a:pPr algn="ctr"/>
            <a:r>
              <a:rPr lang="en-CA"/>
              <a:t>First name, identifier (e.g., Emily, blood donor)</a:t>
            </a: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3367388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Picture Placeholder 2">
            <a:extLst>
              <a:ext uri="{FF2B5EF4-FFF2-40B4-BE49-F238E27FC236}">
                <a16:creationId xmlns:a16="http://schemas.microsoft.com/office/drawing/2014/main" id="{B296A531-C4BD-4D5E-87B7-57FB9A7C9E47}"/>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7" name="Content Placeholder 2">
            <a:extLst>
              <a:ext uri="{FF2B5EF4-FFF2-40B4-BE49-F238E27FC236}">
                <a16:creationId xmlns:a16="http://schemas.microsoft.com/office/drawing/2014/main" id="{01762D22-9049-4C33-9AE2-DD8325879D8C}"/>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1">
                    <a:lumMod val="20000"/>
                    <a:lumOff val="80000"/>
                  </a:schemeClr>
                </a:solidFill>
                <a:effectLst/>
                <a:latin typeface="Arial" panose="020B0604020202020204" pitchFamily="34" charset="0"/>
              </a:defRPr>
            </a:lvl1pPr>
          </a:lstStyle>
          <a:p>
            <a:pPr lvl="0"/>
            <a:r>
              <a:rPr lang="en-CA"/>
              <a:t>Image source</a:t>
            </a:r>
          </a:p>
        </p:txBody>
      </p:sp>
      <p:sp>
        <p:nvSpPr>
          <p:cNvPr id="8" name="Title 1">
            <a:extLst>
              <a:ext uri="{FF2B5EF4-FFF2-40B4-BE49-F238E27FC236}">
                <a16:creationId xmlns:a16="http://schemas.microsoft.com/office/drawing/2014/main" id="{D76C72E1-F4FD-44E9-8EF2-0463E416AA86}"/>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5990785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FFFEF3-8C0A-4055-8C43-5C799AC0E57C}"/>
              </a:ext>
            </a:extLst>
          </p:cNvPr>
          <p:cNvSpPr/>
          <p:nvPr userDrawn="1"/>
        </p:nvSpPr>
        <p:spPr>
          <a:xfrm>
            <a:off x="-1" y="0"/>
            <a:ext cx="12192001"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1E1FA4F1-4762-43B4-A2EA-C59D70AAF24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6350875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A9D87-6D68-5740-BED8-4A3AF7842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354"/>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8745827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Statement Tex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ontent Placeholder 2">
            <a:extLst>
              <a:ext uri="{FF2B5EF4-FFF2-40B4-BE49-F238E27FC236}">
                <a16:creationId xmlns:a16="http://schemas.microsoft.com/office/drawing/2014/main" id="{D7562D76-105D-444D-A96D-AED7C17A9A79}"/>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algn="ctr"/>
            <a:r>
              <a:rPr lang="en-CA"/>
              <a:t>First name, identifier (e.g., Larry, plasma and financial donor)</a:t>
            </a: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7284309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5A9322C8-DE9B-43EB-B9B9-D2A28F91BC50}"/>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9B9E46F9-ED6C-4017-8885-0042DBB6294D}"/>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E03E2089-7414-4999-BEE8-538A1382726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796406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07601-0D73-4759-A0B0-E2079541A706}"/>
              </a:ext>
            </a:extLst>
          </p:cNvPr>
          <p:cNvSpPr/>
          <p:nvPr userDrawn="1"/>
        </p:nvSpPr>
        <p:spPr>
          <a:xfrm>
            <a:off x="-1" y="0"/>
            <a:ext cx="12192001" cy="6863893"/>
          </a:xfrm>
          <a:prstGeom prst="rect">
            <a:avLst/>
          </a:prstGeom>
          <a:solidFill>
            <a:srgbClr val="54C3B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80E7E27B-EE09-432A-A9CD-6AC3FEE40905}"/>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5853009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3_Section Hea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2CE8-918E-0141-BE83-200C7A168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23446"/>
            <a:ext cx="12197816" cy="6858000"/>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63906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AC4A038-838D-4872-8F99-9F102F43AE37}"/>
              </a:ext>
            </a:extLst>
          </p:cNvPr>
          <p:cNvSpPr>
            <a:spLocks noGrp="1"/>
          </p:cNvSpPr>
          <p:nvPr>
            <p:ph sz="quarter" idx="14" hasCustomPrompt="1"/>
          </p:nvPr>
        </p:nvSpPr>
        <p:spPr>
          <a:xfrm>
            <a:off x="6083808" y="6051176"/>
            <a:ext cx="6108192"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algn="ctr"/>
            <a:r>
              <a:rPr lang="en-CA"/>
              <a:t>First name, identifier (e.g., Danny, stem cell donor)</a:t>
            </a: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6785467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2.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3.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4.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9" Type="http://schemas.openxmlformats.org/officeDocument/2006/relationships/slideLayout" Target="../slideLayouts/slideLayout113.xml"/><Relationship Id="rId21" Type="http://schemas.openxmlformats.org/officeDocument/2006/relationships/slideLayout" Target="../slideLayouts/slideLayout95.xml"/><Relationship Id="rId34" Type="http://schemas.openxmlformats.org/officeDocument/2006/relationships/slideLayout" Target="../slideLayouts/slideLayout108.xml"/><Relationship Id="rId42" Type="http://schemas.openxmlformats.org/officeDocument/2006/relationships/slideLayout" Target="../slideLayouts/slideLayout116.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40" Type="http://schemas.openxmlformats.org/officeDocument/2006/relationships/slideLayout" Target="../slideLayouts/slideLayout114.xml"/><Relationship Id="rId45" Type="http://schemas.openxmlformats.org/officeDocument/2006/relationships/image" Target="../media/image2.emf"/><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4" Type="http://schemas.openxmlformats.org/officeDocument/2006/relationships/image" Target="../media/image1.png"/><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43" Type="http://schemas.openxmlformats.org/officeDocument/2006/relationships/theme" Target="../theme/theme5.xml"/><Relationship Id="rId8" Type="http://schemas.openxmlformats.org/officeDocument/2006/relationships/slideLayout" Target="../slideLayouts/slideLayout82.xml"/><Relationship Id="rId3" Type="http://schemas.openxmlformats.org/officeDocument/2006/relationships/slideLayout" Target="../slideLayouts/slideLayout77.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slideLayout" Target="../slideLayouts/slideLayout112.xml"/><Relationship Id="rId20" Type="http://schemas.openxmlformats.org/officeDocument/2006/relationships/slideLayout" Target="../slideLayouts/slideLayout94.xml"/><Relationship Id="rId41"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46769-9643-4984-9766-1F98B1A28BBD}"/>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48AF68A-57A2-4967-BE68-E7C3957047C7}"/>
              </a:ext>
            </a:extLst>
          </p:cNvPr>
          <p:cNvSpPr>
            <a:spLocks noGrp="1"/>
          </p:cNvSpPr>
          <p:nvPr>
            <p:ph type="body" idx="1"/>
          </p:nvPr>
        </p:nvSpPr>
        <p:spPr>
          <a:xfrm>
            <a:off x="838200" y="1143008"/>
            <a:ext cx="10515600" cy="45845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6" name="Image" descr="Image">
            <a:extLst>
              <a:ext uri="{FF2B5EF4-FFF2-40B4-BE49-F238E27FC236}">
                <a16:creationId xmlns:a16="http://schemas.microsoft.com/office/drawing/2014/main" id="{8206DFEE-6BEF-43D3-A8CD-32C57C31E61B}"/>
              </a:ext>
            </a:extLst>
          </p:cNvPr>
          <p:cNvPicPr>
            <a:picLocks noChangeAspect="1"/>
          </p:cNvPicPr>
          <p:nvPr userDrawn="1"/>
        </p:nvPicPr>
        <p:blipFill>
          <a:blip r:embed="rId43"/>
          <a:srcRect l="20701" t="42362" r="20701" b="42362"/>
          <a:stretch>
            <a:fillRect/>
          </a:stretch>
        </p:blipFill>
        <p:spPr>
          <a:xfrm>
            <a:off x="805541" y="6243521"/>
            <a:ext cx="2086341" cy="420277"/>
          </a:xfrm>
          <a:prstGeom prst="rect">
            <a:avLst/>
          </a:prstGeom>
          <a:ln w="12700">
            <a:miter lim="400000"/>
          </a:ln>
        </p:spPr>
      </p:pic>
      <p:pic>
        <p:nvPicPr>
          <p:cNvPr id="6" name="Picture 5">
            <a:extLst>
              <a:ext uri="{FF2B5EF4-FFF2-40B4-BE49-F238E27FC236}">
                <a16:creationId xmlns:a16="http://schemas.microsoft.com/office/drawing/2014/main" id="{0A4708BE-D3DC-F84C-B2C8-23E454A03673}"/>
              </a:ext>
            </a:extLst>
          </p:cNvPr>
          <p:cNvPicPr>
            <a:picLocks noChangeAspect="1"/>
          </p:cNvPicPr>
          <p:nvPr userDrawn="1"/>
        </p:nvPicPr>
        <p:blipFill>
          <a:blip r:embed="rId44"/>
          <a:stretch>
            <a:fillRect/>
          </a:stretch>
        </p:blipFill>
        <p:spPr>
          <a:xfrm>
            <a:off x="838199" y="5987309"/>
            <a:ext cx="10515600" cy="65275"/>
          </a:xfrm>
          <a:prstGeom prst="rect">
            <a:avLst/>
          </a:prstGeom>
        </p:spPr>
      </p:pic>
      <p:sp>
        <p:nvSpPr>
          <p:cNvPr id="7" name="Title Placeholder 1">
            <a:extLst>
              <a:ext uri="{FF2B5EF4-FFF2-40B4-BE49-F238E27FC236}">
                <a16:creationId xmlns:a16="http://schemas.microsoft.com/office/drawing/2014/main" id="{6D6B7B9E-7899-E340-9E73-5AB7B568993C}"/>
              </a:ext>
            </a:extLst>
          </p:cNvPr>
          <p:cNvSpPr txBox="1">
            <a:spLocks/>
          </p:cNvSpPr>
          <p:nvPr userDrawn="1"/>
        </p:nvSpPr>
        <p:spPr>
          <a:xfrm>
            <a:off x="867505" y="6051174"/>
            <a:ext cx="10589564" cy="806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r"/>
            <a:fld id="{1C9B2353-6F1E-244E-9B79-5A9C99D09A34}" type="slidenum">
              <a:rPr lang="en-US" sz="1600" b="0" smtClean="0">
                <a:solidFill>
                  <a:schemeClr val="bg2"/>
                </a:solidFill>
              </a:rPr>
              <a:t>‹#›</a:t>
            </a:fld>
            <a:endParaRPr lang="en-CA" sz="1600" b="0">
              <a:solidFill>
                <a:schemeClr val="bg2"/>
              </a:solidFill>
            </a:endParaRPr>
          </a:p>
        </p:txBody>
      </p:sp>
    </p:spTree>
    <p:extLst>
      <p:ext uri="{BB962C8B-B14F-4D97-AF65-F5344CB8AC3E}">
        <p14:creationId xmlns:p14="http://schemas.microsoft.com/office/powerpoint/2010/main" val="4249882627"/>
      </p:ext>
    </p:extLst>
  </p:cSld>
  <p:clrMap bg1="lt1" tx1="dk1" bg2="lt2" tx2="dk2" accent1="accent1" accent2="accent2" accent3="accent3" accent4="accent4" accent5="accent5" accent6="accent6" hlink="hlink" folHlink="folHlink"/>
  <p:sldLayoutIdLst>
    <p:sldLayoutId id="2147483649" r:id="rId1"/>
    <p:sldLayoutId id="2147483693" r:id="rId2"/>
    <p:sldLayoutId id="2147483670" r:id="rId3"/>
    <p:sldLayoutId id="2147483673" r:id="rId4"/>
    <p:sldLayoutId id="2147483685" r:id="rId5"/>
    <p:sldLayoutId id="2147483675" r:id="rId6"/>
    <p:sldLayoutId id="2147483677" r:id="rId7"/>
    <p:sldLayoutId id="2147483652" r:id="rId8"/>
    <p:sldLayoutId id="2147483687" r:id="rId9"/>
    <p:sldLayoutId id="2147483676" r:id="rId10"/>
    <p:sldLayoutId id="2147483661" r:id="rId11"/>
    <p:sldLayoutId id="2147483691" r:id="rId12"/>
    <p:sldLayoutId id="2147483692" r:id="rId13"/>
    <p:sldLayoutId id="2147483679" r:id="rId14"/>
    <p:sldLayoutId id="2147483651" r:id="rId15"/>
    <p:sldLayoutId id="2147483695" r:id="rId16"/>
    <p:sldLayoutId id="2147483667" r:id="rId17"/>
    <p:sldLayoutId id="2147483681" r:id="rId18"/>
    <p:sldLayoutId id="2147483662" r:id="rId19"/>
    <p:sldLayoutId id="2147483696" r:id="rId20"/>
    <p:sldLayoutId id="2147483668" r:id="rId21"/>
    <p:sldLayoutId id="2147483682" r:id="rId22"/>
    <p:sldLayoutId id="2147483663" r:id="rId23"/>
    <p:sldLayoutId id="2147483697" r:id="rId24"/>
    <p:sldLayoutId id="2147483669" r:id="rId25"/>
    <p:sldLayoutId id="2147483683" r:id="rId26"/>
    <p:sldLayoutId id="2147483664" r:id="rId27"/>
    <p:sldLayoutId id="2147483698" r:id="rId28"/>
    <p:sldLayoutId id="2147483665" r:id="rId29"/>
    <p:sldLayoutId id="2147483684" r:id="rId30"/>
    <p:sldLayoutId id="2147483689" r:id="rId31"/>
    <p:sldLayoutId id="2147483672" r:id="rId32"/>
    <p:sldLayoutId id="2147483680" r:id="rId33"/>
    <p:sldLayoutId id="2147483686" r:id="rId34"/>
    <p:sldLayoutId id="2147483688" r:id="rId35"/>
    <p:sldLayoutId id="2147483690" r:id="rId36"/>
    <p:sldLayoutId id="2147483654" r:id="rId37"/>
    <p:sldLayoutId id="2147483674" r:id="rId38"/>
    <p:sldLayoutId id="2147483666" r:id="rId39"/>
    <p:sldLayoutId id="2147483699" r:id="rId40"/>
    <p:sldLayoutId id="2147483700" r:id="rId41"/>
  </p:sldLayoutIdLst>
  <p:hf sldNum="0" hd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5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19B99C-DD8F-45F8-9054-614B6FB9AA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443755-6BFC-4035-928B-26D46B41AC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CEC68-1B51-4939-AF44-D428D6662C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6102F-F8F7-4E7F-A191-705BFEBD9557}" type="datetimeFigureOut">
              <a:rPr lang="en-US" smtClean="0"/>
              <a:t>9/24/2025</a:t>
            </a:fld>
            <a:endParaRPr lang="en-US"/>
          </a:p>
        </p:txBody>
      </p:sp>
      <p:sp>
        <p:nvSpPr>
          <p:cNvPr id="5" name="Footer Placeholder 4">
            <a:extLst>
              <a:ext uri="{FF2B5EF4-FFF2-40B4-BE49-F238E27FC236}">
                <a16:creationId xmlns:a16="http://schemas.microsoft.com/office/drawing/2014/main" id="{807E83BB-31DD-4AB8-B960-D5F6F35C21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F3FEFA-9A14-45B9-A6D0-75F2FFEE02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9CA9D-4A0F-43DA-B06C-41D2FE520CC9}" type="slidenum">
              <a:rPr lang="en-US" smtClean="0"/>
              <a:t>‹#›</a:t>
            </a:fld>
            <a:endParaRPr lang="en-US"/>
          </a:p>
        </p:txBody>
      </p:sp>
    </p:spTree>
    <p:extLst>
      <p:ext uri="{BB962C8B-B14F-4D97-AF65-F5344CB8AC3E}">
        <p14:creationId xmlns:p14="http://schemas.microsoft.com/office/powerpoint/2010/main" val="211184561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741789-D7A3-4227-99F0-65C8C0B205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B2D6A8-AB02-4254-89FC-ECAAC6FF36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43C51-F3A0-482C-AA8B-6CFDE9F6F9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CEE308-C3A7-4364-8AFE-B2248292226A}" type="datetimeFigureOut">
              <a:rPr lang="en-US" smtClean="0"/>
              <a:t>9/24/2025</a:t>
            </a:fld>
            <a:endParaRPr lang="en-US"/>
          </a:p>
        </p:txBody>
      </p:sp>
      <p:sp>
        <p:nvSpPr>
          <p:cNvPr id="5" name="Footer Placeholder 4">
            <a:extLst>
              <a:ext uri="{FF2B5EF4-FFF2-40B4-BE49-F238E27FC236}">
                <a16:creationId xmlns:a16="http://schemas.microsoft.com/office/drawing/2014/main" id="{CC8CDF2A-E252-492D-AE70-D78B3072AB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9809FF-1843-4C29-9BD6-5101BBFD23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947E4B-883E-48D6-993C-A5203BBEF668}" type="slidenum">
              <a:rPr lang="en-US" smtClean="0"/>
              <a:t>‹#›</a:t>
            </a:fld>
            <a:endParaRPr lang="en-US"/>
          </a:p>
        </p:txBody>
      </p:sp>
      <p:sp>
        <p:nvSpPr>
          <p:cNvPr id="7" name="TextBox 6">
            <a:extLst>
              <a:ext uri="{FF2B5EF4-FFF2-40B4-BE49-F238E27FC236}">
                <a16:creationId xmlns:a16="http://schemas.microsoft.com/office/drawing/2014/main" id="{40BC29DF-073A-486C-8025-BC3D4F65F6F7}"/>
              </a:ext>
            </a:extLst>
          </p:cNvPr>
          <p:cNvSpPr txBox="1"/>
          <p:nvPr userDrawn="1"/>
        </p:nvSpPr>
        <p:spPr>
          <a:xfrm>
            <a:off x="5640512" y="2974368"/>
            <a:ext cx="914400" cy="914400"/>
          </a:xfrm>
          <a:prstGeom prst="rect">
            <a:avLst/>
          </a:prstGeom>
          <a:noFill/>
        </p:spPr>
        <p:txBody>
          <a:bodyPr wrap="square" rtlCol="0">
            <a:spAutoFit/>
          </a:bodyPr>
          <a:lstStyle/>
          <a:p>
            <a:endParaRPr lang="en-US"/>
          </a:p>
        </p:txBody>
      </p:sp>
      <p:sp>
        <p:nvSpPr>
          <p:cNvPr id="8" name="TextBox 7">
            <a:extLst>
              <a:ext uri="{FF2B5EF4-FFF2-40B4-BE49-F238E27FC236}">
                <a16:creationId xmlns:a16="http://schemas.microsoft.com/office/drawing/2014/main" id="{4FAACC2F-F0F1-4F9D-A2F2-D4976013C49C}"/>
              </a:ext>
            </a:extLst>
          </p:cNvPr>
          <p:cNvSpPr txBox="1"/>
          <p:nvPr userDrawn="1"/>
        </p:nvSpPr>
        <p:spPr>
          <a:xfrm rot="19318747">
            <a:off x="1786402" y="2968749"/>
            <a:ext cx="7489114" cy="369332"/>
          </a:xfrm>
          <a:prstGeom prst="rect">
            <a:avLst/>
          </a:prstGeom>
          <a:noFill/>
        </p:spPr>
        <p:txBody>
          <a:bodyPr wrap="square" rtlCol="0">
            <a:spAutoFit/>
          </a:bodyPr>
          <a:lstStyle/>
          <a:p>
            <a:r>
              <a:rPr lang="en-CA"/>
              <a:t>confidential</a:t>
            </a:r>
            <a:endParaRPr lang="en-US"/>
          </a:p>
        </p:txBody>
      </p:sp>
    </p:spTree>
    <p:extLst>
      <p:ext uri="{BB962C8B-B14F-4D97-AF65-F5344CB8AC3E}">
        <p14:creationId xmlns:p14="http://schemas.microsoft.com/office/powerpoint/2010/main" val="381936190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5FDED7-E67D-424C-9942-7286A7A896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2A7497-8B70-4EAA-82AC-0E0385F593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4CE3FC-3CCE-4C3A-8FB8-47735962C7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2A38D9-93ED-400D-8658-BB13F9A25480}" type="datetimeFigureOut">
              <a:rPr lang="en-US" smtClean="0"/>
              <a:t>9/24/2025</a:t>
            </a:fld>
            <a:endParaRPr lang="en-US"/>
          </a:p>
        </p:txBody>
      </p:sp>
      <p:sp>
        <p:nvSpPr>
          <p:cNvPr id="5" name="Footer Placeholder 4">
            <a:extLst>
              <a:ext uri="{FF2B5EF4-FFF2-40B4-BE49-F238E27FC236}">
                <a16:creationId xmlns:a16="http://schemas.microsoft.com/office/drawing/2014/main" id="{EDB268E8-2718-41EE-8E5B-73A0C60DDC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CD5DA0-4EE3-4F11-A3E9-968DD04409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B5287D-DADB-4E13-9891-2BA2296E6FF4}" type="slidenum">
              <a:rPr lang="en-US" smtClean="0"/>
              <a:t>‹#›</a:t>
            </a:fld>
            <a:endParaRPr lang="en-US"/>
          </a:p>
        </p:txBody>
      </p:sp>
      <p:sp>
        <p:nvSpPr>
          <p:cNvPr id="7" name="TextBox 6">
            <a:extLst>
              <a:ext uri="{FF2B5EF4-FFF2-40B4-BE49-F238E27FC236}">
                <a16:creationId xmlns:a16="http://schemas.microsoft.com/office/drawing/2014/main" id="{EE1F023B-8F3B-40F5-BA75-5630C974A13E}"/>
              </a:ext>
            </a:extLst>
          </p:cNvPr>
          <p:cNvSpPr txBox="1"/>
          <p:nvPr userDrawn="1"/>
        </p:nvSpPr>
        <p:spPr>
          <a:xfrm>
            <a:off x="5640512" y="2974368"/>
            <a:ext cx="914400" cy="914400"/>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60969680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46769-9643-4984-9766-1F98B1A28BBD}"/>
              </a:ext>
            </a:extLst>
          </p:cNvPr>
          <p:cNvSpPr>
            <a:spLocks noGrp="1"/>
          </p:cNvSpPr>
          <p:nvPr>
            <p:ph type="title"/>
          </p:nvPr>
        </p:nvSpPr>
        <p:spPr>
          <a:xfrm>
            <a:off x="867505" y="819436"/>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48AF68A-57A2-4967-BE68-E7C3957047C7}"/>
              </a:ext>
            </a:extLst>
          </p:cNvPr>
          <p:cNvSpPr>
            <a:spLocks noGrp="1"/>
          </p:cNvSpPr>
          <p:nvPr>
            <p:ph type="body" idx="1"/>
          </p:nvPr>
        </p:nvSpPr>
        <p:spPr>
          <a:xfrm>
            <a:off x="838200" y="1143008"/>
            <a:ext cx="10515600" cy="45845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6" name="Image" descr="Image">
            <a:extLst>
              <a:ext uri="{FF2B5EF4-FFF2-40B4-BE49-F238E27FC236}">
                <a16:creationId xmlns:a16="http://schemas.microsoft.com/office/drawing/2014/main" id="{8206DFEE-6BEF-43D3-A8CD-32C57C31E61B}"/>
              </a:ext>
            </a:extLst>
          </p:cNvPr>
          <p:cNvPicPr>
            <a:picLocks noChangeAspect="1"/>
          </p:cNvPicPr>
          <p:nvPr userDrawn="1"/>
        </p:nvPicPr>
        <p:blipFill>
          <a:blip r:embed="rId44"/>
          <a:srcRect l="20701" t="42362" r="20701" b="42362"/>
          <a:stretch>
            <a:fillRect/>
          </a:stretch>
        </p:blipFill>
        <p:spPr>
          <a:xfrm>
            <a:off x="805541" y="6243521"/>
            <a:ext cx="2086341" cy="420277"/>
          </a:xfrm>
          <a:prstGeom prst="rect">
            <a:avLst/>
          </a:prstGeom>
          <a:ln w="12700">
            <a:miter lim="400000"/>
          </a:ln>
        </p:spPr>
      </p:pic>
      <p:pic>
        <p:nvPicPr>
          <p:cNvPr id="6" name="Picture 5">
            <a:extLst>
              <a:ext uri="{FF2B5EF4-FFF2-40B4-BE49-F238E27FC236}">
                <a16:creationId xmlns:a16="http://schemas.microsoft.com/office/drawing/2014/main" id="{0A4708BE-D3DC-F84C-B2C8-23E454A03673}"/>
              </a:ext>
            </a:extLst>
          </p:cNvPr>
          <p:cNvPicPr>
            <a:picLocks noChangeAspect="1"/>
          </p:cNvPicPr>
          <p:nvPr userDrawn="1"/>
        </p:nvPicPr>
        <p:blipFill>
          <a:blip r:embed="rId45"/>
          <a:stretch>
            <a:fillRect/>
          </a:stretch>
        </p:blipFill>
        <p:spPr>
          <a:xfrm>
            <a:off x="838199" y="5987309"/>
            <a:ext cx="10515600" cy="65275"/>
          </a:xfrm>
          <a:prstGeom prst="rect">
            <a:avLst/>
          </a:prstGeom>
        </p:spPr>
      </p:pic>
      <p:sp>
        <p:nvSpPr>
          <p:cNvPr id="7" name="Title Placeholder 1">
            <a:extLst>
              <a:ext uri="{FF2B5EF4-FFF2-40B4-BE49-F238E27FC236}">
                <a16:creationId xmlns:a16="http://schemas.microsoft.com/office/drawing/2014/main" id="{6D6B7B9E-7899-E340-9E73-5AB7B568993C}"/>
              </a:ext>
            </a:extLst>
          </p:cNvPr>
          <p:cNvSpPr txBox="1">
            <a:spLocks/>
          </p:cNvSpPr>
          <p:nvPr userDrawn="1"/>
        </p:nvSpPr>
        <p:spPr>
          <a:xfrm>
            <a:off x="867505" y="6051174"/>
            <a:ext cx="10589564" cy="806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r"/>
            <a:fld id="{1C9B2353-6F1E-244E-9B79-5A9C99D09A34}" type="slidenum">
              <a:rPr lang="en-US" sz="1600" b="0" smtClean="0">
                <a:solidFill>
                  <a:schemeClr val="bg2"/>
                </a:solidFill>
              </a:rPr>
              <a:t>‹#›</a:t>
            </a:fld>
            <a:endParaRPr lang="en-CA" sz="1600" b="0">
              <a:solidFill>
                <a:schemeClr val="bg2"/>
              </a:solidFill>
            </a:endParaRPr>
          </a:p>
        </p:txBody>
      </p:sp>
      <p:sp>
        <p:nvSpPr>
          <p:cNvPr id="5" name="TextBox 4">
            <a:extLst>
              <a:ext uri="{FF2B5EF4-FFF2-40B4-BE49-F238E27FC236}">
                <a16:creationId xmlns:a16="http://schemas.microsoft.com/office/drawing/2014/main" id="{BA487E2C-B149-44CE-8DF7-9693D0B49649}"/>
              </a:ext>
            </a:extLst>
          </p:cNvPr>
          <p:cNvSpPr txBox="1"/>
          <p:nvPr userDrawn="1"/>
        </p:nvSpPr>
        <p:spPr>
          <a:xfrm>
            <a:off x="0" y="0"/>
            <a:ext cx="12192000" cy="461665"/>
          </a:xfrm>
          <a:prstGeom prst="rect">
            <a:avLst/>
          </a:prstGeom>
          <a:noFill/>
        </p:spPr>
        <p:txBody>
          <a:bodyPr wrap="square" rtlCol="0">
            <a:spAutoFit/>
          </a:bodyPr>
          <a:lstStyle/>
          <a:p>
            <a:pPr algn="ctr"/>
            <a:r>
              <a:rPr lang="en-CA" sz="2400">
                <a:solidFill>
                  <a:schemeClr val="tx1">
                    <a:lumMod val="20000"/>
                    <a:lumOff val="80000"/>
                  </a:schemeClr>
                </a:solidFill>
              </a:rPr>
              <a:t>For internal use by Hospital Customers only</a:t>
            </a:r>
            <a:endParaRPr lang="en-US" sz="2400">
              <a:solidFill>
                <a:schemeClr val="tx1">
                  <a:lumMod val="20000"/>
                  <a:lumOff val="80000"/>
                </a:schemeClr>
              </a:solidFill>
            </a:endParaRPr>
          </a:p>
        </p:txBody>
      </p:sp>
    </p:spTree>
    <p:extLst>
      <p:ext uri="{BB962C8B-B14F-4D97-AF65-F5344CB8AC3E}">
        <p14:creationId xmlns:p14="http://schemas.microsoft.com/office/powerpoint/2010/main" val="351979804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 id="2147483823" r:id="rId26"/>
    <p:sldLayoutId id="2147483824" r:id="rId27"/>
    <p:sldLayoutId id="2147483825" r:id="rId28"/>
    <p:sldLayoutId id="2147483826" r:id="rId29"/>
    <p:sldLayoutId id="2147483827" r:id="rId30"/>
    <p:sldLayoutId id="2147483828" r:id="rId31"/>
    <p:sldLayoutId id="2147483829" r:id="rId32"/>
    <p:sldLayoutId id="2147483830" r:id="rId33"/>
    <p:sldLayoutId id="2147483831" r:id="rId34"/>
    <p:sldLayoutId id="2147483832" r:id="rId35"/>
    <p:sldLayoutId id="2147483833" r:id="rId36"/>
    <p:sldLayoutId id="2147483834" r:id="rId37"/>
    <p:sldLayoutId id="2147483835" r:id="rId38"/>
    <p:sldLayoutId id="2147483836" r:id="rId39"/>
    <p:sldLayoutId id="2147483837" r:id="rId40"/>
    <p:sldLayoutId id="2147483838" r:id="rId41"/>
    <p:sldLayoutId id="2147483839" r:id="rId42"/>
  </p:sldLayoutIdLst>
  <p:hf sldNum="0" hd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p15:clr>
            <a:srgbClr val="F26B43"/>
          </p15:clr>
        </p15:guide>
        <p15:guide id="2" pos="52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3.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4.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octaplasma.ca/standardization-of-plasma-protein-levels-in-octaplasma/"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ags" Target="../tags/tag5.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42.jpeg"/><Relationship Id="rId10" Type="http://schemas.openxmlformats.org/officeDocument/2006/relationships/image" Target="../media/image46.jpeg"/><Relationship Id="rId4" Type="http://schemas.openxmlformats.org/officeDocument/2006/relationships/image" Target="../media/image41.jpeg"/><Relationship Id="rId9" Type="http://schemas.microsoft.com/office/2007/relationships/hdphoto" Target="../media/hdphoto3.wdp"/></Relationships>
</file>

<file path=ppt/slides/_rels/slide2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7.jpeg"/><Relationship Id="rId7" Type="http://schemas.microsoft.com/office/2007/relationships/hdphoto" Target="../media/hdphoto4.wdp"/><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3.jpe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hyperlink" Target="https://www.blood.ca/en/hospital-services/customer-service/hospital-liaison-specialists-includes-site-contact-list" TargetMode="External"/><Relationship Id="rId4" Type="http://schemas.openxmlformats.org/officeDocument/2006/relationships/hyperlink" Target="https://www.blood.ca/en/hospital-services/customer-service/communications/customer-letter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hyperlink" Target="https://www.blood.ca/sites/default/files/2024-12/CL_2024-38.pdf" TargetMode="External"/><Relationship Id="rId5" Type="http://schemas.openxmlformats.org/officeDocument/2006/relationships/hyperlink" Target="https://www.blood.ca/sites/default/files/2025-07/CL_2025-26.pdf" TargetMode="External"/><Relationship Id="rId4" Type="http://schemas.openxmlformats.org/officeDocument/2006/relationships/hyperlink" Target="https://www.blood.ca/en/hospital-services/customer-service/communications/customer-letter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svg"/></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hyperlink" Target="https://www.blood.ca/en/hospital-services/products/component-types/circular-information"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42.xml.rels><?xml version="1.0" encoding="UTF-8" standalone="yes"?>
<Relationships xmlns="http://schemas.openxmlformats.org/package/2006/relationships"><Relationship Id="rId3" Type="http://schemas.openxmlformats.org/officeDocument/2006/relationships/hyperlink" Target="https://profedu.blood.ca/en/visual-inspection-tool" TargetMode="External"/><Relationship Id="rId2" Type="http://schemas.openxmlformats.org/officeDocument/2006/relationships/image" Target="../media/image37.png"/><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hyperlink" Target="https://intercept-canada.com/" TargetMode="Externa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hyperlink" Target="https://professionaleducation.blood.ca/en" TargetMode="External"/><Relationship Id="rId5" Type="http://schemas.openxmlformats.org/officeDocument/2006/relationships/hyperlink" Target="https://www.blood.ca/en/hospital-services/products/component-types/circular-information" TargetMode="External"/><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s://www.blood.ca/en/hospital-services/customer-service/hospital-liaison-specialists-includes-site-contact-list" TargetMode="Externa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ags" Target="../tags/tag1.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hyperlink" Target="https://intercept-canada.com/" TargetMode="Externa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6AD6B28-9D3A-46B4-87B0-4CB8D8A795E1}"/>
              </a:ext>
            </a:extLst>
          </p:cNvPr>
          <p:cNvSpPr>
            <a:spLocks noGrp="1"/>
          </p:cNvSpPr>
          <p:nvPr>
            <p:ph type="body" idx="1"/>
          </p:nvPr>
        </p:nvSpPr>
        <p:spPr>
          <a:xfrm>
            <a:off x="771494" y="5344042"/>
            <a:ext cx="7820817" cy="1068953"/>
          </a:xfrm>
        </p:spPr>
        <p:txBody>
          <a:bodyPr/>
          <a:lstStyle/>
          <a:p>
            <a:r>
              <a:rPr lang="en-US" sz="2000" dirty="0"/>
              <a:t>Canadian Blood Services Medical Services and Hospital Relations</a:t>
            </a:r>
          </a:p>
          <a:p>
            <a:r>
              <a:rPr lang="en-CA" sz="2000" dirty="0"/>
              <a:t>September 2025</a:t>
            </a:r>
          </a:p>
        </p:txBody>
      </p:sp>
      <p:sp>
        <p:nvSpPr>
          <p:cNvPr id="6" name="Title 5">
            <a:extLst>
              <a:ext uri="{FF2B5EF4-FFF2-40B4-BE49-F238E27FC236}">
                <a16:creationId xmlns:a16="http://schemas.microsoft.com/office/drawing/2014/main" id="{452A08F9-90DE-48B9-B836-9095668485EA}"/>
              </a:ext>
            </a:extLst>
          </p:cNvPr>
          <p:cNvSpPr>
            <a:spLocks noGrp="1"/>
          </p:cNvSpPr>
          <p:nvPr>
            <p:ph type="title"/>
          </p:nvPr>
        </p:nvSpPr>
        <p:spPr>
          <a:xfrm>
            <a:off x="658338" y="2045218"/>
            <a:ext cx="10515600" cy="2585170"/>
          </a:xfrm>
        </p:spPr>
        <p:txBody>
          <a:bodyPr>
            <a:normAutofit/>
          </a:bodyPr>
          <a:lstStyle/>
          <a:p>
            <a:r>
              <a:rPr lang="en-CA" dirty="0">
                <a:effectLst/>
                <a:latin typeface="Aptos" panose="020B0004020202020204" pitchFamily="34" charset="0"/>
                <a:ea typeface="Aptos" panose="020B0004020202020204" pitchFamily="34" charset="0"/>
                <a:cs typeface="Times New Roman" panose="02020603050405020304" pitchFamily="18" charset="0"/>
              </a:rPr>
              <a:t>Apheresis frozen plasma, psoralen-treated:</a:t>
            </a:r>
            <a:br>
              <a:rPr lang="en-CA" dirty="0">
                <a:effectLst/>
                <a:latin typeface="Aptos" panose="020B0004020202020204" pitchFamily="34" charset="0"/>
                <a:ea typeface="Aptos" panose="020B0004020202020204" pitchFamily="34" charset="0"/>
                <a:cs typeface="Times New Roman" panose="02020603050405020304" pitchFamily="18" charset="0"/>
              </a:rPr>
            </a:br>
            <a:r>
              <a:rPr lang="en-CA" dirty="0">
                <a:effectLst/>
                <a:latin typeface="Aptos" panose="020B0004020202020204" pitchFamily="34" charset="0"/>
                <a:ea typeface="Aptos" panose="020B0004020202020204" pitchFamily="34" charset="0"/>
                <a:cs typeface="Times New Roman" panose="02020603050405020304" pitchFamily="18" charset="0"/>
              </a:rPr>
              <a:t>Introduction &amp; overview</a:t>
            </a:r>
            <a:endParaRPr lang="en-CA" dirty="0"/>
          </a:p>
        </p:txBody>
      </p:sp>
    </p:spTree>
    <p:extLst>
      <p:ext uri="{BB962C8B-B14F-4D97-AF65-F5344CB8AC3E}">
        <p14:creationId xmlns:p14="http://schemas.microsoft.com/office/powerpoint/2010/main" val="15140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4FD27E-A353-4093-AD6D-FB5D2D1BC779}"/>
              </a:ext>
            </a:extLst>
          </p:cNvPr>
          <p:cNvSpPr>
            <a:spLocks noGrp="1"/>
          </p:cNvSpPr>
          <p:nvPr>
            <p:ph type="title"/>
          </p:nvPr>
        </p:nvSpPr>
        <p:spPr>
          <a:xfrm>
            <a:off x="764235" y="182880"/>
            <a:ext cx="10618701" cy="943442"/>
          </a:xfrm>
        </p:spPr>
        <p:txBody>
          <a:bodyPr>
            <a:normAutofit/>
          </a:bodyPr>
          <a:lstStyle/>
          <a:p>
            <a:r>
              <a:rPr lang="en-US"/>
              <a:t>Safety</a:t>
            </a:r>
          </a:p>
        </p:txBody>
      </p:sp>
      <p:sp>
        <p:nvSpPr>
          <p:cNvPr id="4" name="TextBox 3">
            <a:extLst>
              <a:ext uri="{FF2B5EF4-FFF2-40B4-BE49-F238E27FC236}">
                <a16:creationId xmlns:a16="http://schemas.microsoft.com/office/drawing/2014/main" id="{106EF5BE-6C9C-42B6-B343-405D54FAAF27}"/>
              </a:ext>
            </a:extLst>
          </p:cNvPr>
          <p:cNvSpPr txBox="1"/>
          <p:nvPr/>
        </p:nvSpPr>
        <p:spPr>
          <a:xfrm>
            <a:off x="3236976" y="6227064"/>
            <a:ext cx="6954253" cy="276999"/>
          </a:xfrm>
          <a:prstGeom prst="rect">
            <a:avLst/>
          </a:prstGeom>
          <a:noFill/>
        </p:spPr>
        <p:txBody>
          <a:bodyPr wrap="square" rtlCol="0">
            <a:spAutoFit/>
          </a:bodyPr>
          <a:lstStyle/>
          <a:p>
            <a:r>
              <a:rPr lang="en-CA" sz="1200">
                <a:latin typeface="Arial" panose="020B0604020202020204" pitchFamily="34" charset="0"/>
                <a:cs typeface="Arial" panose="020B0604020202020204" pitchFamily="34" charset="0"/>
              </a:rPr>
              <a:t>Source: </a:t>
            </a:r>
            <a:r>
              <a:rPr lang="en-CA" sz="1200" err="1">
                <a:latin typeface="Arial" panose="020B0604020202020204" pitchFamily="34" charset="0"/>
                <a:cs typeface="Arial" panose="020B0604020202020204" pitchFamily="34" charset="0"/>
              </a:rPr>
              <a:t>Cerus</a:t>
            </a:r>
            <a:r>
              <a:rPr lang="en-CA" sz="1200">
                <a:latin typeface="Arial" panose="020B0604020202020204" pitchFamily="34" charset="0"/>
                <a:cs typeface="Arial" panose="020B0604020202020204" pitchFamily="34" charset="0"/>
              </a:rPr>
              <a:t> 2018 data on file</a:t>
            </a:r>
          </a:p>
        </p:txBody>
      </p:sp>
      <p:sp>
        <p:nvSpPr>
          <p:cNvPr id="5" name="TextBox 4">
            <a:extLst>
              <a:ext uri="{FF2B5EF4-FFF2-40B4-BE49-F238E27FC236}">
                <a16:creationId xmlns:a16="http://schemas.microsoft.com/office/drawing/2014/main" id="{C2EA3F14-9F69-F33A-B074-3AA0FE9D93FA}"/>
              </a:ext>
            </a:extLst>
          </p:cNvPr>
          <p:cNvSpPr txBox="1"/>
          <p:nvPr/>
        </p:nvSpPr>
        <p:spPr>
          <a:xfrm>
            <a:off x="768096" y="1453896"/>
            <a:ext cx="5115339" cy="461665"/>
          </a:xfrm>
          <a:prstGeom prst="rect">
            <a:avLst/>
          </a:prstGeom>
          <a:noFill/>
        </p:spPr>
        <p:txBody>
          <a:bodyPr wrap="square" rtlCol="0">
            <a:spAutoFit/>
          </a:bodyPr>
          <a:lstStyle/>
          <a:p>
            <a:r>
              <a:rPr lang="en-CA" sz="2400" err="1">
                <a:latin typeface="Arial" panose="020B0604020202020204" pitchFamily="34" charset="0"/>
                <a:cs typeface="Arial" panose="020B0604020202020204" pitchFamily="34" charset="0"/>
              </a:rPr>
              <a:t>Amotosalen</a:t>
            </a:r>
            <a:r>
              <a:rPr lang="en-CA" sz="2400">
                <a:latin typeface="Arial" panose="020B0604020202020204" pitchFamily="34" charset="0"/>
                <a:cs typeface="Arial" panose="020B0604020202020204" pitchFamily="34" charset="0"/>
              </a:rPr>
              <a:t> safety profile</a:t>
            </a:r>
            <a:endParaRPr lang="en-US" sz="24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A0CAC1A-9575-9FDC-E95E-1EEC5656B5AB}"/>
              </a:ext>
            </a:extLst>
          </p:cNvPr>
          <p:cNvSpPr txBox="1"/>
          <p:nvPr/>
        </p:nvSpPr>
        <p:spPr>
          <a:xfrm>
            <a:off x="1085765" y="2042609"/>
            <a:ext cx="5115339"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Arial"/>
                <a:cs typeface="Arial"/>
              </a:rPr>
              <a:t>Toxicity extensively studied</a:t>
            </a:r>
          </a:p>
        </p:txBody>
      </p:sp>
      <p:sp>
        <p:nvSpPr>
          <p:cNvPr id="8" name="TextBox 7">
            <a:extLst>
              <a:ext uri="{FF2B5EF4-FFF2-40B4-BE49-F238E27FC236}">
                <a16:creationId xmlns:a16="http://schemas.microsoft.com/office/drawing/2014/main" id="{5B74A387-4220-F368-7F02-97EB8AEA9AC0}"/>
              </a:ext>
            </a:extLst>
          </p:cNvPr>
          <p:cNvSpPr txBox="1"/>
          <p:nvPr/>
        </p:nvSpPr>
        <p:spPr>
          <a:xfrm>
            <a:off x="1085765" y="2728007"/>
            <a:ext cx="5115339"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Arial"/>
                <a:cs typeface="Arial"/>
              </a:rPr>
              <a:t>Minimal residual </a:t>
            </a:r>
            <a:r>
              <a:rPr lang="en-US" sz="2000" err="1">
                <a:latin typeface="Arial"/>
                <a:cs typeface="Arial"/>
              </a:rPr>
              <a:t>amotosalen</a:t>
            </a:r>
            <a:endParaRPr lang="en-US" sz="2000">
              <a:latin typeface="Arial"/>
              <a:cs typeface="Arial"/>
            </a:endParaRPr>
          </a:p>
        </p:txBody>
      </p:sp>
      <p:sp>
        <p:nvSpPr>
          <p:cNvPr id="9" name="TextBox 8">
            <a:extLst>
              <a:ext uri="{FF2B5EF4-FFF2-40B4-BE49-F238E27FC236}">
                <a16:creationId xmlns:a16="http://schemas.microsoft.com/office/drawing/2014/main" id="{7CD1495C-3F67-B3C0-FB42-7D815E39ADD9}"/>
              </a:ext>
            </a:extLst>
          </p:cNvPr>
          <p:cNvSpPr txBox="1"/>
          <p:nvPr/>
        </p:nvSpPr>
        <p:spPr>
          <a:xfrm>
            <a:off x="1085765" y="3429000"/>
            <a:ext cx="5115339" cy="707886"/>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Arial"/>
                <a:cs typeface="Arial"/>
              </a:rPr>
              <a:t>In vitro, animal model, and European hemovigilance data suggest it is safe</a:t>
            </a:r>
          </a:p>
        </p:txBody>
      </p:sp>
      <p:pic>
        <p:nvPicPr>
          <p:cNvPr id="24" name="Picture 23" descr="A red and blue shield with a red drop&#10;&#10;AI-generated content may be incorrect.">
            <a:extLst>
              <a:ext uri="{FF2B5EF4-FFF2-40B4-BE49-F238E27FC236}">
                <a16:creationId xmlns:a16="http://schemas.microsoft.com/office/drawing/2014/main" id="{F2B738D1-C0FF-9E67-9083-F57137959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6347" y="463838"/>
            <a:ext cx="5081016" cy="5081016"/>
          </a:xfrm>
          <a:prstGeom prst="rect">
            <a:avLst/>
          </a:prstGeom>
        </p:spPr>
      </p:pic>
    </p:spTree>
    <p:custDataLst>
      <p:tags r:id="rId1"/>
    </p:custDataLst>
    <p:extLst>
      <p:ext uri="{BB962C8B-B14F-4D97-AF65-F5344CB8AC3E}">
        <p14:creationId xmlns:p14="http://schemas.microsoft.com/office/powerpoint/2010/main" val="2995009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231A6-A2AC-95C9-6B55-4A87261E66E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A5BDB3F-38A5-FD49-6CD0-FC441E6E20D3}"/>
              </a:ext>
            </a:extLst>
          </p:cNvPr>
          <p:cNvSpPr>
            <a:spLocks noGrp="1"/>
          </p:cNvSpPr>
          <p:nvPr>
            <p:ph type="title"/>
          </p:nvPr>
        </p:nvSpPr>
        <p:spPr>
          <a:xfrm>
            <a:off x="764235" y="182880"/>
            <a:ext cx="10618701" cy="943442"/>
          </a:xfrm>
        </p:spPr>
        <p:txBody>
          <a:bodyPr>
            <a:normAutofit/>
          </a:bodyPr>
          <a:lstStyle/>
          <a:p>
            <a:r>
              <a:rPr lang="en-US"/>
              <a:t>Safety</a:t>
            </a:r>
          </a:p>
        </p:txBody>
      </p:sp>
      <p:pic>
        <p:nvPicPr>
          <p:cNvPr id="10" name="Picture 9">
            <a:extLst>
              <a:ext uri="{FF2B5EF4-FFF2-40B4-BE49-F238E27FC236}">
                <a16:creationId xmlns:a16="http://schemas.microsoft.com/office/drawing/2014/main" id="{6691136C-2BA3-FCCB-C018-88C60A8C6140}"/>
              </a:ext>
            </a:extLst>
          </p:cNvPr>
          <p:cNvPicPr>
            <a:picLocks noChangeAspect="1"/>
          </p:cNvPicPr>
          <p:nvPr/>
        </p:nvPicPr>
        <p:blipFill>
          <a:blip r:embed="rId4"/>
          <a:srcRect l="1922" t="1495" r="2788" b="3030"/>
          <a:stretch/>
        </p:blipFill>
        <p:spPr>
          <a:xfrm>
            <a:off x="6420482" y="2968"/>
            <a:ext cx="5550793" cy="5998438"/>
          </a:xfrm>
          <a:prstGeom prst="rect">
            <a:avLst/>
          </a:prstGeom>
          <a:ln>
            <a:noFill/>
          </a:ln>
        </p:spPr>
      </p:pic>
      <p:sp>
        <p:nvSpPr>
          <p:cNvPr id="4" name="TextBox 3">
            <a:extLst>
              <a:ext uri="{FF2B5EF4-FFF2-40B4-BE49-F238E27FC236}">
                <a16:creationId xmlns:a16="http://schemas.microsoft.com/office/drawing/2014/main" id="{762ABFD8-A99C-D34B-85A5-853722C7C1C4}"/>
              </a:ext>
            </a:extLst>
          </p:cNvPr>
          <p:cNvSpPr txBox="1"/>
          <p:nvPr/>
        </p:nvSpPr>
        <p:spPr>
          <a:xfrm>
            <a:off x="3236976" y="6227064"/>
            <a:ext cx="6954253" cy="646331"/>
          </a:xfrm>
          <a:prstGeom prst="rect">
            <a:avLst/>
          </a:prstGeom>
          <a:noFill/>
        </p:spPr>
        <p:txBody>
          <a:bodyPr wrap="square" rtlCol="0">
            <a:spAutoFit/>
          </a:bodyPr>
          <a:lstStyle/>
          <a:p>
            <a:r>
              <a:rPr lang="en-CA" sz="1200">
                <a:latin typeface="Arial" panose="020B0604020202020204" pitchFamily="34" charset="0"/>
                <a:cs typeface="Arial" panose="020B0604020202020204" pitchFamily="34" charset="0"/>
              </a:rPr>
              <a:t>Source: </a:t>
            </a:r>
            <a:r>
              <a:rPr lang="en-CA" sz="1200" err="1">
                <a:latin typeface="Arial" panose="020B0604020202020204" pitchFamily="34" charset="0"/>
                <a:cs typeface="Arial" panose="020B0604020202020204" pitchFamily="34" charset="0"/>
              </a:rPr>
              <a:t>Cerus</a:t>
            </a:r>
            <a:r>
              <a:rPr lang="en-CA" sz="1200">
                <a:latin typeface="Arial" panose="020B0604020202020204" pitchFamily="34" charset="0"/>
                <a:cs typeface="Arial" panose="020B0604020202020204" pitchFamily="34" charset="0"/>
              </a:rPr>
              <a:t> 2018 data on file</a:t>
            </a:r>
          </a:p>
          <a:p>
            <a:r>
              <a:rPr lang="en-US" sz="1200" baseline="30000">
                <a:latin typeface="Arial" panose="020B0604020202020204" pitchFamily="34" charset="0"/>
                <a:cs typeface="Arial" panose="020B0604020202020204" pitchFamily="34" charset="0"/>
              </a:rPr>
              <a:t>‡</a:t>
            </a:r>
            <a:r>
              <a:rPr lang="en-US" sz="1200">
                <a:latin typeface="Arial" panose="020B0604020202020204" pitchFamily="34" charset="0"/>
                <a:cs typeface="Arial" panose="020B0604020202020204" pitchFamily="34" charset="0"/>
              </a:rPr>
              <a:t>Countries where INTERCEPT is standard of care, treating &gt;50% of platelets</a:t>
            </a:r>
          </a:p>
          <a:p>
            <a:r>
              <a:rPr lang="en-US" sz="1200">
                <a:latin typeface="Arial" panose="020B0604020202020204" pitchFamily="34" charset="0"/>
                <a:cs typeface="Arial" panose="020B0604020202020204" pitchFamily="34" charset="0"/>
              </a:rPr>
              <a:t>*Dose treated estimates for platelet and plasma based on the number of kits sold to date</a:t>
            </a:r>
          </a:p>
        </p:txBody>
      </p:sp>
      <p:sp>
        <p:nvSpPr>
          <p:cNvPr id="5" name="TextBox 4">
            <a:extLst>
              <a:ext uri="{FF2B5EF4-FFF2-40B4-BE49-F238E27FC236}">
                <a16:creationId xmlns:a16="http://schemas.microsoft.com/office/drawing/2014/main" id="{DC64FD6E-3B68-51E1-1D6D-1959D2153B9B}"/>
              </a:ext>
            </a:extLst>
          </p:cNvPr>
          <p:cNvSpPr txBox="1"/>
          <p:nvPr/>
        </p:nvSpPr>
        <p:spPr>
          <a:xfrm>
            <a:off x="768096" y="1453896"/>
            <a:ext cx="5758828" cy="461665"/>
          </a:xfrm>
          <a:prstGeom prst="rect">
            <a:avLst/>
          </a:prstGeom>
          <a:noFill/>
        </p:spPr>
        <p:txBody>
          <a:bodyPr wrap="square" rtlCol="0">
            <a:spAutoFit/>
          </a:bodyPr>
          <a:lstStyle/>
          <a:p>
            <a:pPr marL="0" indent="0">
              <a:spcBef>
                <a:spcPts val="1200"/>
              </a:spcBef>
              <a:buNone/>
            </a:pPr>
            <a:r>
              <a:rPr lang="en-US" sz="2400">
                <a:latin typeface="Arial"/>
                <a:cs typeface="Arial"/>
              </a:rPr>
              <a:t>About INTERCEPT </a:t>
            </a:r>
            <a:r>
              <a:rPr lang="en-US" sz="2400" i="1">
                <a:latin typeface="Arial"/>
                <a:cs typeface="Arial"/>
              </a:rPr>
              <a:t>(provided by </a:t>
            </a:r>
            <a:r>
              <a:rPr lang="en-US" sz="2400" i="1" err="1">
                <a:latin typeface="Arial"/>
                <a:cs typeface="Arial"/>
              </a:rPr>
              <a:t>Cerus</a:t>
            </a:r>
            <a:r>
              <a:rPr lang="en-US" sz="2400" i="1">
                <a:latin typeface="Arial"/>
                <a:cs typeface="Arial"/>
              </a:rPr>
              <a:t>)</a:t>
            </a:r>
            <a:r>
              <a:rPr lang="en-US" sz="2400">
                <a:latin typeface="Arial"/>
                <a:cs typeface="Arial"/>
              </a:rPr>
              <a:t>: </a:t>
            </a:r>
            <a:endParaRPr lang="en-US" sz="2400"/>
          </a:p>
        </p:txBody>
      </p:sp>
      <p:sp>
        <p:nvSpPr>
          <p:cNvPr id="6" name="TextBox 5">
            <a:extLst>
              <a:ext uri="{FF2B5EF4-FFF2-40B4-BE49-F238E27FC236}">
                <a16:creationId xmlns:a16="http://schemas.microsoft.com/office/drawing/2014/main" id="{B6A5A2A6-9102-6744-D951-062105057CE3}"/>
              </a:ext>
            </a:extLst>
          </p:cNvPr>
          <p:cNvSpPr txBox="1"/>
          <p:nvPr/>
        </p:nvSpPr>
        <p:spPr>
          <a:xfrm>
            <a:off x="1085765" y="2042609"/>
            <a:ext cx="5115339"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Arial"/>
                <a:cs typeface="Arial"/>
              </a:rPr>
              <a:t>Commercialized for nearly 20 years</a:t>
            </a:r>
          </a:p>
        </p:txBody>
      </p:sp>
      <p:sp>
        <p:nvSpPr>
          <p:cNvPr id="8" name="TextBox 7">
            <a:extLst>
              <a:ext uri="{FF2B5EF4-FFF2-40B4-BE49-F238E27FC236}">
                <a16:creationId xmlns:a16="http://schemas.microsoft.com/office/drawing/2014/main" id="{EE7102F1-1209-6545-0FFF-44EC31345514}"/>
              </a:ext>
            </a:extLst>
          </p:cNvPr>
          <p:cNvSpPr txBox="1"/>
          <p:nvPr/>
        </p:nvSpPr>
        <p:spPr>
          <a:xfrm>
            <a:off x="1085765" y="2532033"/>
            <a:ext cx="5115339" cy="1015663"/>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Arial"/>
                <a:cs typeface="Arial"/>
              </a:rPr>
              <a:t>Adopted for the treatment of &gt;50% of platelets produced in 10 Countries (including Canada)‡</a:t>
            </a:r>
          </a:p>
        </p:txBody>
      </p:sp>
      <p:sp>
        <p:nvSpPr>
          <p:cNvPr id="9" name="TextBox 8">
            <a:extLst>
              <a:ext uri="{FF2B5EF4-FFF2-40B4-BE49-F238E27FC236}">
                <a16:creationId xmlns:a16="http://schemas.microsoft.com/office/drawing/2014/main" id="{9B612328-E2C7-EC7D-EC09-D73DC332A196}"/>
              </a:ext>
            </a:extLst>
          </p:cNvPr>
          <p:cNvSpPr txBox="1"/>
          <p:nvPr/>
        </p:nvSpPr>
        <p:spPr>
          <a:xfrm>
            <a:off x="1094943" y="3581090"/>
            <a:ext cx="5115339" cy="707886"/>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Arial"/>
                <a:cs typeface="Arial"/>
              </a:rPr>
              <a:t>Approx. 8.5 million INTERCEPT treated doses globally (plasma and platelets)*</a:t>
            </a:r>
          </a:p>
        </p:txBody>
      </p:sp>
      <p:grpSp>
        <p:nvGrpSpPr>
          <p:cNvPr id="22" name="Group 21">
            <a:extLst>
              <a:ext uri="{FF2B5EF4-FFF2-40B4-BE49-F238E27FC236}">
                <a16:creationId xmlns:a16="http://schemas.microsoft.com/office/drawing/2014/main" id="{BF862558-E9B2-3FE9-1BEA-23183B4C2BE2}"/>
              </a:ext>
            </a:extLst>
          </p:cNvPr>
          <p:cNvGrpSpPr/>
          <p:nvPr/>
        </p:nvGrpSpPr>
        <p:grpSpPr>
          <a:xfrm>
            <a:off x="1849820" y="4622840"/>
            <a:ext cx="4772723" cy="1331665"/>
            <a:chOff x="1241789" y="4415282"/>
            <a:chExt cx="5370244" cy="1498382"/>
          </a:xfrm>
        </p:grpSpPr>
        <p:grpSp>
          <p:nvGrpSpPr>
            <p:cNvPr id="15" name="Group 14">
              <a:extLst>
                <a:ext uri="{FF2B5EF4-FFF2-40B4-BE49-F238E27FC236}">
                  <a16:creationId xmlns:a16="http://schemas.microsoft.com/office/drawing/2014/main" id="{DEFD2AEB-CEBA-8026-2101-0730BDBE18FF}"/>
                </a:ext>
              </a:extLst>
            </p:cNvPr>
            <p:cNvGrpSpPr/>
            <p:nvPr/>
          </p:nvGrpSpPr>
          <p:grpSpPr>
            <a:xfrm>
              <a:off x="1241789" y="4415282"/>
              <a:ext cx="5370244" cy="307777"/>
              <a:chOff x="1052603" y="4268492"/>
              <a:chExt cx="5370244" cy="307777"/>
            </a:xfrm>
          </p:grpSpPr>
          <p:sp>
            <p:nvSpPr>
              <p:cNvPr id="13" name="Oval 12">
                <a:extLst>
                  <a:ext uri="{FF2B5EF4-FFF2-40B4-BE49-F238E27FC236}">
                    <a16:creationId xmlns:a16="http://schemas.microsoft.com/office/drawing/2014/main" id="{2FB32BA3-0421-2DE3-EC99-8FB0A72D389F}"/>
                  </a:ext>
                </a:extLst>
              </p:cNvPr>
              <p:cNvSpPr/>
              <p:nvPr/>
            </p:nvSpPr>
            <p:spPr>
              <a:xfrm>
                <a:off x="1052603" y="4309889"/>
                <a:ext cx="254905" cy="25490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a:extLst>
                  <a:ext uri="{FF2B5EF4-FFF2-40B4-BE49-F238E27FC236}">
                    <a16:creationId xmlns:a16="http://schemas.microsoft.com/office/drawing/2014/main" id="{4AA90BEA-87FB-242B-29DE-554E4E6A234A}"/>
                  </a:ext>
                </a:extLst>
              </p:cNvPr>
              <p:cNvSpPr txBox="1"/>
              <p:nvPr/>
            </p:nvSpPr>
            <p:spPr>
              <a:xfrm>
                <a:off x="1307508" y="4268492"/>
                <a:ext cx="5115339" cy="307777"/>
              </a:xfrm>
              <a:prstGeom prst="rect">
                <a:avLst/>
              </a:prstGeom>
              <a:noFill/>
            </p:spPr>
            <p:txBody>
              <a:bodyPr wrap="square" rtlCol="0">
                <a:spAutoFit/>
              </a:bodyPr>
              <a:lstStyle/>
              <a:p>
                <a:r>
                  <a:rPr lang="en-US" sz="1400">
                    <a:latin typeface="Arial"/>
                    <a:cs typeface="Arial"/>
                  </a:rPr>
                  <a:t>Pathogen inactivated platelet concentrates</a:t>
                </a:r>
              </a:p>
            </p:txBody>
          </p:sp>
        </p:grpSp>
        <p:grpSp>
          <p:nvGrpSpPr>
            <p:cNvPr id="16" name="Group 15">
              <a:extLst>
                <a:ext uri="{FF2B5EF4-FFF2-40B4-BE49-F238E27FC236}">
                  <a16:creationId xmlns:a16="http://schemas.microsoft.com/office/drawing/2014/main" id="{46807DFD-3101-5338-BE63-32177E261B27}"/>
                </a:ext>
              </a:extLst>
            </p:cNvPr>
            <p:cNvGrpSpPr/>
            <p:nvPr/>
          </p:nvGrpSpPr>
          <p:grpSpPr>
            <a:xfrm>
              <a:off x="1241789" y="4876661"/>
              <a:ext cx="5370244" cy="307777"/>
              <a:chOff x="1052603" y="4268492"/>
              <a:chExt cx="5370244" cy="307777"/>
            </a:xfrm>
          </p:grpSpPr>
          <p:sp>
            <p:nvSpPr>
              <p:cNvPr id="17" name="Oval 16">
                <a:extLst>
                  <a:ext uri="{FF2B5EF4-FFF2-40B4-BE49-F238E27FC236}">
                    <a16:creationId xmlns:a16="http://schemas.microsoft.com/office/drawing/2014/main" id="{BE6D4E3C-1B22-FF6F-0152-790EE968BDAA}"/>
                  </a:ext>
                </a:extLst>
              </p:cNvPr>
              <p:cNvSpPr/>
              <p:nvPr/>
            </p:nvSpPr>
            <p:spPr>
              <a:xfrm>
                <a:off x="1052603" y="4309889"/>
                <a:ext cx="254905" cy="25490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TextBox 17">
                <a:extLst>
                  <a:ext uri="{FF2B5EF4-FFF2-40B4-BE49-F238E27FC236}">
                    <a16:creationId xmlns:a16="http://schemas.microsoft.com/office/drawing/2014/main" id="{2F0E64C9-D3A2-F805-E5C8-113A8C9A3AD6}"/>
                  </a:ext>
                </a:extLst>
              </p:cNvPr>
              <p:cNvSpPr txBox="1"/>
              <p:nvPr/>
            </p:nvSpPr>
            <p:spPr>
              <a:xfrm>
                <a:off x="1307508" y="4268492"/>
                <a:ext cx="5115339" cy="307777"/>
              </a:xfrm>
              <a:prstGeom prst="rect">
                <a:avLst/>
              </a:prstGeom>
              <a:noFill/>
            </p:spPr>
            <p:txBody>
              <a:bodyPr wrap="square" rtlCol="0">
                <a:spAutoFit/>
              </a:bodyPr>
              <a:lstStyle/>
              <a:p>
                <a:r>
                  <a:rPr lang="en-US" sz="1400">
                    <a:latin typeface="Arial"/>
                    <a:cs typeface="Arial"/>
                  </a:rPr>
                  <a:t>Platelet concentrates screened for bacteria</a:t>
                </a:r>
              </a:p>
            </p:txBody>
          </p:sp>
        </p:grpSp>
        <p:grpSp>
          <p:nvGrpSpPr>
            <p:cNvPr id="19" name="Group 18">
              <a:extLst>
                <a:ext uri="{FF2B5EF4-FFF2-40B4-BE49-F238E27FC236}">
                  <a16:creationId xmlns:a16="http://schemas.microsoft.com/office/drawing/2014/main" id="{ED9DCFCE-970D-423A-E22D-27C603953FAF}"/>
                </a:ext>
              </a:extLst>
            </p:cNvPr>
            <p:cNvGrpSpPr/>
            <p:nvPr/>
          </p:nvGrpSpPr>
          <p:grpSpPr>
            <a:xfrm>
              <a:off x="1241789" y="5324940"/>
              <a:ext cx="4550430" cy="588724"/>
              <a:chOff x="1052603" y="4268492"/>
              <a:chExt cx="4550430" cy="588724"/>
            </a:xfrm>
          </p:grpSpPr>
          <p:sp>
            <p:nvSpPr>
              <p:cNvPr id="20" name="Oval 19">
                <a:extLst>
                  <a:ext uri="{FF2B5EF4-FFF2-40B4-BE49-F238E27FC236}">
                    <a16:creationId xmlns:a16="http://schemas.microsoft.com/office/drawing/2014/main" id="{80611AE1-7F12-F1C8-A18F-D481F781B6B3}"/>
                  </a:ext>
                </a:extLst>
              </p:cNvPr>
              <p:cNvSpPr/>
              <p:nvPr/>
            </p:nvSpPr>
            <p:spPr>
              <a:xfrm>
                <a:off x="1052603" y="4309889"/>
                <a:ext cx="254905" cy="25490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 name="TextBox 20">
                <a:extLst>
                  <a:ext uri="{FF2B5EF4-FFF2-40B4-BE49-F238E27FC236}">
                    <a16:creationId xmlns:a16="http://schemas.microsoft.com/office/drawing/2014/main" id="{DAD997DC-8948-51C7-F392-3D853C7EDE82}"/>
                  </a:ext>
                </a:extLst>
              </p:cNvPr>
              <p:cNvSpPr txBox="1"/>
              <p:nvPr/>
            </p:nvSpPr>
            <p:spPr>
              <a:xfrm>
                <a:off x="1307508" y="4268492"/>
                <a:ext cx="4295525" cy="588724"/>
              </a:xfrm>
              <a:prstGeom prst="rect">
                <a:avLst/>
              </a:prstGeom>
              <a:noFill/>
            </p:spPr>
            <p:txBody>
              <a:bodyPr wrap="square" rtlCol="0">
                <a:spAutoFit/>
              </a:bodyPr>
              <a:lstStyle/>
              <a:p>
                <a:r>
                  <a:rPr lang="en-US" sz="1400">
                    <a:latin typeface="Arial"/>
                    <a:cs typeface="Arial"/>
                  </a:rPr>
                  <a:t>Platelet concentrates with neither bacterial screening nor pathogen inactivation</a:t>
                </a:r>
              </a:p>
            </p:txBody>
          </p:sp>
        </p:grpSp>
      </p:grpSp>
    </p:spTree>
    <p:custDataLst>
      <p:tags r:id="rId1"/>
    </p:custDataLst>
    <p:extLst>
      <p:ext uri="{BB962C8B-B14F-4D97-AF65-F5344CB8AC3E}">
        <p14:creationId xmlns:p14="http://schemas.microsoft.com/office/powerpoint/2010/main" val="2543365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35D18D-40B6-0019-7DC0-D6648F9810AC}"/>
              </a:ext>
            </a:extLst>
          </p:cNvPr>
          <p:cNvSpPr>
            <a:spLocks noGrp="1"/>
          </p:cNvSpPr>
          <p:nvPr>
            <p:ph type="title"/>
          </p:nvPr>
        </p:nvSpPr>
        <p:spPr>
          <a:xfrm>
            <a:off x="6662617" y="1008993"/>
            <a:ext cx="4962764" cy="4924947"/>
          </a:xfrm>
        </p:spPr>
        <p:txBody>
          <a:bodyPr>
            <a:normAutofit/>
          </a:bodyPr>
          <a:lstStyle/>
          <a:p>
            <a:r>
              <a:rPr lang="en-CA" sz="5400"/>
              <a:t>Manufacturing Process</a:t>
            </a:r>
          </a:p>
        </p:txBody>
      </p:sp>
      <p:pic>
        <p:nvPicPr>
          <p:cNvPr id="7" name="Picture Placeholder 6" descr="Icon&#10;&#10;Description automatically generated">
            <a:extLst>
              <a:ext uri="{FF2B5EF4-FFF2-40B4-BE49-F238E27FC236}">
                <a16:creationId xmlns:a16="http://schemas.microsoft.com/office/drawing/2014/main" id="{4277FB4E-4592-2FE5-C325-FBB15D1162C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529" r="5529"/>
          <a:stretch>
            <a:fillRect/>
          </a:stretch>
        </p:blipFill>
        <p:spPr>
          <a:xfrm>
            <a:off x="0" y="0"/>
            <a:ext cx="6096000" cy="6858000"/>
          </a:xfrm>
          <a:prstGeom prst="rect">
            <a:avLst/>
          </a:prstGeom>
        </p:spPr>
      </p:pic>
    </p:spTree>
    <p:extLst>
      <p:ext uri="{BB962C8B-B14F-4D97-AF65-F5344CB8AC3E}">
        <p14:creationId xmlns:p14="http://schemas.microsoft.com/office/powerpoint/2010/main" val="3022793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the manufacturing process for apheresis frozen plasma, psoralen-treated at Canadian Blood Services.&#10;&#10;">
            <a:extLst>
              <a:ext uri="{FF2B5EF4-FFF2-40B4-BE49-F238E27FC236}">
                <a16:creationId xmlns:a16="http://schemas.microsoft.com/office/drawing/2014/main" id="{B61A3C53-0D6A-FF01-58ED-BEAC1B0009CC}"/>
              </a:ext>
            </a:extLst>
          </p:cNvPr>
          <p:cNvPicPr>
            <a:picLocks noChangeAspect="1"/>
          </p:cNvPicPr>
          <p:nvPr/>
        </p:nvPicPr>
        <p:blipFill>
          <a:blip r:embed="rId3">
            <a:extLst>
              <a:ext uri="{28A0092B-C50C-407E-A947-70E740481C1C}">
                <a14:useLocalDpi xmlns:a14="http://schemas.microsoft.com/office/drawing/2010/main" val="0"/>
              </a:ext>
            </a:extLst>
          </a:blip>
          <a:srcRect t="6317" b="6666"/>
          <a:stretch/>
        </p:blipFill>
        <p:spPr>
          <a:xfrm>
            <a:off x="1103586" y="1108770"/>
            <a:ext cx="9510535" cy="4921812"/>
          </a:xfrm>
          <a:prstGeom prst="rect">
            <a:avLst/>
          </a:prstGeom>
        </p:spPr>
      </p:pic>
      <p:sp>
        <p:nvSpPr>
          <p:cNvPr id="5" name="Title 4">
            <a:extLst>
              <a:ext uri="{FF2B5EF4-FFF2-40B4-BE49-F238E27FC236}">
                <a16:creationId xmlns:a16="http://schemas.microsoft.com/office/drawing/2014/main" id="{88FB5A04-7DFE-C8F7-3701-281F426E20F5}"/>
              </a:ext>
            </a:extLst>
          </p:cNvPr>
          <p:cNvSpPr>
            <a:spLocks noGrp="1"/>
          </p:cNvSpPr>
          <p:nvPr>
            <p:ph type="title"/>
          </p:nvPr>
        </p:nvSpPr>
        <p:spPr>
          <a:xfrm>
            <a:off x="764236" y="182880"/>
            <a:ext cx="10589564" cy="943442"/>
          </a:xfrm>
        </p:spPr>
        <p:txBody>
          <a:bodyPr/>
          <a:lstStyle/>
          <a:p>
            <a:r>
              <a:rPr lang="en-CA"/>
              <a:t>Manufacturing Process</a:t>
            </a:r>
          </a:p>
        </p:txBody>
      </p:sp>
    </p:spTree>
    <p:extLst>
      <p:ext uri="{BB962C8B-B14F-4D97-AF65-F5344CB8AC3E}">
        <p14:creationId xmlns:p14="http://schemas.microsoft.com/office/powerpoint/2010/main" val="3277157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A215F-51BC-6881-A838-C6178A9F1FF9}"/>
            </a:ext>
          </a:extLst>
        </p:cNvPr>
        <p:cNvGrpSpPr/>
        <p:nvPr/>
      </p:nvGrpSpPr>
      <p:grpSpPr>
        <a:xfrm>
          <a:off x="0" y="0"/>
          <a:ext cx="0" cy="0"/>
          <a:chOff x="0" y="0"/>
          <a:chExt cx="0" cy="0"/>
        </a:xfrm>
      </p:grpSpPr>
      <p:pic>
        <p:nvPicPr>
          <p:cNvPr id="3" name="Picture 2" descr="A diagram of the manufacturing process for apheresis frozen plasma, psoralen-treated at Canadian Blood Services.&#10;&#10;">
            <a:extLst>
              <a:ext uri="{FF2B5EF4-FFF2-40B4-BE49-F238E27FC236}">
                <a16:creationId xmlns:a16="http://schemas.microsoft.com/office/drawing/2014/main" id="{9600F985-A575-4548-2F63-5F5509E28C93}"/>
              </a:ext>
            </a:extLst>
          </p:cNvPr>
          <p:cNvPicPr>
            <a:picLocks noChangeAspect="1"/>
          </p:cNvPicPr>
          <p:nvPr/>
        </p:nvPicPr>
        <p:blipFill>
          <a:blip r:embed="rId3">
            <a:extLst>
              <a:ext uri="{28A0092B-C50C-407E-A947-70E740481C1C}">
                <a14:useLocalDpi xmlns:a14="http://schemas.microsoft.com/office/drawing/2010/main" val="0"/>
              </a:ext>
            </a:extLst>
          </a:blip>
          <a:srcRect l="7302" t="6316" r="55021" b="56911"/>
          <a:stretch/>
        </p:blipFill>
        <p:spPr>
          <a:xfrm>
            <a:off x="597587" y="1322247"/>
            <a:ext cx="7258969" cy="4213506"/>
          </a:xfrm>
          <a:prstGeom prst="rect">
            <a:avLst/>
          </a:prstGeom>
        </p:spPr>
      </p:pic>
      <p:sp>
        <p:nvSpPr>
          <p:cNvPr id="5" name="Title 4">
            <a:extLst>
              <a:ext uri="{FF2B5EF4-FFF2-40B4-BE49-F238E27FC236}">
                <a16:creationId xmlns:a16="http://schemas.microsoft.com/office/drawing/2014/main" id="{E7E801C6-6D22-6107-2260-92186F659AD3}"/>
              </a:ext>
            </a:extLst>
          </p:cNvPr>
          <p:cNvSpPr>
            <a:spLocks noGrp="1"/>
          </p:cNvSpPr>
          <p:nvPr>
            <p:ph type="title"/>
          </p:nvPr>
        </p:nvSpPr>
        <p:spPr>
          <a:xfrm>
            <a:off x="764236" y="182880"/>
            <a:ext cx="10589564" cy="943442"/>
          </a:xfrm>
        </p:spPr>
        <p:txBody>
          <a:bodyPr/>
          <a:lstStyle/>
          <a:p>
            <a:r>
              <a:rPr lang="en-CA">
                <a:latin typeface="Arial"/>
                <a:cs typeface="Arial"/>
              </a:rPr>
              <a:t>Manufacturing Process: Step 1. Collection</a:t>
            </a:r>
            <a:endParaRPr lang="en-CA"/>
          </a:p>
        </p:txBody>
      </p:sp>
      <p:sp>
        <p:nvSpPr>
          <p:cNvPr id="2" name="TextBox 1">
            <a:extLst>
              <a:ext uri="{FF2B5EF4-FFF2-40B4-BE49-F238E27FC236}">
                <a16:creationId xmlns:a16="http://schemas.microsoft.com/office/drawing/2014/main" id="{DC440F2B-8516-7A29-86E3-DF8789BDDEF2}"/>
              </a:ext>
            </a:extLst>
          </p:cNvPr>
          <p:cNvSpPr txBox="1"/>
          <p:nvPr/>
        </p:nvSpPr>
        <p:spPr>
          <a:xfrm>
            <a:off x="8177047" y="2129363"/>
            <a:ext cx="3652418" cy="923330"/>
          </a:xfrm>
          <a:prstGeom prst="rect">
            <a:avLst/>
          </a:prstGeom>
          <a:noFill/>
        </p:spPr>
        <p:txBody>
          <a:bodyPr wrap="square" rtlCol="0">
            <a:spAutoFit/>
          </a:bodyPr>
          <a:lstStyle/>
          <a:p>
            <a:r>
              <a:rPr lang="en-CA" sz="1800" kern="100">
                <a:effectLst/>
                <a:latin typeface="Arial" panose="020B0604020202020204" pitchFamily="34" charset="0"/>
                <a:ea typeface="Aptos" panose="020B0004020202020204" pitchFamily="34" charset="0"/>
                <a:cs typeface="Arial" panose="020B0604020202020204" pitchFamily="34" charset="0"/>
              </a:rPr>
              <a:t>ACD-A contains sodium citrate 22.0 g/L, citric acid 8.0 g/L, dextrose 24.5 g/L</a:t>
            </a:r>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DC979FE-ED29-4B1B-F2FC-4A91CA30128A}"/>
              </a:ext>
            </a:extLst>
          </p:cNvPr>
          <p:cNvSpPr txBox="1"/>
          <p:nvPr/>
        </p:nvSpPr>
        <p:spPr>
          <a:xfrm>
            <a:off x="8177047" y="3428516"/>
            <a:ext cx="3652418" cy="646331"/>
          </a:xfrm>
          <a:prstGeom prst="rect">
            <a:avLst/>
          </a:prstGeom>
          <a:noFill/>
        </p:spPr>
        <p:txBody>
          <a:bodyPr wrap="square" rtlCol="0">
            <a:spAutoFit/>
          </a:bodyPr>
          <a:lstStyle/>
          <a:p>
            <a:r>
              <a:rPr lang="en-CA" sz="1800" kern="100">
                <a:effectLst/>
                <a:latin typeface="Arial" panose="020B0604020202020204" pitchFamily="34" charset="0"/>
                <a:ea typeface="Aptos" panose="020B0004020202020204" pitchFamily="34" charset="0"/>
                <a:cs typeface="Arial" panose="020B0604020202020204" pitchFamily="34" charset="0"/>
              </a:rPr>
              <a:t>May be collected from a donor with a history of pregnancy</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8520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B25BB-569F-0DE5-AC18-8D48F4EB6244}"/>
            </a:ext>
          </a:extLst>
        </p:cNvPr>
        <p:cNvGrpSpPr/>
        <p:nvPr/>
      </p:nvGrpSpPr>
      <p:grpSpPr>
        <a:xfrm>
          <a:off x="0" y="0"/>
          <a:ext cx="0" cy="0"/>
          <a:chOff x="0" y="0"/>
          <a:chExt cx="0" cy="0"/>
        </a:xfrm>
      </p:grpSpPr>
      <p:pic>
        <p:nvPicPr>
          <p:cNvPr id="3" name="Picture 2" descr="A diagram of the manufacturing process for apheresis frozen plasma, psoralen-treated at Canadian Blood Services.&#10;&#10;">
            <a:extLst>
              <a:ext uri="{FF2B5EF4-FFF2-40B4-BE49-F238E27FC236}">
                <a16:creationId xmlns:a16="http://schemas.microsoft.com/office/drawing/2014/main" id="{10B25558-C031-8E67-FD77-55BDADA72900}"/>
              </a:ext>
            </a:extLst>
          </p:cNvPr>
          <p:cNvPicPr>
            <a:picLocks noChangeAspect="1"/>
          </p:cNvPicPr>
          <p:nvPr/>
        </p:nvPicPr>
        <p:blipFill>
          <a:blip r:embed="rId3">
            <a:extLst>
              <a:ext uri="{28A0092B-C50C-407E-A947-70E740481C1C}">
                <a14:useLocalDpi xmlns:a14="http://schemas.microsoft.com/office/drawing/2010/main" val="0"/>
              </a:ext>
            </a:extLst>
          </a:blip>
          <a:srcRect l="53845" t="3976" r="1176" b="62247"/>
          <a:stretch/>
        </p:blipFill>
        <p:spPr>
          <a:xfrm>
            <a:off x="1576552" y="1322247"/>
            <a:ext cx="8665854" cy="3870239"/>
          </a:xfrm>
          <a:prstGeom prst="rect">
            <a:avLst/>
          </a:prstGeom>
        </p:spPr>
      </p:pic>
      <p:sp>
        <p:nvSpPr>
          <p:cNvPr id="5" name="Title 4">
            <a:extLst>
              <a:ext uri="{FF2B5EF4-FFF2-40B4-BE49-F238E27FC236}">
                <a16:creationId xmlns:a16="http://schemas.microsoft.com/office/drawing/2014/main" id="{048468FF-8A56-B4FF-AD69-36AF03E4BD72}"/>
              </a:ext>
            </a:extLst>
          </p:cNvPr>
          <p:cNvSpPr>
            <a:spLocks noGrp="1"/>
          </p:cNvSpPr>
          <p:nvPr>
            <p:ph type="title"/>
          </p:nvPr>
        </p:nvSpPr>
        <p:spPr>
          <a:xfrm>
            <a:off x="764236" y="182880"/>
            <a:ext cx="10589564" cy="943442"/>
          </a:xfrm>
        </p:spPr>
        <p:txBody>
          <a:bodyPr/>
          <a:lstStyle/>
          <a:p>
            <a:r>
              <a:rPr lang="en-CA">
                <a:latin typeface="Arial"/>
                <a:cs typeface="Arial"/>
              </a:rPr>
              <a:t>Manufacturing Process: Step 2. Pooling</a:t>
            </a:r>
            <a:endParaRPr lang="en-CA"/>
          </a:p>
        </p:txBody>
      </p:sp>
    </p:spTree>
    <p:extLst>
      <p:ext uri="{BB962C8B-B14F-4D97-AF65-F5344CB8AC3E}">
        <p14:creationId xmlns:p14="http://schemas.microsoft.com/office/powerpoint/2010/main" val="2429215242"/>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3AD67-DB35-11AE-BD8D-23AEADA94E30}"/>
            </a:ext>
          </a:extLst>
        </p:cNvPr>
        <p:cNvGrpSpPr/>
        <p:nvPr/>
      </p:nvGrpSpPr>
      <p:grpSpPr>
        <a:xfrm>
          <a:off x="0" y="0"/>
          <a:ext cx="0" cy="0"/>
          <a:chOff x="0" y="0"/>
          <a:chExt cx="0" cy="0"/>
        </a:xfrm>
      </p:grpSpPr>
      <p:pic>
        <p:nvPicPr>
          <p:cNvPr id="3" name="Picture 2" descr="A diagram of the manufacturing process for apheresis frozen plasma, psoralen-treated at Canadian Blood Services.&#10;&#10;">
            <a:extLst>
              <a:ext uri="{FF2B5EF4-FFF2-40B4-BE49-F238E27FC236}">
                <a16:creationId xmlns:a16="http://schemas.microsoft.com/office/drawing/2014/main" id="{249CF7C1-96F9-0D42-2899-54DC6FBF6500}"/>
              </a:ext>
            </a:extLst>
          </p:cNvPr>
          <p:cNvPicPr>
            <a:picLocks noChangeAspect="1"/>
          </p:cNvPicPr>
          <p:nvPr/>
        </p:nvPicPr>
        <p:blipFill>
          <a:blip r:embed="rId3">
            <a:extLst>
              <a:ext uri="{28A0092B-C50C-407E-A947-70E740481C1C}">
                <a14:useLocalDpi xmlns:a14="http://schemas.microsoft.com/office/drawing/2010/main" val="0"/>
              </a:ext>
            </a:extLst>
          </a:blip>
          <a:srcRect l="7581" t="56238" r="39422" b="6710"/>
          <a:stretch/>
        </p:blipFill>
        <p:spPr>
          <a:xfrm>
            <a:off x="764236" y="1138120"/>
            <a:ext cx="9067842" cy="3770211"/>
          </a:xfrm>
          <a:prstGeom prst="rect">
            <a:avLst/>
          </a:prstGeom>
        </p:spPr>
      </p:pic>
      <p:sp>
        <p:nvSpPr>
          <p:cNvPr id="5" name="Title 4">
            <a:extLst>
              <a:ext uri="{FF2B5EF4-FFF2-40B4-BE49-F238E27FC236}">
                <a16:creationId xmlns:a16="http://schemas.microsoft.com/office/drawing/2014/main" id="{90395384-B4C7-A7B0-5734-03E1D43521B4}"/>
              </a:ext>
            </a:extLst>
          </p:cNvPr>
          <p:cNvSpPr>
            <a:spLocks noGrp="1"/>
          </p:cNvSpPr>
          <p:nvPr>
            <p:ph type="title"/>
          </p:nvPr>
        </p:nvSpPr>
        <p:spPr>
          <a:xfrm>
            <a:off x="764236" y="182880"/>
            <a:ext cx="11209496" cy="814290"/>
          </a:xfrm>
        </p:spPr>
        <p:txBody>
          <a:bodyPr>
            <a:normAutofit fontScale="90000"/>
          </a:bodyPr>
          <a:lstStyle/>
          <a:p>
            <a:r>
              <a:rPr lang="en-CA">
                <a:latin typeface="Arial"/>
                <a:cs typeface="Arial"/>
              </a:rPr>
              <a:t>Manufacturing Process: Step 3. INTERCEPT Treatment</a:t>
            </a:r>
            <a:endParaRPr lang="en-CA" err="1"/>
          </a:p>
        </p:txBody>
      </p:sp>
      <p:sp>
        <p:nvSpPr>
          <p:cNvPr id="2" name="TextBox 1">
            <a:extLst>
              <a:ext uri="{FF2B5EF4-FFF2-40B4-BE49-F238E27FC236}">
                <a16:creationId xmlns:a16="http://schemas.microsoft.com/office/drawing/2014/main" id="{08110E90-AC97-434B-3050-F233A141CC3D}"/>
              </a:ext>
            </a:extLst>
          </p:cNvPr>
          <p:cNvSpPr txBox="1"/>
          <p:nvPr/>
        </p:nvSpPr>
        <p:spPr>
          <a:xfrm>
            <a:off x="3310758" y="4810000"/>
            <a:ext cx="8271642" cy="1200329"/>
          </a:xfrm>
          <a:prstGeom prst="rect">
            <a:avLst/>
          </a:prstGeom>
          <a:noFill/>
        </p:spPr>
        <p:txBody>
          <a:bodyPr wrap="square" rtlCol="0">
            <a:spAutoFit/>
          </a:bodyPr>
          <a:lstStyle/>
          <a:p>
            <a:pPr marL="742950" lvl="1" indent="-285750">
              <a:lnSpc>
                <a:spcPct val="100000"/>
              </a:lnSpc>
              <a:buFont typeface="Arial" panose="020B0604020202020204" pitchFamily="34" charset="0"/>
              <a:buChar char="•"/>
            </a:pPr>
            <a:r>
              <a:rPr lang="en-CA" sz="1800" kern="100">
                <a:latin typeface="Arial" panose="020B0604020202020204" pitchFamily="34" charset="0"/>
                <a:ea typeface="Aptos" panose="020B0004020202020204" pitchFamily="34" charset="0"/>
                <a:cs typeface="Arial" panose="020B0604020202020204" pitchFamily="34" charset="0"/>
              </a:rPr>
              <a:t>A</a:t>
            </a:r>
            <a:r>
              <a:rPr lang="en-CA" sz="1800" kern="100">
                <a:effectLst/>
                <a:latin typeface="Arial" panose="020B0604020202020204" pitchFamily="34" charset="0"/>
                <a:ea typeface="Aptos" panose="020B0004020202020204" pitchFamily="34" charset="0"/>
                <a:cs typeface="Arial" panose="020B0604020202020204" pitchFamily="34" charset="0"/>
              </a:rPr>
              <a:t>ddition of 15 mL of 6 mM </a:t>
            </a:r>
            <a:r>
              <a:rPr lang="en-CA" sz="1800" kern="100" err="1">
                <a:effectLst/>
                <a:latin typeface="Arial" panose="020B0604020202020204" pitchFamily="34" charset="0"/>
                <a:ea typeface="Aptos" panose="020B0004020202020204" pitchFamily="34" charset="0"/>
                <a:cs typeface="Arial" panose="020B0604020202020204" pitchFamily="34" charset="0"/>
              </a:rPr>
              <a:t>amotosalen</a:t>
            </a:r>
            <a:r>
              <a:rPr lang="en-CA" sz="1800" kern="100">
                <a:effectLst/>
                <a:latin typeface="Arial" panose="020B0604020202020204" pitchFamily="34" charset="0"/>
                <a:ea typeface="Aptos" panose="020B0004020202020204" pitchFamily="34" charset="0"/>
                <a:cs typeface="Arial" panose="020B0604020202020204" pitchFamily="34" charset="0"/>
              </a:rPr>
              <a:t> solution (a synthetic psoralen) </a:t>
            </a:r>
          </a:p>
          <a:p>
            <a:pPr marL="742950" lvl="1" indent="-285750">
              <a:lnSpc>
                <a:spcPct val="100000"/>
              </a:lnSpc>
              <a:buFont typeface="Arial" panose="020B0604020202020204" pitchFamily="34" charset="0"/>
              <a:buChar char="•"/>
            </a:pPr>
            <a:r>
              <a:rPr lang="en-CA" sz="1800" kern="100">
                <a:latin typeface="Arial" panose="020B0604020202020204" pitchFamily="34" charset="0"/>
                <a:ea typeface="Aptos" panose="020B0004020202020204" pitchFamily="34" charset="0"/>
                <a:cs typeface="Arial" panose="020B0604020202020204" pitchFamily="34" charset="0"/>
              </a:rPr>
              <a:t>I</a:t>
            </a:r>
            <a:r>
              <a:rPr lang="en-CA" sz="1800" kern="100">
                <a:effectLst/>
                <a:latin typeface="Arial" panose="020B0604020202020204" pitchFamily="34" charset="0"/>
                <a:ea typeface="Aptos" panose="020B0004020202020204" pitchFamily="34" charset="0"/>
                <a:cs typeface="Arial" panose="020B0604020202020204" pitchFamily="34" charset="0"/>
              </a:rPr>
              <a:t>llumination with 3 Joules/cm2 of UVA light (wavelength 320 to 400 nm) </a:t>
            </a:r>
          </a:p>
          <a:p>
            <a:pPr marL="742950" lvl="1" indent="-285750">
              <a:buFont typeface="Arial" panose="020B0604020202020204" pitchFamily="34" charset="0"/>
              <a:buChar char="•"/>
            </a:pPr>
            <a:r>
              <a:rPr lang="en-CA" sz="1800" kern="100">
                <a:effectLst/>
                <a:latin typeface="Arial" panose="020B0604020202020204" pitchFamily="34" charset="0"/>
                <a:ea typeface="Aptos" panose="020B0004020202020204" pitchFamily="34" charset="0"/>
                <a:cs typeface="Arial" panose="020B0604020202020204" pitchFamily="34" charset="0"/>
              </a:rPr>
              <a:t>Compound adsorption device (CAD) for the removal of residual </a:t>
            </a:r>
            <a:r>
              <a:rPr lang="en-CA" sz="1800" kern="100" err="1">
                <a:effectLst/>
                <a:latin typeface="Arial" panose="020B0604020202020204" pitchFamily="34" charset="0"/>
                <a:ea typeface="Aptos" panose="020B0004020202020204" pitchFamily="34" charset="0"/>
                <a:cs typeface="Arial" panose="020B0604020202020204" pitchFamily="34" charset="0"/>
              </a:rPr>
              <a:t>amotosalen</a:t>
            </a:r>
            <a:r>
              <a:rPr lang="en-CA" sz="1800" kern="100">
                <a:effectLst/>
                <a:latin typeface="Arial" panose="020B0604020202020204" pitchFamily="34" charset="0"/>
                <a:ea typeface="Aptos" panose="020B0004020202020204" pitchFamily="34" charset="0"/>
                <a:cs typeface="Arial" panose="020B0604020202020204" pitchFamily="34" charset="0"/>
              </a:rPr>
              <a:t> and free photoproducts </a:t>
            </a:r>
          </a:p>
        </p:txBody>
      </p:sp>
    </p:spTree>
    <p:extLst>
      <p:ext uri="{BB962C8B-B14F-4D97-AF65-F5344CB8AC3E}">
        <p14:creationId xmlns:p14="http://schemas.microsoft.com/office/powerpoint/2010/main" val="1023206145"/>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77EF4-8EA9-82B0-AD6D-88E458A16F89}"/>
            </a:ext>
          </a:extLst>
        </p:cNvPr>
        <p:cNvGrpSpPr/>
        <p:nvPr/>
      </p:nvGrpSpPr>
      <p:grpSpPr>
        <a:xfrm>
          <a:off x="0" y="0"/>
          <a:ext cx="0" cy="0"/>
          <a:chOff x="0" y="0"/>
          <a:chExt cx="0" cy="0"/>
        </a:xfrm>
      </p:grpSpPr>
      <p:pic>
        <p:nvPicPr>
          <p:cNvPr id="3" name="Picture 2" descr="A diagram of the manufacturing process for apheresis frozen plasma, psoralen-treated at Canadian Blood Services.&#10;&#10;">
            <a:extLst>
              <a:ext uri="{FF2B5EF4-FFF2-40B4-BE49-F238E27FC236}">
                <a16:creationId xmlns:a16="http://schemas.microsoft.com/office/drawing/2014/main" id="{4196F1A4-9A64-5B0D-9D45-11AA5CEF4840}"/>
              </a:ext>
            </a:extLst>
          </p:cNvPr>
          <p:cNvPicPr>
            <a:picLocks noChangeAspect="1"/>
          </p:cNvPicPr>
          <p:nvPr/>
        </p:nvPicPr>
        <p:blipFill>
          <a:blip r:embed="rId3">
            <a:extLst>
              <a:ext uri="{28A0092B-C50C-407E-A947-70E740481C1C}">
                <a14:useLocalDpi xmlns:a14="http://schemas.microsoft.com/office/drawing/2010/main" val="0"/>
              </a:ext>
            </a:extLst>
          </a:blip>
          <a:srcRect l="59165" t="54623" r="-229" b="8325"/>
          <a:stretch/>
        </p:blipFill>
        <p:spPr>
          <a:xfrm>
            <a:off x="2103178" y="1411390"/>
            <a:ext cx="7911679" cy="4245428"/>
          </a:xfrm>
          <a:prstGeom prst="rect">
            <a:avLst/>
          </a:prstGeom>
        </p:spPr>
      </p:pic>
      <p:sp>
        <p:nvSpPr>
          <p:cNvPr id="5" name="Title 4">
            <a:extLst>
              <a:ext uri="{FF2B5EF4-FFF2-40B4-BE49-F238E27FC236}">
                <a16:creationId xmlns:a16="http://schemas.microsoft.com/office/drawing/2014/main" id="{2A559E82-9F2F-3930-DF19-56A60561B3AC}"/>
              </a:ext>
            </a:extLst>
          </p:cNvPr>
          <p:cNvSpPr>
            <a:spLocks noGrp="1"/>
          </p:cNvSpPr>
          <p:nvPr>
            <p:ph type="title"/>
          </p:nvPr>
        </p:nvSpPr>
        <p:spPr>
          <a:xfrm>
            <a:off x="764236" y="182880"/>
            <a:ext cx="11170750" cy="943442"/>
          </a:xfrm>
        </p:spPr>
        <p:txBody>
          <a:bodyPr>
            <a:normAutofit fontScale="90000"/>
          </a:bodyPr>
          <a:lstStyle/>
          <a:p>
            <a:r>
              <a:rPr lang="en-CA">
                <a:latin typeface="Arial"/>
                <a:cs typeface="Arial"/>
              </a:rPr>
              <a:t>Manufacturing Process: Step 4. Storage &amp; Distribution</a:t>
            </a:r>
            <a:endParaRPr lang="en-CA"/>
          </a:p>
        </p:txBody>
      </p:sp>
      <p:sp>
        <p:nvSpPr>
          <p:cNvPr id="2" name="TextBox 1">
            <a:extLst>
              <a:ext uri="{FF2B5EF4-FFF2-40B4-BE49-F238E27FC236}">
                <a16:creationId xmlns:a16="http://schemas.microsoft.com/office/drawing/2014/main" id="{6F936DCA-99D5-296C-22F8-7677C57A68D3}"/>
              </a:ext>
            </a:extLst>
          </p:cNvPr>
          <p:cNvSpPr txBox="1"/>
          <p:nvPr/>
        </p:nvSpPr>
        <p:spPr>
          <a:xfrm>
            <a:off x="2250715" y="5582120"/>
            <a:ext cx="7493876" cy="369332"/>
          </a:xfrm>
          <a:prstGeom prst="rect">
            <a:avLst/>
          </a:prstGeom>
          <a:noFill/>
        </p:spPr>
        <p:txBody>
          <a:bodyPr wrap="square" rtlCol="0">
            <a:spAutoFit/>
          </a:bodyPr>
          <a:lstStyle/>
          <a:p>
            <a:pPr algn="ctr"/>
            <a:r>
              <a:rPr lang="en-CA" sz="1800" kern="100">
                <a:effectLst/>
                <a:latin typeface="Arial" panose="020B0604020202020204" pitchFamily="34" charset="0"/>
                <a:ea typeface="Aptos" panose="020B0004020202020204" pitchFamily="34" charset="0"/>
                <a:cs typeface="Arial" panose="020B0604020202020204" pitchFamily="34" charset="0"/>
              </a:rPr>
              <a:t>Stored in a ≤-18°C freezer within 24 hours of collection</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5173769"/>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ood transfusion bag with a red and blue drop&#10;&#10;AI-generated content may be incorrect.">
            <a:extLst>
              <a:ext uri="{FF2B5EF4-FFF2-40B4-BE49-F238E27FC236}">
                <a16:creationId xmlns:a16="http://schemas.microsoft.com/office/drawing/2014/main" id="{CD600820-3221-0DC5-59E7-0F2184E47DA6}"/>
              </a:ext>
            </a:extLst>
          </p:cNvPr>
          <p:cNvPicPr>
            <a:picLocks noChangeAspect="1"/>
          </p:cNvPicPr>
          <p:nvPr/>
        </p:nvPicPr>
        <p:blipFill>
          <a:blip r:embed="rId2">
            <a:extLst>
              <a:ext uri="{28A0092B-C50C-407E-A947-70E740481C1C}">
                <a14:useLocalDpi xmlns:a14="http://schemas.microsoft.com/office/drawing/2010/main" val="0"/>
              </a:ext>
            </a:extLst>
          </a:blip>
          <a:srcRect l="21247" t="7412" r="28073" b="17913"/>
          <a:stretch/>
        </p:blipFill>
        <p:spPr>
          <a:xfrm>
            <a:off x="714703" y="1091549"/>
            <a:ext cx="2827283" cy="4165915"/>
          </a:xfrm>
          <a:prstGeom prst="rect">
            <a:avLst/>
          </a:prstGeom>
        </p:spPr>
      </p:pic>
      <p:sp>
        <p:nvSpPr>
          <p:cNvPr id="5" name="TextBox 4">
            <a:extLst>
              <a:ext uri="{FF2B5EF4-FFF2-40B4-BE49-F238E27FC236}">
                <a16:creationId xmlns:a16="http://schemas.microsoft.com/office/drawing/2014/main" id="{7753589F-0F29-A03A-EEFE-530AABF8BF69}"/>
              </a:ext>
            </a:extLst>
          </p:cNvPr>
          <p:cNvSpPr txBox="1"/>
          <p:nvPr/>
        </p:nvSpPr>
        <p:spPr>
          <a:xfrm>
            <a:off x="4335518" y="2109256"/>
            <a:ext cx="6931572" cy="461665"/>
          </a:xfrm>
          <a:prstGeom prst="rect">
            <a:avLst/>
          </a:prstGeom>
          <a:noFill/>
        </p:spPr>
        <p:txBody>
          <a:bodyPr wrap="square" rtlCol="0">
            <a:spAutoFit/>
          </a:bodyPr>
          <a:lstStyle/>
          <a:p>
            <a:r>
              <a:rPr lang="en-CA" sz="2400" b="1" kern="100">
                <a:latin typeface="Arial" panose="020B0604020202020204" pitchFamily="34" charset="0"/>
                <a:cs typeface="Arial" panose="020B0604020202020204" pitchFamily="34" charset="0"/>
              </a:rPr>
              <a:t>Volume: </a:t>
            </a:r>
            <a:r>
              <a:rPr lang="en-CA" sz="2400" kern="100">
                <a:latin typeface="Arial" panose="020B0604020202020204" pitchFamily="34" charset="0"/>
                <a:cs typeface="Arial" panose="020B0604020202020204" pitchFamily="34" charset="0"/>
              </a:rPr>
              <a:t>203 mL </a:t>
            </a:r>
            <a:r>
              <a:rPr lang="en-CA" sz="2400" b="0" u="none" strike="noStrike" kern="100">
                <a:effectLst/>
              </a:rPr>
              <a:t>± 4 (SD)</a:t>
            </a:r>
            <a:r>
              <a:rPr lang="en-CA" sz="2400" kern="100" baseline="30000">
                <a:solidFill>
                  <a:srgbClr val="4D4D4D"/>
                </a:solidFill>
                <a:effectLst/>
                <a:latin typeface="Arial" panose="020B0604020202020204" pitchFamily="34" charset="0"/>
                <a:ea typeface="Aptos" panose="020B0004020202020204" pitchFamily="34" charset="0"/>
                <a:cs typeface="Arial" panose="020B0604020202020204" pitchFamily="34" charset="0"/>
              </a:rPr>
              <a:t> †</a:t>
            </a:r>
            <a:r>
              <a:rPr lang="en-CA" sz="2400" b="0" u="none" strike="noStrike" kern="100">
                <a:effectLst/>
              </a:rPr>
              <a:t>; n = 90</a:t>
            </a:r>
            <a:r>
              <a:rPr lang="en-CA" sz="2400" kern="100">
                <a:latin typeface="Arial" panose="020B0604020202020204" pitchFamily="34" charset="0"/>
                <a:cs typeface="Arial" panose="020B0604020202020204" pitchFamily="34" charset="0"/>
              </a:rPr>
              <a:t> </a:t>
            </a:r>
            <a:endParaRPr lang="en-US" sz="2400" b="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D155E16-DDD2-EBC6-D805-5165C8D656C4}"/>
              </a:ext>
            </a:extLst>
          </p:cNvPr>
          <p:cNvSpPr txBox="1"/>
          <p:nvPr/>
        </p:nvSpPr>
        <p:spPr>
          <a:xfrm>
            <a:off x="4335518" y="3013501"/>
            <a:ext cx="6931572" cy="461665"/>
          </a:xfrm>
          <a:prstGeom prst="rect">
            <a:avLst/>
          </a:prstGeom>
          <a:noFill/>
        </p:spPr>
        <p:txBody>
          <a:bodyPr wrap="square" rtlCol="0">
            <a:spAutoFit/>
          </a:bodyPr>
          <a:lstStyle/>
          <a:p>
            <a:r>
              <a:rPr lang="en-CA" sz="2400" b="1" kern="100">
                <a:latin typeface="Arial" panose="020B0604020202020204" pitchFamily="34" charset="0"/>
                <a:cs typeface="Arial" panose="020B0604020202020204" pitchFamily="34" charset="0"/>
              </a:rPr>
              <a:t>Factor VIII : </a:t>
            </a:r>
            <a:r>
              <a:rPr lang="en-CA" sz="2400" kern="100">
                <a:latin typeface="Arial" panose="020B0604020202020204" pitchFamily="34" charset="0"/>
                <a:cs typeface="Arial" panose="020B0604020202020204" pitchFamily="34" charset="0"/>
              </a:rPr>
              <a:t>1.17 IU/mL </a:t>
            </a:r>
            <a:r>
              <a:rPr lang="en-CA" sz="2400" b="0" u="none" strike="noStrike" kern="100">
                <a:effectLst/>
              </a:rPr>
              <a:t>± 0.26 (SD); n = 30</a:t>
            </a:r>
            <a:r>
              <a:rPr lang="en-CA" sz="2400" kern="100">
                <a:latin typeface="Arial" panose="020B0604020202020204" pitchFamily="34" charset="0"/>
                <a:cs typeface="Arial" panose="020B0604020202020204" pitchFamily="34" charset="0"/>
              </a:rPr>
              <a:t> </a:t>
            </a:r>
            <a:endParaRPr lang="en-US" sz="2400" b="1">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84A3A0A-191F-1EA8-A9AC-513CBCE408AE}"/>
              </a:ext>
            </a:extLst>
          </p:cNvPr>
          <p:cNvSpPr txBox="1"/>
          <p:nvPr/>
        </p:nvSpPr>
        <p:spPr>
          <a:xfrm>
            <a:off x="4335518" y="4267993"/>
            <a:ext cx="7245382" cy="707886"/>
          </a:xfrm>
          <a:prstGeom prst="rect">
            <a:avLst/>
          </a:prstGeom>
          <a:noFill/>
        </p:spPr>
        <p:txBody>
          <a:bodyPr wrap="square" rtlCol="0">
            <a:spAutoFit/>
          </a:bodyPr>
          <a:lstStyle/>
          <a:p>
            <a:r>
              <a:rPr lang="en-US" sz="2000" kern="100">
                <a:latin typeface="Arial" panose="020B0604020202020204" pitchFamily="34" charset="0"/>
                <a:cs typeface="Arial" panose="020B0604020202020204" pitchFamily="34" charset="0"/>
              </a:rPr>
              <a:t>Typical unit content is based on the number of units (n) tested during validation from July 2024 to Aug 2024, inclusive.</a:t>
            </a:r>
          </a:p>
        </p:txBody>
      </p:sp>
      <p:sp>
        <p:nvSpPr>
          <p:cNvPr id="8" name="Title 4">
            <a:extLst>
              <a:ext uri="{FF2B5EF4-FFF2-40B4-BE49-F238E27FC236}">
                <a16:creationId xmlns:a16="http://schemas.microsoft.com/office/drawing/2014/main" id="{2F5A595C-64B7-645F-8B70-F2DD1DB73C34}"/>
              </a:ext>
            </a:extLst>
          </p:cNvPr>
          <p:cNvSpPr>
            <a:spLocks noGrp="1"/>
          </p:cNvSpPr>
          <p:nvPr>
            <p:ph type="title"/>
          </p:nvPr>
        </p:nvSpPr>
        <p:spPr>
          <a:xfrm>
            <a:off x="764236" y="182880"/>
            <a:ext cx="10589564" cy="943442"/>
          </a:xfrm>
        </p:spPr>
        <p:txBody>
          <a:bodyPr/>
          <a:lstStyle/>
          <a:p>
            <a:pPr marL="0" marR="0" algn="l" fontAlgn="ctr">
              <a:lnSpc>
                <a:spcPct val="80000"/>
              </a:lnSpc>
              <a:spcBef>
                <a:spcPts val="300"/>
              </a:spcBef>
              <a:spcAft>
                <a:spcPts val="300"/>
              </a:spcAft>
              <a:buNone/>
              <a:tabLst>
                <a:tab pos="-1600200" algn="l"/>
                <a:tab pos="-1543050" algn="l"/>
                <a:tab pos="-1485900" algn="l"/>
                <a:tab pos="-1428750" algn="l"/>
                <a:tab pos="-1371600" algn="l"/>
                <a:tab pos="-1257300" algn="l"/>
                <a:tab pos="-1200150" algn="l"/>
                <a:tab pos="3429000" algn="r"/>
              </a:tabLst>
            </a:pPr>
            <a:r>
              <a:rPr lang="en-CA" sz="3600" b="1" u="none" strike="noStrike" kern="100">
                <a:effectLst/>
              </a:rPr>
              <a:t>Apheresis frozen plasma, psoralen-treated</a:t>
            </a:r>
            <a:endParaRPr lang="en-CA" sz="4800" b="0" i="0" u="none" strike="noStrike">
              <a:effectLst/>
              <a:latin typeface="Arial" panose="020B0604020202020204" pitchFamily="34" charset="0"/>
            </a:endParaRPr>
          </a:p>
        </p:txBody>
      </p:sp>
      <p:sp>
        <p:nvSpPr>
          <p:cNvPr id="2" name="TextBox 1">
            <a:extLst>
              <a:ext uri="{FF2B5EF4-FFF2-40B4-BE49-F238E27FC236}">
                <a16:creationId xmlns:a16="http://schemas.microsoft.com/office/drawing/2014/main" id="{A96D12C1-CE54-4E3F-802A-51143B8A45F3}"/>
              </a:ext>
            </a:extLst>
          </p:cNvPr>
          <p:cNvSpPr txBox="1"/>
          <p:nvPr/>
        </p:nvSpPr>
        <p:spPr>
          <a:xfrm>
            <a:off x="2977663" y="5695842"/>
            <a:ext cx="8467354" cy="338554"/>
          </a:xfrm>
          <a:prstGeom prst="rect">
            <a:avLst/>
          </a:prstGeom>
          <a:noFill/>
        </p:spPr>
        <p:txBody>
          <a:bodyPr wrap="square" rtlCol="0">
            <a:spAutoFit/>
          </a:bodyPr>
          <a:lstStyle/>
          <a:p>
            <a:r>
              <a:rPr lang="en-CA" sz="1600" kern="100" baseline="30000">
                <a:solidFill>
                  <a:srgbClr val="4D4D4D"/>
                </a:solidFill>
                <a:effectLst/>
                <a:latin typeface="Arial" panose="020B0604020202020204" pitchFamily="34" charset="0"/>
                <a:ea typeface="Aptos" panose="020B0004020202020204" pitchFamily="34" charset="0"/>
                <a:cs typeface="Arial" panose="020B0604020202020204" pitchFamily="34" charset="0"/>
              </a:rPr>
              <a:t>†</a:t>
            </a:r>
            <a:r>
              <a:rPr lang="en-CA" sz="1600" kern="100">
                <a:solidFill>
                  <a:srgbClr val="4D4D4D"/>
                </a:solidFill>
                <a:effectLst/>
                <a:latin typeface="Arial" panose="020B0604020202020204" pitchFamily="34" charset="0"/>
                <a:ea typeface="Aptos" panose="020B0004020202020204" pitchFamily="34" charset="0"/>
                <a:cs typeface="Arial" panose="020B0604020202020204" pitchFamily="34" charset="0"/>
              </a:rPr>
              <a:t>Volume includes approximately 35 mL of ACD-A anticoagulant; </a:t>
            </a:r>
            <a:r>
              <a:rPr lang="en-US" sz="1600" kern="100">
                <a:latin typeface="Arial" panose="020B0604020202020204" pitchFamily="34" charset="0"/>
                <a:cs typeface="Arial" panose="020B0604020202020204" pitchFamily="34" charset="0"/>
              </a:rPr>
              <a:t>standard deviation (SD)</a:t>
            </a:r>
          </a:p>
        </p:txBody>
      </p:sp>
    </p:spTree>
    <p:extLst>
      <p:ext uri="{BB962C8B-B14F-4D97-AF65-F5344CB8AC3E}">
        <p14:creationId xmlns:p14="http://schemas.microsoft.com/office/powerpoint/2010/main" val="191917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 sign, vector graphics&#10;&#10;Description automatically generated">
            <a:extLst>
              <a:ext uri="{FF2B5EF4-FFF2-40B4-BE49-F238E27FC236}">
                <a16:creationId xmlns:a16="http://schemas.microsoft.com/office/drawing/2014/main" id="{79C204DF-DFBC-4C4D-A936-312582143A5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556" r="5556"/>
          <a:stretch>
            <a:fillRect/>
          </a:stretch>
        </p:blipFill>
        <p:spPr>
          <a:xfrm>
            <a:off x="457200" y="578497"/>
            <a:ext cx="5299788" cy="5962262"/>
          </a:xfrm>
        </p:spPr>
      </p:pic>
      <p:sp>
        <p:nvSpPr>
          <p:cNvPr id="2" name="Title 1">
            <a:extLst>
              <a:ext uri="{FF2B5EF4-FFF2-40B4-BE49-F238E27FC236}">
                <a16:creationId xmlns:a16="http://schemas.microsoft.com/office/drawing/2014/main" id="{E6EDA139-7E7A-405E-B46D-4A981ACDBBD3}"/>
              </a:ext>
            </a:extLst>
          </p:cNvPr>
          <p:cNvSpPr>
            <a:spLocks noGrp="1"/>
          </p:cNvSpPr>
          <p:nvPr>
            <p:ph type="title"/>
          </p:nvPr>
        </p:nvSpPr>
        <p:spPr/>
        <p:txBody>
          <a:bodyPr>
            <a:normAutofit/>
          </a:bodyPr>
          <a:lstStyle/>
          <a:p>
            <a:r>
              <a:rPr lang="en-US" sz="5400">
                <a:latin typeface="Arial"/>
                <a:cs typeface="Arial"/>
              </a:rPr>
              <a:t>Efficacy &amp; Safety</a:t>
            </a:r>
            <a:endParaRPr lang="en-CA" sz="5400"/>
          </a:p>
        </p:txBody>
      </p:sp>
    </p:spTree>
    <p:extLst>
      <p:ext uri="{BB962C8B-B14F-4D97-AF65-F5344CB8AC3E}">
        <p14:creationId xmlns:p14="http://schemas.microsoft.com/office/powerpoint/2010/main" val="606860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5028004" y="1128156"/>
            <a:ext cx="6233505" cy="5029200"/>
          </a:xfrm>
        </p:spPr>
        <p:txBody>
          <a:bodyPr>
            <a:normAutofit/>
          </a:bodyPr>
          <a:lstStyle/>
          <a:p>
            <a:pPr fontAlgn="base">
              <a:buClr>
                <a:schemeClr val="tx2"/>
              </a:buClr>
            </a:pPr>
            <a:r>
              <a:rPr lang="en-US" sz="2400"/>
              <a:t>Background</a:t>
            </a:r>
          </a:p>
          <a:p>
            <a:pPr fontAlgn="base">
              <a:buClr>
                <a:schemeClr val="tx2"/>
              </a:buClr>
            </a:pPr>
            <a:r>
              <a:rPr lang="en-US" sz="2400"/>
              <a:t>Overview of pathogen inactivation technology (PIT)</a:t>
            </a:r>
          </a:p>
          <a:p>
            <a:pPr fontAlgn="base">
              <a:buClr>
                <a:schemeClr val="tx2"/>
              </a:buClr>
            </a:pPr>
            <a:r>
              <a:rPr lang="en-US" sz="2400"/>
              <a:t>Manufacturing process</a:t>
            </a:r>
          </a:p>
          <a:p>
            <a:pPr fontAlgn="base">
              <a:buClr>
                <a:schemeClr val="tx2"/>
              </a:buClr>
            </a:pPr>
            <a:r>
              <a:rPr lang="en-US" sz="2400"/>
              <a:t>Efficacy &amp; safety</a:t>
            </a:r>
          </a:p>
          <a:p>
            <a:pPr fontAlgn="base">
              <a:buClr>
                <a:schemeClr val="tx2"/>
              </a:buClr>
            </a:pPr>
            <a:r>
              <a:rPr lang="en-US" sz="2400"/>
              <a:t>Indications, contraindications, &amp; dosing</a:t>
            </a:r>
          </a:p>
          <a:p>
            <a:pPr fontAlgn="base">
              <a:buClr>
                <a:schemeClr val="tx2"/>
              </a:buClr>
            </a:pPr>
            <a:r>
              <a:rPr lang="en-US" sz="2400"/>
              <a:t>Implementation</a:t>
            </a:r>
          </a:p>
          <a:p>
            <a:pPr lvl="1" fontAlgn="base">
              <a:buClr>
                <a:schemeClr val="tx2"/>
              </a:buClr>
            </a:pPr>
            <a:r>
              <a:rPr lang="en-US" sz="2400"/>
              <a:t>Hospital considerations</a:t>
            </a:r>
          </a:p>
          <a:p>
            <a:pPr lvl="1" fontAlgn="base">
              <a:buClr>
                <a:schemeClr val="tx2"/>
              </a:buClr>
            </a:pPr>
            <a:r>
              <a:rPr lang="en-US" sz="2400"/>
              <a:t>Labels &amp; visual appearance </a:t>
            </a:r>
          </a:p>
          <a:p>
            <a:pPr fontAlgn="base">
              <a:buClr>
                <a:schemeClr val="tx2"/>
              </a:buClr>
            </a:pPr>
            <a:r>
              <a:rPr lang="en-US" sz="2400"/>
              <a:t>Resources</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768096" y="184714"/>
            <a:ext cx="10589564" cy="943442"/>
          </a:xfrm>
        </p:spPr>
        <p:txBody>
          <a:bodyPr/>
          <a:lstStyle/>
          <a:p>
            <a:r>
              <a:rPr lang="en-CA"/>
              <a:t>Overview</a:t>
            </a:r>
          </a:p>
        </p:txBody>
      </p:sp>
      <p:pic>
        <p:nvPicPr>
          <p:cNvPr id="3" name="Picture 2">
            <a:extLst>
              <a:ext uri="{FF2B5EF4-FFF2-40B4-BE49-F238E27FC236}">
                <a16:creationId xmlns:a16="http://schemas.microsoft.com/office/drawing/2014/main" id="{23D321EC-6DF1-4C83-B495-953D1157F28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64" y="1249568"/>
            <a:ext cx="4073856" cy="4073856"/>
          </a:xfrm>
          <a:prstGeom prst="rect">
            <a:avLst/>
          </a:prstGeom>
        </p:spPr>
      </p:pic>
    </p:spTree>
    <p:extLst>
      <p:ext uri="{BB962C8B-B14F-4D97-AF65-F5344CB8AC3E}">
        <p14:creationId xmlns:p14="http://schemas.microsoft.com/office/powerpoint/2010/main" val="329036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ECEEEB-4961-B23F-DE20-CF39CAE619A7}"/>
              </a:ext>
            </a:extLst>
          </p:cNvPr>
          <p:cNvSpPr>
            <a:spLocks noGrp="1"/>
          </p:cNvSpPr>
          <p:nvPr>
            <p:ph type="title"/>
          </p:nvPr>
        </p:nvSpPr>
        <p:spPr>
          <a:xfrm>
            <a:off x="768096" y="182880"/>
            <a:ext cx="10818164" cy="943442"/>
          </a:xfrm>
        </p:spPr>
        <p:txBody>
          <a:bodyPr>
            <a:noAutofit/>
          </a:bodyPr>
          <a:lstStyle/>
          <a:p>
            <a:r>
              <a:rPr lang="en-CA"/>
              <a:t>Comparable safety &amp; efficacy to frozen plasma</a:t>
            </a:r>
          </a:p>
        </p:txBody>
      </p:sp>
      <p:sp>
        <p:nvSpPr>
          <p:cNvPr id="3" name="TextBox 2">
            <a:extLst>
              <a:ext uri="{FF2B5EF4-FFF2-40B4-BE49-F238E27FC236}">
                <a16:creationId xmlns:a16="http://schemas.microsoft.com/office/drawing/2014/main" id="{062A680D-FB36-3531-B263-AFC91E2A3B1E}"/>
              </a:ext>
            </a:extLst>
          </p:cNvPr>
          <p:cNvSpPr txBox="1"/>
          <p:nvPr/>
        </p:nvSpPr>
        <p:spPr>
          <a:xfrm>
            <a:off x="3236976" y="6227064"/>
            <a:ext cx="6746048" cy="646331"/>
          </a:xfrm>
          <a:prstGeom prst="rect">
            <a:avLst/>
          </a:prstGeom>
          <a:noFill/>
        </p:spPr>
        <p:txBody>
          <a:bodyPr wrap="square">
            <a:spAutoFit/>
          </a:bodyPr>
          <a:lstStyle/>
          <a:p>
            <a:pPr>
              <a:buNone/>
            </a:pPr>
            <a:r>
              <a:rPr lang="en-CA" sz="1200">
                <a:solidFill>
                  <a:srgbClr val="000000"/>
                </a:solidFill>
                <a:effectLst/>
                <a:latin typeface="Arial" panose="020B0604020202020204" pitchFamily="34" charset="0"/>
                <a:cs typeface="Arial" panose="020B0604020202020204" pitchFamily="34" charset="0"/>
              </a:rPr>
              <a:t>P.D. Mintz, </a:t>
            </a:r>
            <a:r>
              <a:rPr lang="en-CA" sz="1200" i="1">
                <a:solidFill>
                  <a:srgbClr val="000000"/>
                </a:solidFill>
                <a:effectLst/>
                <a:latin typeface="Arial" panose="020B0604020202020204" pitchFamily="34" charset="0"/>
                <a:cs typeface="Arial" panose="020B0604020202020204" pitchFamily="34" charset="0"/>
              </a:rPr>
              <a:t>et al. </a:t>
            </a:r>
            <a:r>
              <a:rPr lang="en-CA" sz="1200">
                <a:solidFill>
                  <a:srgbClr val="000000"/>
                </a:solidFill>
                <a:effectLst/>
                <a:latin typeface="Arial" panose="020B0604020202020204" pitchFamily="34" charset="0"/>
                <a:cs typeface="Arial" panose="020B0604020202020204" pitchFamily="34" charset="0"/>
              </a:rPr>
              <a:t>Blood, 107 (2006); P.D. Mintz, </a:t>
            </a:r>
            <a:r>
              <a:rPr lang="en-CA" sz="1200" i="1">
                <a:solidFill>
                  <a:srgbClr val="000000"/>
                </a:solidFill>
                <a:effectLst/>
                <a:latin typeface="Arial" panose="020B0604020202020204" pitchFamily="34" charset="0"/>
                <a:cs typeface="Arial" panose="020B0604020202020204" pitchFamily="34" charset="0"/>
              </a:rPr>
              <a:t>et al. </a:t>
            </a:r>
            <a:r>
              <a:rPr lang="en-CA" sz="1200">
                <a:solidFill>
                  <a:srgbClr val="000000"/>
                </a:solidFill>
                <a:effectLst/>
                <a:latin typeface="Arial" panose="020B0604020202020204" pitchFamily="34" charset="0"/>
                <a:cs typeface="Arial" panose="020B0604020202020204" pitchFamily="34" charset="0"/>
              </a:rPr>
              <a:t>Transfusion, 46 (2006); de Alarcon, </a:t>
            </a:r>
            <a:r>
              <a:rPr lang="en-CA" sz="1200" i="1">
                <a:solidFill>
                  <a:srgbClr val="000000"/>
                </a:solidFill>
                <a:effectLst/>
                <a:latin typeface="Arial" panose="020B0604020202020204" pitchFamily="34" charset="0"/>
                <a:cs typeface="Arial" panose="020B0604020202020204" pitchFamily="34" charset="0"/>
              </a:rPr>
              <a:t>et </a:t>
            </a:r>
            <a:r>
              <a:rPr lang="en-CA" sz="1200" i="1" err="1">
                <a:solidFill>
                  <a:srgbClr val="000000"/>
                </a:solidFill>
                <a:effectLst/>
                <a:latin typeface="Arial" panose="020B0604020202020204" pitchFamily="34" charset="0"/>
                <a:cs typeface="Arial" panose="020B0604020202020204" pitchFamily="34" charset="0"/>
              </a:rPr>
              <a:t>al.</a:t>
            </a:r>
            <a:r>
              <a:rPr lang="en-CA" sz="1200" err="1">
                <a:solidFill>
                  <a:srgbClr val="000000"/>
                </a:solidFill>
                <a:effectLst/>
                <a:latin typeface="Arial" panose="020B0604020202020204" pitchFamily="34" charset="0"/>
                <a:cs typeface="Arial" panose="020B0604020202020204" pitchFamily="34" charset="0"/>
              </a:rPr>
              <a:t>Transfusion</a:t>
            </a:r>
            <a:r>
              <a:rPr lang="en-CA" sz="1200">
                <a:solidFill>
                  <a:srgbClr val="000000"/>
                </a:solidFill>
                <a:effectLst/>
                <a:latin typeface="Arial" panose="020B0604020202020204" pitchFamily="34" charset="0"/>
                <a:cs typeface="Arial" panose="020B0604020202020204" pitchFamily="34" charset="0"/>
              </a:rPr>
              <a:t>, 45 (2005); </a:t>
            </a:r>
            <a:r>
              <a:rPr lang="fr-FR" sz="1200" err="1">
                <a:solidFill>
                  <a:srgbClr val="000000"/>
                </a:solidFill>
                <a:effectLst/>
                <a:latin typeface="Arial" panose="020B0604020202020204" pitchFamily="34" charset="0"/>
                <a:cs typeface="Arial" panose="020B0604020202020204" pitchFamily="34" charset="0"/>
              </a:rPr>
              <a:t>Cinqualbre</a:t>
            </a:r>
            <a:r>
              <a:rPr lang="fr-FR" sz="1200">
                <a:solidFill>
                  <a:srgbClr val="000000"/>
                </a:solidFill>
                <a:effectLst/>
                <a:latin typeface="Arial" panose="020B0604020202020204" pitchFamily="34" charset="0"/>
                <a:cs typeface="Arial" panose="020B0604020202020204" pitchFamily="34" charset="0"/>
              </a:rPr>
              <a:t>, J., et al. (2015), Transfusion, 55: 1710-1720. </a:t>
            </a:r>
          </a:p>
          <a:p>
            <a:pPr>
              <a:buNone/>
            </a:pPr>
            <a:endParaRPr lang="en-CA" sz="1200">
              <a:solidFill>
                <a:srgbClr val="000000"/>
              </a:solidFill>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0A27B81-4738-F33C-F40E-6B7AA4CE75FC}"/>
              </a:ext>
            </a:extLst>
          </p:cNvPr>
          <p:cNvSpPr txBox="1"/>
          <p:nvPr/>
        </p:nvSpPr>
        <p:spPr>
          <a:xfrm>
            <a:off x="838200" y="1474704"/>
            <a:ext cx="6151179" cy="1279581"/>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400">
                <a:latin typeface="Arial" panose="020B0604020202020204" pitchFamily="34" charset="0"/>
                <a:cs typeface="Arial" panose="020B0604020202020204" pitchFamily="34" charset="0"/>
              </a:rPr>
              <a:t>Safety and efficacy of INTERCEPT treated plasma has been evaluated </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in clinical trials.</a:t>
            </a:r>
          </a:p>
        </p:txBody>
      </p:sp>
      <p:sp>
        <p:nvSpPr>
          <p:cNvPr id="8" name="TextBox 7">
            <a:extLst>
              <a:ext uri="{FF2B5EF4-FFF2-40B4-BE49-F238E27FC236}">
                <a16:creationId xmlns:a16="http://schemas.microsoft.com/office/drawing/2014/main" id="{94B0917E-4BDF-CF9E-22FB-990E67492E57}"/>
              </a:ext>
            </a:extLst>
          </p:cNvPr>
          <p:cNvSpPr txBox="1"/>
          <p:nvPr/>
        </p:nvSpPr>
        <p:spPr>
          <a:xfrm>
            <a:off x="773624" y="3042909"/>
            <a:ext cx="6215755" cy="2498376"/>
          </a:xfrm>
          <a:prstGeom prst="rect">
            <a:avLst/>
          </a:prstGeom>
          <a:noFill/>
        </p:spPr>
        <p:txBody>
          <a:bodyPr wrap="square" lIns="91440" tIns="45720" rIns="91440" bIns="45720" rtlCol="0" anchor="t">
            <a:spAutoFit/>
          </a:bodyPr>
          <a:lstStyle/>
          <a:p>
            <a:pPr marL="342900" indent="-342900">
              <a:lnSpc>
                <a:spcPct val="110000"/>
              </a:lnSpc>
              <a:buFont typeface="Arial" panose="020B0604020202020204" pitchFamily="34" charset="0"/>
              <a:buChar char="•"/>
            </a:pPr>
            <a:r>
              <a:rPr lang="en-US" sz="2400">
                <a:latin typeface="Arial" panose="020B0604020202020204" pitchFamily="34" charset="0"/>
                <a:cs typeface="Arial" panose="020B0604020202020204" pitchFamily="34" charset="0"/>
              </a:rPr>
              <a:t>Studies included patients with:</a:t>
            </a:r>
          </a:p>
          <a:p>
            <a:pPr marL="800100" lvl="1" indent="-342900">
              <a:lnSpc>
                <a:spcPct val="110000"/>
              </a:lnSpc>
              <a:buFont typeface="Arial" panose="020B0604020202020204" pitchFamily="34" charset="0"/>
              <a:buChar char="•"/>
            </a:pPr>
            <a:r>
              <a:rPr lang="en-US" sz="2400">
                <a:latin typeface="Arial" panose="020B0604020202020204" pitchFamily="34" charset="0"/>
                <a:cs typeface="Arial" panose="020B0604020202020204" pitchFamily="34" charset="0"/>
              </a:rPr>
              <a:t>congenital coagulopathies</a:t>
            </a:r>
          </a:p>
          <a:p>
            <a:pPr marL="800100" lvl="1" indent="-342900">
              <a:lnSpc>
                <a:spcPct val="110000"/>
              </a:lnSpc>
              <a:buFont typeface="Arial" panose="020B0604020202020204" pitchFamily="34" charset="0"/>
              <a:buChar char="•"/>
            </a:pPr>
            <a:r>
              <a:rPr lang="en-US" sz="2400">
                <a:latin typeface="Arial" panose="020B0604020202020204" pitchFamily="34" charset="0"/>
                <a:cs typeface="Arial" panose="020B0604020202020204" pitchFamily="34" charset="0"/>
              </a:rPr>
              <a:t>acquired coagulopathies</a:t>
            </a:r>
          </a:p>
          <a:p>
            <a:pPr marL="800100" lvl="1" indent="-342900">
              <a:lnSpc>
                <a:spcPct val="110000"/>
              </a:lnSpc>
              <a:buFont typeface="Arial" panose="020B0604020202020204" pitchFamily="34" charset="0"/>
              <a:buChar char="•"/>
            </a:pPr>
            <a:r>
              <a:rPr lang="en-US" sz="2400">
                <a:latin typeface="Arial"/>
                <a:cs typeface="Arial"/>
              </a:rPr>
              <a:t>therapeutic plasma exchange </a:t>
            </a:r>
            <a:br>
              <a:rPr lang="en-US" sz="2400">
                <a:latin typeface="Arial"/>
                <a:cs typeface="Arial"/>
              </a:rPr>
            </a:br>
            <a:r>
              <a:rPr lang="en-US" sz="2400">
                <a:latin typeface="Arial"/>
                <a:cs typeface="Arial"/>
              </a:rPr>
              <a:t>for thrombotic thrombocytopenic purpura (TTP) </a:t>
            </a:r>
          </a:p>
        </p:txBody>
      </p:sp>
      <p:grpSp>
        <p:nvGrpSpPr>
          <p:cNvPr id="14" name="Group 13">
            <a:extLst>
              <a:ext uri="{FF2B5EF4-FFF2-40B4-BE49-F238E27FC236}">
                <a16:creationId xmlns:a16="http://schemas.microsoft.com/office/drawing/2014/main" id="{163BCA93-7918-B3FE-01F6-E3DC52951BE4}"/>
              </a:ext>
            </a:extLst>
          </p:cNvPr>
          <p:cNvGrpSpPr/>
          <p:nvPr/>
        </p:nvGrpSpPr>
        <p:grpSpPr>
          <a:xfrm>
            <a:off x="7601005" y="1469613"/>
            <a:ext cx="3402891" cy="3428721"/>
            <a:chOff x="7514896" y="1474704"/>
            <a:chExt cx="3738687" cy="3738687"/>
          </a:xfrm>
        </p:grpSpPr>
        <p:pic>
          <p:nvPicPr>
            <p:cNvPr id="10" name="Picture 9" descr="A group of red and blue circles and a drop of blood&#10;&#10;AI-generated content may be incorrect.">
              <a:extLst>
                <a:ext uri="{FF2B5EF4-FFF2-40B4-BE49-F238E27FC236}">
                  <a16:creationId xmlns:a16="http://schemas.microsoft.com/office/drawing/2014/main" id="{634E940C-56A1-BC98-45CE-B934974A5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4896" y="1474704"/>
              <a:ext cx="3738687" cy="3738687"/>
            </a:xfrm>
            <a:prstGeom prst="rect">
              <a:avLst/>
            </a:prstGeom>
          </p:spPr>
        </p:pic>
        <p:sp>
          <p:nvSpPr>
            <p:cNvPr id="11" name="Rectangle 10">
              <a:extLst>
                <a:ext uri="{FF2B5EF4-FFF2-40B4-BE49-F238E27FC236}">
                  <a16:creationId xmlns:a16="http://schemas.microsoft.com/office/drawing/2014/main" id="{DD685CFD-5ECB-D4D1-9871-0A287222FEAB}"/>
                </a:ext>
              </a:extLst>
            </p:cNvPr>
            <p:cNvSpPr/>
            <p:nvPr/>
          </p:nvSpPr>
          <p:spPr>
            <a:xfrm>
              <a:off x="9270125" y="3783724"/>
              <a:ext cx="672662" cy="10089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961ACA6-3915-8917-35AB-59E260E57B2F}"/>
                </a:ext>
              </a:extLst>
            </p:cNvPr>
            <p:cNvSpPr/>
            <p:nvPr/>
          </p:nvSpPr>
          <p:spPr>
            <a:xfrm>
              <a:off x="8928100" y="4445876"/>
              <a:ext cx="1203872" cy="19202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88374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FB3F5-4873-2420-7321-3C2107AECAC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585EE4C-195F-4DC2-3676-7D22DFECFF49}"/>
              </a:ext>
            </a:extLst>
          </p:cNvPr>
          <p:cNvSpPr>
            <a:spLocks noGrp="1"/>
          </p:cNvSpPr>
          <p:nvPr>
            <p:ph type="title"/>
          </p:nvPr>
        </p:nvSpPr>
        <p:spPr>
          <a:xfrm>
            <a:off x="768096" y="182880"/>
            <a:ext cx="10818164" cy="943442"/>
          </a:xfrm>
        </p:spPr>
        <p:txBody>
          <a:bodyPr>
            <a:noAutofit/>
          </a:bodyPr>
          <a:lstStyle/>
          <a:p>
            <a:r>
              <a:rPr lang="en-CA"/>
              <a:t>Comparable safety &amp; efficacy to frozen plasma</a:t>
            </a:r>
          </a:p>
        </p:txBody>
      </p:sp>
      <p:sp>
        <p:nvSpPr>
          <p:cNvPr id="3" name="TextBox 2">
            <a:extLst>
              <a:ext uri="{FF2B5EF4-FFF2-40B4-BE49-F238E27FC236}">
                <a16:creationId xmlns:a16="http://schemas.microsoft.com/office/drawing/2014/main" id="{1CFFE10F-982F-7041-DE3B-E8DC6CAEFDCB}"/>
              </a:ext>
            </a:extLst>
          </p:cNvPr>
          <p:cNvSpPr txBox="1"/>
          <p:nvPr/>
        </p:nvSpPr>
        <p:spPr>
          <a:xfrm>
            <a:off x="3236976" y="6227064"/>
            <a:ext cx="5650992" cy="523220"/>
          </a:xfrm>
          <a:prstGeom prst="rect">
            <a:avLst/>
          </a:prstGeom>
          <a:noFill/>
        </p:spPr>
        <p:txBody>
          <a:bodyPr wrap="square">
            <a:spAutoFit/>
          </a:bodyPr>
          <a:lstStyle>
            <a:defPPr>
              <a:defRPr lang="en-US"/>
            </a:defPPr>
            <a:lvl1pPr>
              <a:buNone/>
              <a:defRPr sz="1200">
                <a:solidFill>
                  <a:srgbClr val="000000"/>
                </a:solidFill>
                <a:effectLst/>
                <a:latin typeface="Arial" panose="020B0604020202020204" pitchFamily="34" charset="0"/>
                <a:cs typeface="Arial" panose="020B0604020202020204" pitchFamily="34" charset="0"/>
              </a:defRPr>
            </a:lvl1pPr>
          </a:lstStyle>
          <a:p>
            <a:r>
              <a:rPr lang="en-CA"/>
              <a:t>P.D. Mintz, et al. Blood, 107 (2006); P.D. Mintz, et al. Transfusion, 46 (2006); de Alarcon, et </a:t>
            </a:r>
            <a:r>
              <a:rPr lang="en-CA" err="1"/>
              <a:t>al.Transfusion</a:t>
            </a:r>
            <a:r>
              <a:rPr lang="en-CA"/>
              <a:t>, 45 (2005)</a:t>
            </a:r>
          </a:p>
        </p:txBody>
      </p:sp>
      <p:sp>
        <p:nvSpPr>
          <p:cNvPr id="2" name="TextBox 1">
            <a:extLst>
              <a:ext uri="{FF2B5EF4-FFF2-40B4-BE49-F238E27FC236}">
                <a16:creationId xmlns:a16="http://schemas.microsoft.com/office/drawing/2014/main" id="{2648F83E-3A27-353A-9F81-82EF9208E445}"/>
              </a:ext>
            </a:extLst>
          </p:cNvPr>
          <p:cNvSpPr txBox="1"/>
          <p:nvPr/>
        </p:nvSpPr>
        <p:spPr>
          <a:xfrm>
            <a:off x="838200" y="1474704"/>
            <a:ext cx="7543800" cy="404663"/>
          </a:xfrm>
          <a:prstGeom prst="rect">
            <a:avLst/>
          </a:prstGeom>
          <a:noFill/>
        </p:spPr>
        <p:txBody>
          <a:bodyPr wrap="square" rtlCol="0">
            <a:spAutoFit/>
          </a:bodyPr>
          <a:lstStyle/>
          <a:p>
            <a:pPr marL="285750" indent="-285750">
              <a:lnSpc>
                <a:spcPct val="110000"/>
              </a:lnSpc>
              <a:buFont typeface="Arial" panose="020B0604020202020204" pitchFamily="34" charset="0"/>
              <a:buChar char="•"/>
            </a:pPr>
            <a:r>
              <a:rPr lang="en-CA" sz="2000" kern="100">
                <a:solidFill>
                  <a:srgbClr val="4D4D4D"/>
                </a:solidFill>
                <a:effectLst/>
                <a:latin typeface="Arial" panose="020B0604020202020204" pitchFamily="34" charset="0"/>
                <a:ea typeface="Aptos" panose="020B0004020202020204" pitchFamily="34" charset="0"/>
                <a:cs typeface="Arial" panose="020B0604020202020204" pitchFamily="34" charset="0"/>
              </a:rPr>
              <a:t>Double-blinded, randomized controlled trial (USA)</a:t>
            </a:r>
          </a:p>
        </p:txBody>
      </p:sp>
      <p:sp>
        <p:nvSpPr>
          <p:cNvPr id="8" name="TextBox 7">
            <a:extLst>
              <a:ext uri="{FF2B5EF4-FFF2-40B4-BE49-F238E27FC236}">
                <a16:creationId xmlns:a16="http://schemas.microsoft.com/office/drawing/2014/main" id="{19A0237B-42F7-E8A1-F7E0-057369136706}"/>
              </a:ext>
            </a:extLst>
          </p:cNvPr>
          <p:cNvSpPr txBox="1"/>
          <p:nvPr/>
        </p:nvSpPr>
        <p:spPr>
          <a:xfrm>
            <a:off x="837082" y="3802866"/>
            <a:ext cx="6278826" cy="1081771"/>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CA" sz="2000" kern="100">
                <a:solidFill>
                  <a:srgbClr val="4D4D4D"/>
                </a:solidFill>
                <a:effectLst/>
                <a:latin typeface="Arial" panose="020B0604020202020204" pitchFamily="34" charset="0"/>
                <a:ea typeface="Aptos" panose="020B0004020202020204" pitchFamily="34" charset="0"/>
                <a:cs typeface="Arial" panose="020B0604020202020204" pitchFamily="34" charset="0"/>
              </a:rPr>
              <a:t>Randomized to standard plasma or plasma that had undergone photochemical treatment process using a synthetic psoralen</a:t>
            </a:r>
          </a:p>
        </p:txBody>
      </p:sp>
      <p:sp>
        <p:nvSpPr>
          <p:cNvPr id="6" name="TextBox 5">
            <a:extLst>
              <a:ext uri="{FF2B5EF4-FFF2-40B4-BE49-F238E27FC236}">
                <a16:creationId xmlns:a16="http://schemas.microsoft.com/office/drawing/2014/main" id="{1C94BF98-1991-2218-AF1C-702535931456}"/>
              </a:ext>
            </a:extLst>
          </p:cNvPr>
          <p:cNvSpPr txBox="1"/>
          <p:nvPr/>
        </p:nvSpPr>
        <p:spPr>
          <a:xfrm>
            <a:off x="837082" y="2111884"/>
            <a:ext cx="6778031" cy="1420325"/>
          </a:xfrm>
          <a:prstGeom prst="rect">
            <a:avLst/>
          </a:prstGeom>
          <a:noFill/>
        </p:spPr>
        <p:txBody>
          <a:bodyPr wrap="square" rtlCol="0">
            <a:spAutoFit/>
          </a:bodyPr>
          <a:lstStyle/>
          <a:p>
            <a:pPr marL="285750" indent="-285750">
              <a:lnSpc>
                <a:spcPct val="110000"/>
              </a:lnSpc>
              <a:buFont typeface="Arial" panose="020B0604020202020204" pitchFamily="34" charset="0"/>
              <a:buChar char="•"/>
            </a:pPr>
            <a:r>
              <a:rPr lang="en-CA" sz="2000" kern="100">
                <a:solidFill>
                  <a:srgbClr val="4D4D4D"/>
                </a:solidFill>
                <a:latin typeface="Arial" panose="020B0604020202020204" pitchFamily="34" charset="0"/>
                <a:ea typeface="Aptos" panose="020B0004020202020204" pitchFamily="34" charset="0"/>
                <a:cs typeface="Arial" panose="020B0604020202020204" pitchFamily="34" charset="0"/>
              </a:rPr>
              <a:t>n = </a:t>
            </a:r>
            <a:r>
              <a:rPr lang="en-CA" sz="2000" kern="100">
                <a:solidFill>
                  <a:srgbClr val="4D4D4D"/>
                </a:solidFill>
                <a:effectLst/>
                <a:latin typeface="Arial" panose="020B0604020202020204" pitchFamily="34" charset="0"/>
                <a:ea typeface="Aptos" panose="020B0004020202020204" pitchFamily="34" charset="0"/>
                <a:cs typeface="Arial" panose="020B0604020202020204" pitchFamily="34" charset="0"/>
              </a:rPr>
              <a:t>121,  aged 2 years or older with acquired coagulopathy requiring therapeutic or prophylactic plasma transfusion with indication for an invasive procedure or reversal of warfarin therapy </a:t>
            </a:r>
          </a:p>
        </p:txBody>
      </p:sp>
      <p:sp>
        <p:nvSpPr>
          <p:cNvPr id="7" name="TextBox 6">
            <a:extLst>
              <a:ext uri="{FF2B5EF4-FFF2-40B4-BE49-F238E27FC236}">
                <a16:creationId xmlns:a16="http://schemas.microsoft.com/office/drawing/2014/main" id="{FF7938F3-7ADD-E6C6-7DF3-C93192CEBBDA}"/>
              </a:ext>
            </a:extLst>
          </p:cNvPr>
          <p:cNvSpPr txBox="1"/>
          <p:nvPr/>
        </p:nvSpPr>
        <p:spPr>
          <a:xfrm>
            <a:off x="357714" y="5149431"/>
            <a:ext cx="7356071" cy="873316"/>
          </a:xfrm>
          <a:prstGeom prst="rect">
            <a:avLst/>
          </a:prstGeom>
          <a:noFill/>
        </p:spPr>
        <p:txBody>
          <a:bodyPr wrap="square" rtlCol="0">
            <a:spAutoFit/>
          </a:bodyPr>
          <a:lstStyle/>
          <a:p>
            <a:pPr lvl="1" algn="ctr">
              <a:lnSpc>
                <a:spcPct val="110000"/>
              </a:lnSpc>
            </a:pPr>
            <a:r>
              <a:rPr lang="en-CA" sz="2400" b="1" kern="100">
                <a:solidFill>
                  <a:srgbClr val="4D4D4D"/>
                </a:solidFill>
                <a:effectLst/>
                <a:latin typeface="Arial" panose="020B0604020202020204" pitchFamily="34" charset="0"/>
                <a:ea typeface="Aptos" panose="020B0004020202020204" pitchFamily="34" charset="0"/>
                <a:cs typeface="Arial" panose="020B0604020202020204" pitchFamily="34" charset="0"/>
              </a:rPr>
              <a:t>No differences were observed in use of blood components, clinical hemostasis, or safety. </a:t>
            </a:r>
          </a:p>
        </p:txBody>
      </p:sp>
      <p:pic>
        <p:nvPicPr>
          <p:cNvPr id="9" name="Picture 8" descr="A blood transfusion bag with a red and blue drop&#10;&#10;AI-generated content may be incorrect.">
            <a:extLst>
              <a:ext uri="{FF2B5EF4-FFF2-40B4-BE49-F238E27FC236}">
                <a16:creationId xmlns:a16="http://schemas.microsoft.com/office/drawing/2014/main" id="{E2E7E2A3-652B-17E8-55F7-6A1CC0151F71}"/>
              </a:ext>
            </a:extLst>
          </p:cNvPr>
          <p:cNvPicPr>
            <a:picLocks noChangeAspect="1"/>
          </p:cNvPicPr>
          <p:nvPr/>
        </p:nvPicPr>
        <p:blipFill>
          <a:blip r:embed="rId3">
            <a:extLst>
              <a:ext uri="{28A0092B-C50C-407E-A947-70E740481C1C}">
                <a14:useLocalDpi xmlns:a14="http://schemas.microsoft.com/office/drawing/2010/main" val="0"/>
              </a:ext>
            </a:extLst>
          </a:blip>
          <a:srcRect l="21247" t="7412" r="28073" b="17913"/>
          <a:stretch/>
        </p:blipFill>
        <p:spPr>
          <a:xfrm>
            <a:off x="8252641" y="1217381"/>
            <a:ext cx="2827283" cy="4165915"/>
          </a:xfrm>
          <a:prstGeom prst="rect">
            <a:avLst/>
          </a:prstGeom>
        </p:spPr>
      </p:pic>
    </p:spTree>
    <p:extLst>
      <p:ext uri="{BB962C8B-B14F-4D97-AF65-F5344CB8AC3E}">
        <p14:creationId xmlns:p14="http://schemas.microsoft.com/office/powerpoint/2010/main" val="2956358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18486-9A27-65ED-9A17-20CC30751D1F}"/>
            </a:ext>
          </a:extLst>
        </p:cNvPr>
        <p:cNvGrpSpPr/>
        <p:nvPr/>
      </p:nvGrpSpPr>
      <p:grpSpPr>
        <a:xfrm>
          <a:off x="0" y="0"/>
          <a:ext cx="0" cy="0"/>
          <a:chOff x="0" y="0"/>
          <a:chExt cx="0" cy="0"/>
        </a:xfrm>
      </p:grpSpPr>
      <p:pic>
        <p:nvPicPr>
          <p:cNvPr id="15" name="Picture 14" descr="A logo of a human liver&#10;&#10;AI-generated content may be incorrect.">
            <a:extLst>
              <a:ext uri="{FF2B5EF4-FFF2-40B4-BE49-F238E27FC236}">
                <a16:creationId xmlns:a16="http://schemas.microsoft.com/office/drawing/2014/main" id="{511656F3-5141-C729-BF12-B523DA9F1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8816" y="1590915"/>
            <a:ext cx="3977547" cy="3977547"/>
          </a:xfrm>
          <a:prstGeom prst="rect">
            <a:avLst/>
          </a:prstGeom>
        </p:spPr>
      </p:pic>
      <p:sp>
        <p:nvSpPr>
          <p:cNvPr id="5" name="Title 4">
            <a:extLst>
              <a:ext uri="{FF2B5EF4-FFF2-40B4-BE49-F238E27FC236}">
                <a16:creationId xmlns:a16="http://schemas.microsoft.com/office/drawing/2014/main" id="{5CE8EC5E-E946-A5B0-3151-EBD4751A7A06}"/>
              </a:ext>
            </a:extLst>
          </p:cNvPr>
          <p:cNvSpPr>
            <a:spLocks noGrp="1"/>
          </p:cNvSpPr>
          <p:nvPr>
            <p:ph type="title"/>
          </p:nvPr>
        </p:nvSpPr>
        <p:spPr>
          <a:xfrm>
            <a:off x="768096" y="182880"/>
            <a:ext cx="10818164" cy="943442"/>
          </a:xfrm>
        </p:spPr>
        <p:txBody>
          <a:bodyPr>
            <a:noAutofit/>
          </a:bodyPr>
          <a:lstStyle/>
          <a:p>
            <a:r>
              <a:rPr lang="en-CA"/>
              <a:t>Comparable safety &amp; efficacy to frozen plasma</a:t>
            </a:r>
          </a:p>
        </p:txBody>
      </p:sp>
      <p:sp>
        <p:nvSpPr>
          <p:cNvPr id="3" name="TextBox 2">
            <a:extLst>
              <a:ext uri="{FF2B5EF4-FFF2-40B4-BE49-F238E27FC236}">
                <a16:creationId xmlns:a16="http://schemas.microsoft.com/office/drawing/2014/main" id="{A62C9489-71F7-1D9C-5CC5-EB6D8CE818B1}"/>
              </a:ext>
            </a:extLst>
          </p:cNvPr>
          <p:cNvSpPr txBox="1"/>
          <p:nvPr/>
        </p:nvSpPr>
        <p:spPr>
          <a:xfrm>
            <a:off x="3236976" y="6227064"/>
            <a:ext cx="5650992" cy="276999"/>
          </a:xfrm>
          <a:prstGeom prst="rect">
            <a:avLst/>
          </a:prstGeom>
          <a:noFill/>
        </p:spPr>
        <p:txBody>
          <a:bodyPr wrap="square">
            <a:spAutoFit/>
          </a:bodyPr>
          <a:lstStyle>
            <a:defPPr>
              <a:defRPr lang="en-US"/>
            </a:defPPr>
            <a:lvl1pPr>
              <a:buNone/>
              <a:defRPr sz="1200">
                <a:solidFill>
                  <a:srgbClr val="000000"/>
                </a:solidFill>
                <a:effectLst/>
                <a:latin typeface="Arial" panose="020B0604020202020204" pitchFamily="34" charset="0"/>
                <a:cs typeface="Arial" panose="020B0604020202020204" pitchFamily="34" charset="0"/>
              </a:defRPr>
            </a:lvl1pPr>
          </a:lstStyle>
          <a:p>
            <a:r>
              <a:rPr lang="en-CA" err="1"/>
              <a:t>Cinqualbre</a:t>
            </a:r>
            <a:r>
              <a:rPr lang="en-CA"/>
              <a:t>, J., et al. (2015), Transfusion, 55: 1710-1720. </a:t>
            </a:r>
          </a:p>
        </p:txBody>
      </p:sp>
      <p:sp>
        <p:nvSpPr>
          <p:cNvPr id="2" name="TextBox 1">
            <a:extLst>
              <a:ext uri="{FF2B5EF4-FFF2-40B4-BE49-F238E27FC236}">
                <a16:creationId xmlns:a16="http://schemas.microsoft.com/office/drawing/2014/main" id="{C9B4EA32-CB7E-E291-D5CF-A441E88E0B14}"/>
              </a:ext>
            </a:extLst>
          </p:cNvPr>
          <p:cNvSpPr txBox="1"/>
          <p:nvPr/>
        </p:nvSpPr>
        <p:spPr>
          <a:xfrm>
            <a:off x="838200" y="1474704"/>
            <a:ext cx="6535615" cy="1081771"/>
          </a:xfrm>
          <a:prstGeom prst="rect">
            <a:avLst/>
          </a:prstGeom>
          <a:noFill/>
        </p:spPr>
        <p:txBody>
          <a:bodyPr wrap="square" rtlCol="0">
            <a:spAutoFit/>
          </a:bodyPr>
          <a:lstStyle/>
          <a:p>
            <a:pPr marL="285750" indent="-285750">
              <a:lnSpc>
                <a:spcPct val="110000"/>
              </a:lnSpc>
              <a:buFont typeface="Arial" panose="020B0604020202020204" pitchFamily="34" charset="0"/>
              <a:buChar char="•"/>
            </a:pPr>
            <a:r>
              <a:rPr lang="en-CA" sz="2000" kern="100">
                <a:solidFill>
                  <a:srgbClr val="4D4D4D"/>
                </a:solidFill>
                <a:effectLst/>
                <a:latin typeface="Arial" panose="020B0604020202020204" pitchFamily="34" charset="0"/>
                <a:ea typeface="Aptos" panose="020B0004020202020204" pitchFamily="34" charset="0"/>
                <a:cs typeface="Arial" panose="020B0604020202020204" pitchFamily="34" charset="0"/>
              </a:rPr>
              <a:t>Retrospective study comparing therapeutic efficacy &amp; safety outcomes (i.e., acute hepatic artery thrombosis and mortality) in patients receiving a liver transplant</a:t>
            </a:r>
          </a:p>
        </p:txBody>
      </p:sp>
      <p:sp>
        <p:nvSpPr>
          <p:cNvPr id="6" name="TextBox 5">
            <a:extLst>
              <a:ext uri="{FF2B5EF4-FFF2-40B4-BE49-F238E27FC236}">
                <a16:creationId xmlns:a16="http://schemas.microsoft.com/office/drawing/2014/main" id="{6B3F6D13-C525-EEA0-8205-6B41721817DC}"/>
              </a:ext>
            </a:extLst>
          </p:cNvPr>
          <p:cNvSpPr txBox="1"/>
          <p:nvPr/>
        </p:nvSpPr>
        <p:spPr>
          <a:xfrm>
            <a:off x="818427" y="2862407"/>
            <a:ext cx="6778031" cy="404663"/>
          </a:xfrm>
          <a:prstGeom prst="rect">
            <a:avLst/>
          </a:prstGeom>
          <a:noFill/>
        </p:spPr>
        <p:txBody>
          <a:bodyPr wrap="square" rtlCol="0">
            <a:spAutoFit/>
          </a:bodyPr>
          <a:lstStyle/>
          <a:p>
            <a:pPr marL="285750" indent="-285750">
              <a:lnSpc>
                <a:spcPct val="110000"/>
              </a:lnSpc>
              <a:buFont typeface="Arial" panose="020B0604020202020204" pitchFamily="34" charset="0"/>
              <a:buChar char="•"/>
            </a:pPr>
            <a:r>
              <a:rPr lang="en-CA" sz="2000" kern="100">
                <a:solidFill>
                  <a:srgbClr val="4D4D4D"/>
                </a:solidFill>
                <a:latin typeface="Arial" panose="020B0604020202020204" pitchFamily="34" charset="0"/>
                <a:ea typeface="Aptos" panose="020B0004020202020204" pitchFamily="34" charset="0"/>
                <a:cs typeface="Arial" panose="020B0604020202020204" pitchFamily="34" charset="0"/>
              </a:rPr>
              <a:t>n = 418 patients</a:t>
            </a:r>
            <a:endParaRPr lang="en-CA" sz="20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80D4465-C3DF-9F0F-30A8-31C8D4B31BEB}"/>
              </a:ext>
            </a:extLst>
          </p:cNvPr>
          <p:cNvSpPr txBox="1"/>
          <p:nvPr/>
        </p:nvSpPr>
        <p:spPr>
          <a:xfrm>
            <a:off x="818427" y="5145724"/>
            <a:ext cx="7356071" cy="882165"/>
          </a:xfrm>
          <a:prstGeom prst="rect">
            <a:avLst/>
          </a:prstGeom>
          <a:noFill/>
        </p:spPr>
        <p:txBody>
          <a:bodyPr wrap="square" rtlCol="0">
            <a:spAutoFit/>
          </a:bodyPr>
          <a:lstStyle/>
          <a:p>
            <a:pPr algn="ctr">
              <a:lnSpc>
                <a:spcPct val="110000"/>
              </a:lnSpc>
            </a:pPr>
            <a:r>
              <a:rPr lang="en-CA" sz="2400" b="1">
                <a:solidFill>
                  <a:srgbClr val="4D4D4D"/>
                </a:solidFill>
                <a:effectLst/>
                <a:latin typeface="Arial" panose="020B0604020202020204" pitchFamily="34" charset="0"/>
                <a:ea typeface="Aptos" panose="020B0004020202020204" pitchFamily="34" charset="0"/>
              </a:rPr>
              <a:t>No significant differences were observed in blood component utilization or safety outcomes</a:t>
            </a:r>
            <a:r>
              <a:rPr lang="en-CA" sz="1600" b="1">
                <a:effectLst/>
              </a:rPr>
              <a:t> </a:t>
            </a:r>
            <a:r>
              <a:rPr lang="en-US" sz="2400" b="1" kern="100">
                <a:solidFill>
                  <a:srgbClr val="4D4D4D"/>
                </a:solidFill>
                <a:effectLst/>
                <a:latin typeface="Arial" panose="020B0604020202020204" pitchFamily="34" charset="0"/>
                <a:ea typeface="Aptos" panose="020B0004020202020204" pitchFamily="34" charset="0"/>
                <a:cs typeface="Arial" panose="020B0604020202020204" pitchFamily="34" charset="0"/>
              </a:rPr>
              <a:t> </a:t>
            </a:r>
            <a:endParaRPr lang="en-US" sz="2400"/>
          </a:p>
        </p:txBody>
      </p:sp>
      <p:sp>
        <p:nvSpPr>
          <p:cNvPr id="4" name="TextBox 3">
            <a:extLst>
              <a:ext uri="{FF2B5EF4-FFF2-40B4-BE49-F238E27FC236}">
                <a16:creationId xmlns:a16="http://schemas.microsoft.com/office/drawing/2014/main" id="{8D2BA92B-3319-8BFF-6E35-31EF6F4658BA}"/>
              </a:ext>
            </a:extLst>
          </p:cNvPr>
          <p:cNvSpPr txBox="1"/>
          <p:nvPr/>
        </p:nvSpPr>
        <p:spPr>
          <a:xfrm>
            <a:off x="1364524" y="3401622"/>
            <a:ext cx="6009291" cy="404663"/>
          </a:xfrm>
          <a:prstGeom prst="rect">
            <a:avLst/>
          </a:prstGeom>
          <a:noFill/>
        </p:spPr>
        <p:txBody>
          <a:bodyPr wrap="square" rtlCol="0">
            <a:spAutoFit/>
          </a:bodyPr>
          <a:lstStyle/>
          <a:p>
            <a:pPr marL="285750" indent="-285750">
              <a:lnSpc>
                <a:spcPct val="110000"/>
              </a:lnSpc>
              <a:buFont typeface="Arial" panose="020B0604020202020204" pitchFamily="34" charset="0"/>
              <a:buChar char="•"/>
            </a:pPr>
            <a:r>
              <a:rPr lang="en-CA" sz="2000" kern="100">
                <a:solidFill>
                  <a:srgbClr val="4D4D4D"/>
                </a:solidFill>
                <a:effectLst/>
                <a:latin typeface="Arial" panose="020B0604020202020204" pitchFamily="34" charset="0"/>
                <a:ea typeface="Aptos" panose="020B0004020202020204" pitchFamily="34" charset="0"/>
                <a:cs typeface="Arial" panose="020B0604020202020204" pitchFamily="34" charset="0"/>
              </a:rPr>
              <a:t>212 transplants </a:t>
            </a:r>
            <a:r>
              <a:rPr lang="en-CA" sz="2000" kern="100">
                <a:solidFill>
                  <a:srgbClr val="4D4D4D"/>
                </a:solidFill>
                <a:latin typeface="Arial" panose="020B0604020202020204" pitchFamily="34" charset="0"/>
                <a:ea typeface="Aptos" panose="020B0004020202020204" pitchFamily="34" charset="0"/>
                <a:cs typeface="Arial" panose="020B0604020202020204" pitchFamily="34" charset="0"/>
              </a:rPr>
              <a:t>supported with standard plasma</a:t>
            </a:r>
            <a:endParaRPr lang="en-CA" sz="20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1C46D74-BD2C-C41A-C081-771C13871321}"/>
              </a:ext>
            </a:extLst>
          </p:cNvPr>
          <p:cNvSpPr txBox="1"/>
          <p:nvPr/>
        </p:nvSpPr>
        <p:spPr>
          <a:xfrm>
            <a:off x="1364524" y="4005460"/>
            <a:ext cx="5856891" cy="743217"/>
          </a:xfrm>
          <a:prstGeom prst="rect">
            <a:avLst/>
          </a:prstGeom>
          <a:noFill/>
        </p:spPr>
        <p:txBody>
          <a:bodyPr wrap="square" rtlCol="0">
            <a:spAutoFit/>
          </a:bodyPr>
          <a:lstStyle/>
          <a:p>
            <a:pPr marL="285750" indent="-285750">
              <a:lnSpc>
                <a:spcPct val="110000"/>
              </a:lnSpc>
              <a:buFont typeface="Arial" panose="020B0604020202020204" pitchFamily="34" charset="0"/>
              <a:buChar char="•"/>
            </a:pPr>
            <a:r>
              <a:rPr lang="en-CA" sz="2000" kern="100">
                <a:solidFill>
                  <a:srgbClr val="4D4D4D"/>
                </a:solidFill>
                <a:effectLst/>
                <a:latin typeface="Arial" panose="020B0604020202020204" pitchFamily="34" charset="0"/>
                <a:ea typeface="Aptos" panose="020B0004020202020204" pitchFamily="34" charset="0"/>
                <a:cs typeface="Arial" panose="020B0604020202020204" pitchFamily="34" charset="0"/>
              </a:rPr>
              <a:t>215 transplants </a:t>
            </a:r>
            <a:r>
              <a:rPr lang="en-CA" sz="2000" kern="100">
                <a:solidFill>
                  <a:srgbClr val="4D4D4D"/>
                </a:solidFill>
                <a:latin typeface="Arial" panose="020B0604020202020204" pitchFamily="34" charset="0"/>
                <a:ea typeface="Aptos" panose="020B0004020202020204" pitchFamily="34" charset="0"/>
                <a:cs typeface="Arial" panose="020B0604020202020204" pitchFamily="34" charset="0"/>
              </a:rPr>
              <a:t>supported with </a:t>
            </a:r>
            <a:r>
              <a:rPr lang="en-CA" sz="2000" err="1">
                <a:solidFill>
                  <a:srgbClr val="4D4D4D"/>
                </a:solidFill>
                <a:effectLst/>
                <a:latin typeface="Arial" panose="020B0604020202020204" pitchFamily="34" charset="0"/>
                <a:ea typeface="Aptos" panose="020B0004020202020204" pitchFamily="34" charset="0"/>
              </a:rPr>
              <a:t>amotosalen</a:t>
            </a:r>
            <a:r>
              <a:rPr lang="en-CA" sz="2000">
                <a:solidFill>
                  <a:srgbClr val="4D4D4D"/>
                </a:solidFill>
                <a:effectLst/>
                <a:latin typeface="Arial" panose="020B0604020202020204" pitchFamily="34" charset="0"/>
                <a:ea typeface="Aptos" panose="020B0004020202020204" pitchFamily="34" charset="0"/>
              </a:rPr>
              <a:t>-UVA pathogen inactivated plasma</a:t>
            </a:r>
            <a:endParaRPr lang="en-CA" sz="20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406394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22978-E694-330A-E83E-054D4E7CD75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1D1DA79-359E-1FD6-E341-1852BA91CD19}"/>
              </a:ext>
            </a:extLst>
          </p:cNvPr>
          <p:cNvSpPr>
            <a:spLocks noGrp="1"/>
          </p:cNvSpPr>
          <p:nvPr>
            <p:ph type="title"/>
          </p:nvPr>
        </p:nvSpPr>
        <p:spPr>
          <a:xfrm>
            <a:off x="768096" y="182880"/>
            <a:ext cx="10818164" cy="943442"/>
          </a:xfrm>
        </p:spPr>
        <p:txBody>
          <a:bodyPr>
            <a:noAutofit/>
          </a:bodyPr>
          <a:lstStyle/>
          <a:p>
            <a:r>
              <a:rPr lang="en-CA"/>
              <a:t>Comparable safety &amp; efficacy to frozen plasma</a:t>
            </a:r>
          </a:p>
        </p:txBody>
      </p:sp>
      <p:sp>
        <p:nvSpPr>
          <p:cNvPr id="3" name="TextBox 2">
            <a:extLst>
              <a:ext uri="{FF2B5EF4-FFF2-40B4-BE49-F238E27FC236}">
                <a16:creationId xmlns:a16="http://schemas.microsoft.com/office/drawing/2014/main" id="{50460090-6034-783C-B5FB-FF03DA60BE53}"/>
              </a:ext>
            </a:extLst>
          </p:cNvPr>
          <p:cNvSpPr txBox="1"/>
          <p:nvPr/>
        </p:nvSpPr>
        <p:spPr>
          <a:xfrm>
            <a:off x="3236975" y="6227064"/>
            <a:ext cx="6633855" cy="646331"/>
          </a:xfrm>
          <a:prstGeom prst="rect">
            <a:avLst/>
          </a:prstGeom>
          <a:noFill/>
        </p:spPr>
        <p:txBody>
          <a:bodyPr wrap="square">
            <a:spAutoFit/>
          </a:bodyPr>
          <a:lstStyle>
            <a:defPPr>
              <a:defRPr lang="en-US"/>
            </a:defPPr>
            <a:lvl1pPr>
              <a:buNone/>
              <a:defRPr sz="1200">
                <a:solidFill>
                  <a:srgbClr val="000000"/>
                </a:solidFill>
                <a:effectLst/>
                <a:latin typeface="Arial" panose="020B0604020202020204" pitchFamily="34" charset="0"/>
                <a:cs typeface="Arial" panose="020B0604020202020204" pitchFamily="34" charset="0"/>
              </a:defRPr>
            </a:lvl1pPr>
          </a:lstStyle>
          <a:p>
            <a:r>
              <a:rPr lang="en-CA"/>
              <a:t>P.D. Mintz, et al. Blood, 107 (2006); P.D. Mintz, et al. Transfusion, 46 (2006); de Alarcon, et </a:t>
            </a:r>
            <a:r>
              <a:rPr lang="en-CA" err="1"/>
              <a:t>al.Transfusion</a:t>
            </a:r>
            <a:r>
              <a:rPr lang="en-CA"/>
              <a:t>, 45 (2005); </a:t>
            </a:r>
            <a:r>
              <a:rPr lang="fr-FR" err="1"/>
              <a:t>Cinqualbre</a:t>
            </a:r>
            <a:r>
              <a:rPr lang="fr-FR"/>
              <a:t>, J., et al. (2015), Transfusion, 55: 1710-1720. </a:t>
            </a:r>
          </a:p>
          <a:p>
            <a:endParaRPr lang="en-CA"/>
          </a:p>
        </p:txBody>
      </p:sp>
      <p:sp>
        <p:nvSpPr>
          <p:cNvPr id="2" name="TextBox 1">
            <a:extLst>
              <a:ext uri="{FF2B5EF4-FFF2-40B4-BE49-F238E27FC236}">
                <a16:creationId xmlns:a16="http://schemas.microsoft.com/office/drawing/2014/main" id="{3705286A-B9B3-B1C4-040B-FBBF55263668}"/>
              </a:ext>
            </a:extLst>
          </p:cNvPr>
          <p:cNvSpPr txBox="1"/>
          <p:nvPr/>
        </p:nvSpPr>
        <p:spPr>
          <a:xfrm>
            <a:off x="784260" y="1638827"/>
            <a:ext cx="10623481" cy="873316"/>
          </a:xfrm>
          <a:prstGeom prst="rect">
            <a:avLst/>
          </a:prstGeom>
          <a:noFill/>
        </p:spPr>
        <p:txBody>
          <a:bodyPr wrap="square" rtlCol="0">
            <a:spAutoFit/>
          </a:bodyPr>
          <a:lstStyle/>
          <a:p>
            <a:pPr algn="ctr">
              <a:lnSpc>
                <a:spcPct val="110000"/>
              </a:lnSpc>
            </a:pPr>
            <a:r>
              <a:rPr lang="en-US" sz="2400" kern="100">
                <a:solidFill>
                  <a:srgbClr val="4D4D4D"/>
                </a:solidFill>
                <a:effectLst/>
                <a:latin typeface="Arial" panose="020B0604020202020204" pitchFamily="34" charset="0"/>
                <a:ea typeface="Aptos" panose="020B0004020202020204" pitchFamily="34" charset="0"/>
                <a:cs typeface="Arial" panose="020B0604020202020204" pitchFamily="34" charset="0"/>
              </a:rPr>
              <a:t>The results of these studies suggest that psoralen-treated plasma was able to effectively support hemostasis similarly to conventional plasma. </a:t>
            </a:r>
          </a:p>
        </p:txBody>
      </p:sp>
      <p:pic>
        <p:nvPicPr>
          <p:cNvPr id="17" name="Picture 16" descr="A group of blood bags with red and blue labels&#10;&#10;AI-generated content may be incorrect.">
            <a:extLst>
              <a:ext uri="{FF2B5EF4-FFF2-40B4-BE49-F238E27FC236}">
                <a16:creationId xmlns:a16="http://schemas.microsoft.com/office/drawing/2014/main" id="{FDCF3778-8075-1373-8DDD-AF0454280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565819" y="2311904"/>
            <a:ext cx="4067908" cy="4067908"/>
          </a:xfrm>
          <a:prstGeom prst="rect">
            <a:avLst/>
          </a:prstGeom>
        </p:spPr>
      </p:pic>
      <p:grpSp>
        <p:nvGrpSpPr>
          <p:cNvPr id="18" name="Group 17">
            <a:extLst>
              <a:ext uri="{FF2B5EF4-FFF2-40B4-BE49-F238E27FC236}">
                <a16:creationId xmlns:a16="http://schemas.microsoft.com/office/drawing/2014/main" id="{3F126348-A0D2-8687-2EC5-BA201E428B69}"/>
              </a:ext>
            </a:extLst>
          </p:cNvPr>
          <p:cNvGrpSpPr/>
          <p:nvPr/>
        </p:nvGrpSpPr>
        <p:grpSpPr>
          <a:xfrm>
            <a:off x="1550329" y="2311904"/>
            <a:ext cx="4067908" cy="4067908"/>
            <a:chOff x="730319" y="2378449"/>
            <a:chExt cx="4067908" cy="4067908"/>
          </a:xfrm>
        </p:grpSpPr>
        <p:pic>
          <p:nvPicPr>
            <p:cNvPr id="16" name="Picture 15" descr="A group of blood bags with red and blue labels&#10;&#10;AI-generated content may be incorrect.">
              <a:extLst>
                <a:ext uri="{FF2B5EF4-FFF2-40B4-BE49-F238E27FC236}">
                  <a16:creationId xmlns:a16="http://schemas.microsoft.com/office/drawing/2014/main" id="{00930668-55C6-92EA-49B1-2E848A777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319" y="2378449"/>
              <a:ext cx="4067908" cy="4067908"/>
            </a:xfrm>
            <a:prstGeom prst="rect">
              <a:avLst/>
            </a:prstGeom>
          </p:spPr>
        </p:pic>
        <p:grpSp>
          <p:nvGrpSpPr>
            <p:cNvPr id="13" name="Group 12">
              <a:extLst>
                <a:ext uri="{FF2B5EF4-FFF2-40B4-BE49-F238E27FC236}">
                  <a16:creationId xmlns:a16="http://schemas.microsoft.com/office/drawing/2014/main" id="{25622876-0F0A-A55C-E223-2DDC12816EBE}"/>
                </a:ext>
              </a:extLst>
            </p:cNvPr>
            <p:cNvGrpSpPr/>
            <p:nvPr/>
          </p:nvGrpSpPr>
          <p:grpSpPr>
            <a:xfrm>
              <a:off x="1500554" y="4840294"/>
              <a:ext cx="1111319" cy="1111319"/>
              <a:chOff x="4896422" y="3094890"/>
              <a:chExt cx="2184316" cy="2184316"/>
            </a:xfrm>
          </p:grpSpPr>
          <p:sp>
            <p:nvSpPr>
              <p:cNvPr id="12" name="Oval 11">
                <a:extLst>
                  <a:ext uri="{FF2B5EF4-FFF2-40B4-BE49-F238E27FC236}">
                    <a16:creationId xmlns:a16="http://schemas.microsoft.com/office/drawing/2014/main" id="{21372491-5B88-92DA-D87B-7E421BC6AD39}"/>
                  </a:ext>
                </a:extLst>
              </p:cNvPr>
              <p:cNvSpPr/>
              <p:nvPr/>
            </p:nvSpPr>
            <p:spPr>
              <a:xfrm>
                <a:off x="4896422" y="3094890"/>
                <a:ext cx="2184316" cy="218431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red and yellow object on a black background&#10;&#10;AI-generated content may be incorrect.">
                <a:extLst>
                  <a:ext uri="{FF2B5EF4-FFF2-40B4-BE49-F238E27FC236}">
                    <a16:creationId xmlns:a16="http://schemas.microsoft.com/office/drawing/2014/main" id="{07B61359-762D-B67D-5B52-F5D3A5154014}"/>
                  </a:ext>
                </a:extLst>
              </p:cNvPr>
              <p:cNvPicPr>
                <a:picLocks noChangeAspect="1"/>
              </p:cNvPicPr>
              <p:nvPr/>
            </p:nvPicPr>
            <p:blipFill>
              <a:blip r:embed="rId4">
                <a:extLst>
                  <a:ext uri="{28A0092B-C50C-407E-A947-70E740481C1C}">
                    <a14:useLocalDpi xmlns:a14="http://schemas.microsoft.com/office/drawing/2010/main" val="0"/>
                  </a:ext>
                </a:extLst>
              </a:blip>
              <a:srcRect l="20419" t="20050" r="18848" b="19581"/>
              <a:stretch/>
            </p:blipFill>
            <p:spPr>
              <a:xfrm>
                <a:off x="5156240" y="3283348"/>
                <a:ext cx="1664677" cy="1654715"/>
              </a:xfrm>
              <a:prstGeom prst="rect">
                <a:avLst/>
              </a:prstGeom>
            </p:spPr>
          </p:pic>
        </p:grpSp>
      </p:grpSp>
    </p:spTree>
    <p:extLst>
      <p:ext uri="{BB962C8B-B14F-4D97-AF65-F5344CB8AC3E}">
        <p14:creationId xmlns:p14="http://schemas.microsoft.com/office/powerpoint/2010/main" val="176910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28BDE-E58F-A894-0B35-F5B1ED7B2D5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D0BE72-1867-2408-EDDB-43E923E98624}"/>
              </a:ext>
            </a:extLst>
          </p:cNvPr>
          <p:cNvSpPr>
            <a:spLocks noGrp="1"/>
          </p:cNvSpPr>
          <p:nvPr>
            <p:ph type="title"/>
          </p:nvPr>
        </p:nvSpPr>
        <p:spPr>
          <a:xfrm>
            <a:off x="764236" y="182880"/>
            <a:ext cx="10589564" cy="943442"/>
          </a:xfrm>
        </p:spPr>
        <p:txBody>
          <a:bodyPr/>
          <a:lstStyle/>
          <a:p>
            <a:r>
              <a:rPr lang="en-CA"/>
              <a:t>Safety &amp; adverse transfusion reaction rates</a:t>
            </a:r>
          </a:p>
        </p:txBody>
      </p:sp>
      <p:sp>
        <p:nvSpPr>
          <p:cNvPr id="4" name="Rectangle 3">
            <a:extLst>
              <a:ext uri="{FF2B5EF4-FFF2-40B4-BE49-F238E27FC236}">
                <a16:creationId xmlns:a16="http://schemas.microsoft.com/office/drawing/2014/main" id="{D27C7215-C773-EEE1-F566-BA0682C53487}"/>
              </a:ext>
            </a:extLst>
          </p:cNvPr>
          <p:cNvSpPr/>
          <p:nvPr/>
        </p:nvSpPr>
        <p:spPr>
          <a:xfrm>
            <a:off x="3364992" y="6191932"/>
            <a:ext cx="7700692" cy="6660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a:solidFill>
                  <a:schemeClr val="tx1"/>
                </a:solidFill>
                <a:effectLst/>
                <a:latin typeface="Segoe UI" panose="020B0502040204020203" pitchFamily="34" charset="0"/>
              </a:rPr>
              <a:t>Nour </a:t>
            </a:r>
            <a:r>
              <a:rPr lang="en-US" sz="1000" err="1">
                <a:solidFill>
                  <a:schemeClr val="tx1"/>
                </a:solidFill>
                <a:effectLst/>
                <a:latin typeface="Segoe UI" panose="020B0502040204020203" pitchFamily="34" charset="0"/>
              </a:rPr>
              <a:t>Alhomsi</a:t>
            </a:r>
            <a:r>
              <a:rPr lang="en-US" sz="1000">
                <a:solidFill>
                  <a:schemeClr val="tx1"/>
                </a:solidFill>
                <a:effectLst/>
                <a:latin typeface="Segoe UI" panose="020B0502040204020203" pitchFamily="34" charset="0"/>
              </a:rPr>
              <a:t>, Melanie St John, Andrew W. Shih, Matthew TS Yan, Maheen Ahmad, Marianne Waito, Michelle P Zeller, Kathryn Webert. Impact on Solvent Detergent Plasma Implementation on Adverse Transfusion Reaction Reporting. Poster CSTM (NFLD 2025) </a:t>
            </a:r>
            <a:endParaRPr lang="en-US" sz="1000">
              <a:solidFill>
                <a:schemeClr val="tx1"/>
              </a:solidFill>
              <a:effectLst/>
              <a:latin typeface="Arial" panose="020B0604020202020204" pitchFamily="34" charset="0"/>
            </a:endParaRPr>
          </a:p>
          <a:p>
            <a:endParaRPr lang="en-CA" sz="100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875C9ED-286E-6CCA-8924-D4B6BC35138C}"/>
              </a:ext>
            </a:extLst>
          </p:cNvPr>
          <p:cNvSpPr txBox="1"/>
          <p:nvPr/>
        </p:nvSpPr>
        <p:spPr>
          <a:xfrm>
            <a:off x="764237" y="1591892"/>
            <a:ext cx="5988256" cy="882165"/>
          </a:xfrm>
          <a:prstGeom prst="rect">
            <a:avLst/>
          </a:prstGeom>
          <a:noFill/>
        </p:spPr>
        <p:txBody>
          <a:bodyPr wrap="square" rtlCol="0">
            <a:spAutoFit/>
          </a:bodyPr>
          <a:lstStyle/>
          <a:p>
            <a:pPr marL="571500" indent="-571500">
              <a:lnSpc>
                <a:spcPct val="110000"/>
              </a:lnSpc>
              <a:buFont typeface="Arial" panose="020B0604020202020204" pitchFamily="34" charset="0"/>
              <a:buChar char="•"/>
            </a:pPr>
            <a:r>
              <a:rPr lang="en-US" sz="2400"/>
              <a:t>Adverse transfusion reaction rate was </a:t>
            </a:r>
            <a:r>
              <a:rPr lang="en-US" sz="2400" b="1"/>
              <a:t>0.06% in Ontario in 2022</a:t>
            </a:r>
            <a:endParaRPr lang="en-US" sz="1600" b="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99312FE-CD2A-2BA2-4743-FA6592300202}"/>
              </a:ext>
            </a:extLst>
          </p:cNvPr>
          <p:cNvSpPr txBox="1"/>
          <p:nvPr/>
        </p:nvSpPr>
        <p:spPr>
          <a:xfrm>
            <a:off x="1647092" y="3172428"/>
            <a:ext cx="6324601" cy="1091068"/>
          </a:xfrm>
          <a:prstGeom prst="rect">
            <a:avLst/>
          </a:prstGeom>
          <a:noFill/>
        </p:spPr>
        <p:txBody>
          <a:bodyPr wrap="square" rtlCol="0">
            <a:spAutoFit/>
          </a:bodyPr>
          <a:lstStyle/>
          <a:p>
            <a:pPr marL="571500" indent="-571500">
              <a:lnSpc>
                <a:spcPct val="110000"/>
              </a:lnSpc>
              <a:buFont typeface="Arial" panose="020B0604020202020204" pitchFamily="34" charset="0"/>
              <a:buChar char="•"/>
            </a:pPr>
            <a:r>
              <a:rPr lang="en-US" sz="2000"/>
              <a:t>Reported by 159 Ontario hospitals to the Transfusion Transmitted Injury Surveillance System out of 40,873 untreated frozen plasma transfusions </a:t>
            </a:r>
          </a:p>
        </p:txBody>
      </p:sp>
      <p:sp>
        <p:nvSpPr>
          <p:cNvPr id="7" name="TextBox 6">
            <a:extLst>
              <a:ext uri="{FF2B5EF4-FFF2-40B4-BE49-F238E27FC236}">
                <a16:creationId xmlns:a16="http://schemas.microsoft.com/office/drawing/2014/main" id="{490F3965-E12C-F6F0-E119-6367064B15C0}"/>
              </a:ext>
            </a:extLst>
          </p:cNvPr>
          <p:cNvSpPr txBox="1"/>
          <p:nvPr/>
        </p:nvSpPr>
        <p:spPr>
          <a:xfrm>
            <a:off x="1647092" y="2662095"/>
            <a:ext cx="6324601" cy="411972"/>
          </a:xfrm>
          <a:prstGeom prst="rect">
            <a:avLst/>
          </a:prstGeom>
          <a:noFill/>
        </p:spPr>
        <p:txBody>
          <a:bodyPr wrap="square" rtlCol="0">
            <a:spAutoFit/>
          </a:bodyPr>
          <a:lstStyle/>
          <a:p>
            <a:pPr marL="571500" indent="-571500">
              <a:lnSpc>
                <a:spcPct val="110000"/>
              </a:lnSpc>
              <a:buFont typeface="Arial" panose="020B0604020202020204" pitchFamily="34" charset="0"/>
              <a:buChar char="•"/>
            </a:pPr>
            <a:r>
              <a:rPr lang="en-US" sz="2000"/>
              <a:t>Prior to the increase in access to S/D plasma </a:t>
            </a:r>
            <a:endParaRPr lang="en-US" sz="1400">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EA33E0AC-6648-DF4B-6053-1BD03D156C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41" t="60260" r="25591"/>
          <a:stretch/>
        </p:blipFill>
        <p:spPr bwMode="auto">
          <a:xfrm>
            <a:off x="8120884" y="1557505"/>
            <a:ext cx="3766316" cy="40344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092375-3DE8-5929-3A9C-A1E2F7EA44B9}"/>
              </a:ext>
            </a:extLst>
          </p:cNvPr>
          <p:cNvSpPr txBox="1"/>
          <p:nvPr/>
        </p:nvSpPr>
        <p:spPr>
          <a:xfrm>
            <a:off x="764236" y="4422423"/>
            <a:ext cx="8754901" cy="478272"/>
          </a:xfrm>
          <a:prstGeom prst="rect">
            <a:avLst/>
          </a:prstGeom>
          <a:noFill/>
        </p:spPr>
        <p:txBody>
          <a:bodyPr wrap="square" rtlCol="0">
            <a:spAutoFit/>
          </a:bodyPr>
          <a:lstStyle/>
          <a:p>
            <a:pPr marL="571500" indent="-571500">
              <a:lnSpc>
                <a:spcPct val="110000"/>
              </a:lnSpc>
              <a:buFont typeface="Arial" panose="020B0604020202020204" pitchFamily="34" charset="0"/>
              <a:buChar char="•"/>
            </a:pPr>
            <a:r>
              <a:rPr lang="en-US" sz="2400"/>
              <a:t>Internal data from Canadian Blood Services</a:t>
            </a:r>
          </a:p>
        </p:txBody>
      </p:sp>
      <p:sp>
        <p:nvSpPr>
          <p:cNvPr id="9" name="TextBox 8">
            <a:extLst>
              <a:ext uri="{FF2B5EF4-FFF2-40B4-BE49-F238E27FC236}">
                <a16:creationId xmlns:a16="http://schemas.microsoft.com/office/drawing/2014/main" id="{E240B142-EDB4-0CDD-F725-326243022012}"/>
              </a:ext>
            </a:extLst>
          </p:cNvPr>
          <p:cNvSpPr txBox="1"/>
          <p:nvPr/>
        </p:nvSpPr>
        <p:spPr>
          <a:xfrm>
            <a:off x="1647091" y="4832496"/>
            <a:ext cx="7051432" cy="1089081"/>
          </a:xfrm>
          <a:prstGeom prst="rect">
            <a:avLst/>
          </a:prstGeom>
          <a:noFill/>
        </p:spPr>
        <p:txBody>
          <a:bodyPr wrap="square" rtlCol="0">
            <a:spAutoFit/>
          </a:bodyPr>
          <a:lstStyle/>
          <a:p>
            <a:pPr marL="571500" indent="-571500">
              <a:lnSpc>
                <a:spcPct val="110000"/>
              </a:lnSpc>
              <a:buFont typeface="Arial" panose="020B0604020202020204" pitchFamily="34" charset="0"/>
              <a:buChar char="•"/>
            </a:pPr>
            <a:r>
              <a:rPr lang="en-US" sz="2000"/>
              <a:t>Occurrence of ATR events following psoralen-treated plasma transfusion was approximately 0.1% of transfusions or 0.04% of psoralen-treated plasma components</a:t>
            </a:r>
            <a:endParaRPr 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43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C98C1-DF42-785C-D4E9-BCEB4CDDCC9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41C983-9BD8-9AA3-1A36-4704D1F3A955}"/>
              </a:ext>
            </a:extLst>
          </p:cNvPr>
          <p:cNvSpPr>
            <a:spLocks noGrp="1"/>
          </p:cNvSpPr>
          <p:nvPr>
            <p:ph type="title"/>
          </p:nvPr>
        </p:nvSpPr>
        <p:spPr>
          <a:xfrm>
            <a:off x="764236" y="182880"/>
            <a:ext cx="10589564" cy="943442"/>
          </a:xfrm>
        </p:spPr>
        <p:txBody>
          <a:bodyPr/>
          <a:lstStyle/>
          <a:p>
            <a:r>
              <a:rPr lang="en-CA"/>
              <a:t>Safety &amp; adverse transfusion reaction rates</a:t>
            </a:r>
          </a:p>
        </p:txBody>
      </p:sp>
      <p:sp>
        <p:nvSpPr>
          <p:cNvPr id="4" name="Rectangle 3">
            <a:extLst>
              <a:ext uri="{FF2B5EF4-FFF2-40B4-BE49-F238E27FC236}">
                <a16:creationId xmlns:a16="http://schemas.microsoft.com/office/drawing/2014/main" id="{0B07B54C-7E8D-C813-E8FF-E20BE46792D4}"/>
              </a:ext>
            </a:extLst>
          </p:cNvPr>
          <p:cNvSpPr/>
          <p:nvPr/>
        </p:nvSpPr>
        <p:spPr>
          <a:xfrm>
            <a:off x="3364992" y="6191932"/>
            <a:ext cx="7700692" cy="3521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1200">
                <a:solidFill>
                  <a:schemeClr val="tx1"/>
                </a:solidFill>
                <a:latin typeface="Arial" panose="020B0604020202020204" pitchFamily="34" charset="0"/>
                <a:cs typeface="Arial" panose="020B0604020202020204" pitchFamily="34" charset="0"/>
              </a:rPr>
              <a:t>Cazenave JP, et al. Transfusion 2009;50(6); </a:t>
            </a:r>
            <a:r>
              <a:rPr lang="en-CA" sz="1200" err="1">
                <a:solidFill>
                  <a:schemeClr val="tx1"/>
                </a:solidFill>
                <a:latin typeface="Arial" panose="020B0604020202020204" pitchFamily="34" charset="0"/>
                <a:cs typeface="Arial" panose="020B0604020202020204" pitchFamily="34" charset="0"/>
              </a:rPr>
              <a:t>Irsch</a:t>
            </a:r>
            <a:r>
              <a:rPr lang="en-CA" sz="1200">
                <a:solidFill>
                  <a:schemeClr val="tx1"/>
                </a:solidFill>
                <a:latin typeface="Arial" panose="020B0604020202020204" pitchFamily="34" charset="0"/>
                <a:cs typeface="Arial" panose="020B0604020202020204" pitchFamily="34" charset="0"/>
              </a:rPr>
              <a:t> J and J </a:t>
            </a:r>
            <a:r>
              <a:rPr lang="en-CA" sz="1200" err="1">
                <a:solidFill>
                  <a:schemeClr val="tx1"/>
                </a:solidFill>
                <a:latin typeface="Arial" panose="020B0604020202020204" pitchFamily="34" charset="0"/>
                <a:cs typeface="Arial" panose="020B0604020202020204" pitchFamily="34" charset="0"/>
              </a:rPr>
              <a:t>Seghatchian</a:t>
            </a:r>
            <a:r>
              <a:rPr lang="en-CA" sz="1200">
                <a:solidFill>
                  <a:schemeClr val="tx1"/>
                </a:solidFill>
                <a:latin typeface="Arial" panose="020B0604020202020204" pitchFamily="34" charset="0"/>
                <a:cs typeface="Arial" panose="020B0604020202020204" pitchFamily="34" charset="0"/>
              </a:rPr>
              <a:t>. Transfusion and Apheresis Science 2015;52(2) </a:t>
            </a:r>
          </a:p>
        </p:txBody>
      </p:sp>
      <p:sp>
        <p:nvSpPr>
          <p:cNvPr id="5" name="TextBox 4">
            <a:extLst>
              <a:ext uri="{FF2B5EF4-FFF2-40B4-BE49-F238E27FC236}">
                <a16:creationId xmlns:a16="http://schemas.microsoft.com/office/drawing/2014/main" id="{001836AF-F2B7-CFA4-53A8-C3E28BE32D9B}"/>
              </a:ext>
            </a:extLst>
          </p:cNvPr>
          <p:cNvSpPr txBox="1"/>
          <p:nvPr/>
        </p:nvSpPr>
        <p:spPr>
          <a:xfrm>
            <a:off x="764236" y="1497103"/>
            <a:ext cx="10301447" cy="937949"/>
          </a:xfrm>
          <a:prstGeom prst="rect">
            <a:avLst/>
          </a:prstGeom>
          <a:noFill/>
        </p:spPr>
        <p:txBody>
          <a:bodyPr wrap="square" rtlCol="0">
            <a:spAutoFit/>
          </a:bodyPr>
          <a:lstStyle/>
          <a:p>
            <a:pPr marL="571500" indent="-571500">
              <a:lnSpc>
                <a:spcPct val="120000"/>
              </a:lnSpc>
              <a:spcBef>
                <a:spcPts val="0"/>
              </a:spcBef>
              <a:buFont typeface="Arial" panose="020B0604020202020204" pitchFamily="34" charset="0"/>
              <a:buChar char="•"/>
            </a:pPr>
            <a:r>
              <a:rPr lang="en-US" sz="2400">
                <a:latin typeface="Arial" panose="020B0604020202020204" pitchFamily="34" charset="0"/>
                <a:cs typeface="Arial" panose="020B0604020202020204" pitchFamily="34" charset="0"/>
              </a:rPr>
              <a:t>Hemovigilance data from France and Belgium reported a rate of 0.34 events per 1000 transfused plasma components (or 0.034%)</a:t>
            </a:r>
          </a:p>
        </p:txBody>
      </p:sp>
      <p:sp>
        <p:nvSpPr>
          <p:cNvPr id="7" name="TextBox 6">
            <a:extLst>
              <a:ext uri="{FF2B5EF4-FFF2-40B4-BE49-F238E27FC236}">
                <a16:creationId xmlns:a16="http://schemas.microsoft.com/office/drawing/2014/main" id="{B78B6A28-CAD8-4A43-805D-7EEB7343D1CE}"/>
              </a:ext>
            </a:extLst>
          </p:cNvPr>
          <p:cNvSpPr txBox="1"/>
          <p:nvPr/>
        </p:nvSpPr>
        <p:spPr>
          <a:xfrm>
            <a:off x="1600199" y="2509368"/>
            <a:ext cx="9465484" cy="750526"/>
          </a:xfrm>
          <a:prstGeom prst="rect">
            <a:avLst/>
          </a:prstGeom>
          <a:noFill/>
        </p:spPr>
        <p:txBody>
          <a:bodyPr wrap="square" rtlCol="0">
            <a:spAutoFit/>
          </a:bodyPr>
          <a:lstStyle/>
          <a:p>
            <a:pPr marL="571500" indent="-571500">
              <a:lnSpc>
                <a:spcPct val="110000"/>
              </a:lnSpc>
              <a:buFont typeface="Arial" panose="020B0604020202020204" pitchFamily="34" charset="0"/>
              <a:buChar char="•"/>
            </a:pPr>
            <a:r>
              <a:rPr lang="en-US" sz="2000"/>
              <a:t>No TRALI episodes were reported in 7483 transfusions of 19,069 psoralen-treated plasma units </a:t>
            </a:r>
            <a:endParaRPr lang="en-US" sz="14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5807A77-0AC4-5C92-4FC3-7ABC90A4FAEE}"/>
              </a:ext>
            </a:extLst>
          </p:cNvPr>
          <p:cNvSpPr txBox="1"/>
          <p:nvPr/>
        </p:nvSpPr>
        <p:spPr>
          <a:xfrm>
            <a:off x="764236" y="3273593"/>
            <a:ext cx="9915486" cy="1381147"/>
          </a:xfrm>
          <a:prstGeom prst="rect">
            <a:avLst/>
          </a:prstGeom>
          <a:noFill/>
        </p:spPr>
        <p:txBody>
          <a:bodyPr wrap="square" rtlCol="0">
            <a:spAutoFit/>
          </a:bodyPr>
          <a:lstStyle/>
          <a:p>
            <a:pPr marL="571500" indent="-571500">
              <a:lnSpc>
                <a:spcPct val="120000"/>
              </a:lnSpc>
              <a:spcBef>
                <a:spcPts val="0"/>
              </a:spcBef>
              <a:buFont typeface="Arial" panose="020B0604020202020204" pitchFamily="34" charset="0"/>
              <a:buChar char="•"/>
            </a:pPr>
            <a:r>
              <a:rPr lang="en-US" sz="2400">
                <a:latin typeface="Arial" panose="020B0604020202020204" pitchFamily="34" charset="0"/>
                <a:cs typeface="Arial" panose="020B0604020202020204" pitchFamily="34" charset="0"/>
              </a:rPr>
              <a:t>Active hemovigilance reporting performed in several centers showed lower adverse events reported per year in INTERCEPT treated plasma compared to other types of transfused plasma. </a:t>
            </a:r>
          </a:p>
        </p:txBody>
      </p:sp>
      <p:sp>
        <p:nvSpPr>
          <p:cNvPr id="9" name="TextBox 8">
            <a:extLst>
              <a:ext uri="{FF2B5EF4-FFF2-40B4-BE49-F238E27FC236}">
                <a16:creationId xmlns:a16="http://schemas.microsoft.com/office/drawing/2014/main" id="{4594FA94-173C-ABAF-7745-1DC08E563F7C}"/>
              </a:ext>
            </a:extLst>
          </p:cNvPr>
          <p:cNvSpPr txBox="1"/>
          <p:nvPr/>
        </p:nvSpPr>
        <p:spPr>
          <a:xfrm>
            <a:off x="1600199" y="4654740"/>
            <a:ext cx="9915486" cy="1166410"/>
          </a:xfrm>
          <a:prstGeom prst="rect">
            <a:avLst/>
          </a:prstGeom>
          <a:noFill/>
        </p:spPr>
        <p:txBody>
          <a:bodyPr wrap="square" rtlCol="0">
            <a:spAutoFit/>
          </a:bodyPr>
          <a:lstStyle/>
          <a:p>
            <a:pPr marL="571500" indent="-571500">
              <a:lnSpc>
                <a:spcPct val="120000"/>
              </a:lnSpc>
              <a:spcBef>
                <a:spcPts val="0"/>
              </a:spcBef>
              <a:buFont typeface="Arial" panose="020B0604020202020204" pitchFamily="34" charset="0"/>
              <a:buChar char="•"/>
            </a:pPr>
            <a:r>
              <a:rPr lang="en-US" sz="2000">
                <a:latin typeface="Arial" panose="020B0604020202020204" pitchFamily="34" charset="0"/>
                <a:cs typeface="Arial" panose="020B0604020202020204" pitchFamily="34" charset="0"/>
              </a:rPr>
              <a:t>In 2009 there were 12 reported adverse transfusion reactions with INTERCEPT treated plasma (22,933 components) compared to 191 in other types of plasma (348,725 components) with comparable results in 2010 and 2011. </a:t>
            </a:r>
          </a:p>
        </p:txBody>
      </p:sp>
    </p:spTree>
    <p:extLst>
      <p:ext uri="{BB962C8B-B14F-4D97-AF65-F5344CB8AC3E}">
        <p14:creationId xmlns:p14="http://schemas.microsoft.com/office/powerpoint/2010/main" val="4122340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76028-8A3E-35B8-3301-494C9DC8E91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DEFD840-E1F0-1815-59F2-666730373EDB}"/>
              </a:ext>
            </a:extLst>
          </p:cNvPr>
          <p:cNvSpPr>
            <a:spLocks noGrp="1"/>
          </p:cNvSpPr>
          <p:nvPr>
            <p:ph type="title"/>
          </p:nvPr>
        </p:nvSpPr>
        <p:spPr>
          <a:xfrm>
            <a:off x="764236" y="182880"/>
            <a:ext cx="10515600" cy="943442"/>
          </a:xfrm>
        </p:spPr>
        <p:txBody>
          <a:bodyPr>
            <a:normAutofit/>
          </a:bodyPr>
          <a:lstStyle/>
          <a:p>
            <a:r>
              <a:rPr lang="en-US" sz="2800"/>
              <a:t>Plasma quality comparison (preliminary data)</a:t>
            </a:r>
          </a:p>
        </p:txBody>
      </p:sp>
      <p:sp>
        <p:nvSpPr>
          <p:cNvPr id="6" name="TextBox 5">
            <a:extLst>
              <a:ext uri="{FF2B5EF4-FFF2-40B4-BE49-F238E27FC236}">
                <a16:creationId xmlns:a16="http://schemas.microsoft.com/office/drawing/2014/main" id="{96FF4307-6C8B-1280-9B59-29B570FFE419}"/>
              </a:ext>
            </a:extLst>
          </p:cNvPr>
          <p:cNvSpPr txBox="1"/>
          <p:nvPr/>
        </p:nvSpPr>
        <p:spPr>
          <a:xfrm>
            <a:off x="764236" y="1060312"/>
            <a:ext cx="6097631" cy="369332"/>
          </a:xfrm>
          <a:prstGeom prst="rect">
            <a:avLst/>
          </a:prstGeom>
          <a:noFill/>
        </p:spPr>
        <p:txBody>
          <a:bodyPr wrap="none" rtlCol="0">
            <a:spAutoFit/>
          </a:bodyPr>
          <a:lstStyle/>
          <a:p>
            <a:r>
              <a:rPr lang="en-CA" b="1"/>
              <a:t>Comparison of day 0 post-thaw plasma </a:t>
            </a:r>
            <a:r>
              <a:rPr lang="en-CA" b="1" i="1"/>
              <a:t>in vitro </a:t>
            </a:r>
            <a:r>
              <a:rPr lang="en-CA" b="1"/>
              <a:t>quality plasma</a:t>
            </a:r>
            <a:endParaRPr lang="en-US" b="1"/>
          </a:p>
        </p:txBody>
      </p:sp>
      <p:sp>
        <p:nvSpPr>
          <p:cNvPr id="2" name="TextBox 1">
            <a:extLst>
              <a:ext uri="{FF2B5EF4-FFF2-40B4-BE49-F238E27FC236}">
                <a16:creationId xmlns:a16="http://schemas.microsoft.com/office/drawing/2014/main" id="{0B904BF2-8941-502C-28D0-E8A2219EA6F0}"/>
              </a:ext>
            </a:extLst>
          </p:cNvPr>
          <p:cNvSpPr txBox="1"/>
          <p:nvPr/>
        </p:nvSpPr>
        <p:spPr>
          <a:xfrm>
            <a:off x="764235" y="4900529"/>
            <a:ext cx="11004212" cy="1200329"/>
          </a:xfrm>
          <a:prstGeom prst="rect">
            <a:avLst/>
          </a:prstGeom>
          <a:noFill/>
        </p:spPr>
        <p:txBody>
          <a:bodyPr wrap="square" lIns="91440" tIns="45720" rIns="91440" bIns="45720" rtlCol="0" anchor="t">
            <a:spAutoFit/>
          </a:bodyPr>
          <a:lstStyle/>
          <a:p>
            <a:pPr marL="0" marR="0">
              <a:buNone/>
            </a:pPr>
            <a:r>
              <a:rPr lang="en-CA" sz="900" i="1" kern="100" baseline="30000" dirty="0">
                <a:solidFill>
                  <a:srgbClr val="4D4D4D"/>
                </a:solidFill>
                <a:effectLst/>
                <a:latin typeface="Arial" panose="020B0604020202020204" pitchFamily="34" charset="0"/>
                <a:ea typeface="Aptos" panose="020B0004020202020204" pitchFamily="34" charset="0"/>
                <a:cs typeface="Arial" panose="020B0604020202020204" pitchFamily="34" charset="0"/>
              </a:rPr>
              <a:t>†</a:t>
            </a:r>
            <a:r>
              <a:rPr lang="en-US" sz="900" i="1" kern="100" dirty="0">
                <a:solidFill>
                  <a:srgbClr val="4D4D4D"/>
                </a:solidFill>
                <a:effectLst/>
                <a:latin typeface="Arial" panose="020B0604020202020204" pitchFamily="34" charset="0"/>
                <a:ea typeface="Aptos" panose="020B0004020202020204" pitchFamily="34" charset="0"/>
                <a:cs typeface="Arial" panose="020B0604020202020204" pitchFamily="34" charset="0"/>
              </a:rPr>
              <a:t>Alpha-2 antiplasmin and ADAMTS-13 were determined using kits designed for research purposes. The other parameters were tested on Stago Coagulation Analyzer. All methods are designed for clinical diagnostic samples; however, we are using them “off label” to measure coagulation related parameters in plasma components (n = 33 for all the parameters).</a:t>
            </a:r>
          </a:p>
          <a:p>
            <a:pPr marL="0" marR="0">
              <a:buNone/>
            </a:pPr>
            <a:r>
              <a:rPr lang="en-US" sz="900" i="1" kern="100" baseline="30000" dirty="0">
                <a:solidFill>
                  <a:srgbClr val="4D4D4D"/>
                </a:solidFill>
                <a:effectLst/>
                <a:latin typeface="Arial" panose="020B0604020202020204" pitchFamily="34" charset="0"/>
                <a:ea typeface="Aptos" panose="020B0004020202020204" pitchFamily="34" charset="0"/>
                <a:cs typeface="Arial" panose="020B0604020202020204" pitchFamily="34" charset="0"/>
              </a:rPr>
              <a:t>‡</a:t>
            </a:r>
            <a:r>
              <a:rPr lang="en-US" sz="900" i="1" kern="100" dirty="0">
                <a:solidFill>
                  <a:srgbClr val="4D4D4D"/>
                </a:solidFill>
                <a:effectLst/>
                <a:latin typeface="Arial" panose="020B0604020202020204" pitchFamily="34" charset="0"/>
                <a:ea typeface="Aptos" panose="020B0004020202020204" pitchFamily="34" charset="0"/>
                <a:cs typeface="Arial" panose="020B0604020202020204" pitchFamily="34" charset="0"/>
              </a:rPr>
              <a:t>Data were gathered from development data at Canadian Blood Services.</a:t>
            </a:r>
          </a:p>
          <a:p>
            <a:pPr marL="0" marR="0">
              <a:buNone/>
            </a:pPr>
            <a:r>
              <a:rPr lang="en-US" sz="900" i="1" kern="100" baseline="30000" dirty="0">
                <a:solidFill>
                  <a:srgbClr val="4D4D4D"/>
                </a:solidFill>
                <a:effectLst/>
                <a:latin typeface="Arial" panose="020B0604020202020204" pitchFamily="34" charset="0"/>
                <a:ea typeface="Aptos" panose="020B0004020202020204" pitchFamily="34" charset="0"/>
                <a:cs typeface="Arial" panose="020B0604020202020204" pitchFamily="34" charset="0"/>
              </a:rPr>
              <a:t>§</a:t>
            </a:r>
            <a:r>
              <a:rPr lang="en-US" sz="900" i="1" kern="100" dirty="0">
                <a:solidFill>
                  <a:srgbClr val="4D4D4D"/>
                </a:solidFill>
                <a:effectLst/>
                <a:latin typeface="Arial" panose="020B0604020202020204" pitchFamily="34" charset="0"/>
                <a:ea typeface="Aptos" panose="020B0004020202020204" pitchFamily="34" charset="0"/>
                <a:cs typeface="Arial" panose="020B0604020202020204" pitchFamily="34" charset="0"/>
              </a:rPr>
              <a:t>All parameters taken from product monograph (n = 12), except for ADAMTS-13 (n =18) taken from </a:t>
            </a:r>
            <a:r>
              <a:rPr lang="en-US" sz="900" i="1" u="sng" kern="100" dirty="0">
                <a:solidFill>
                  <a:srgbClr val="4D4D4D"/>
                </a:solidFill>
                <a:effectLst/>
                <a:latin typeface="Arial" panose="020B0604020202020204" pitchFamily="34" charset="0"/>
                <a:ea typeface="Aptos" panose="020B0004020202020204" pitchFamily="34" charset="0"/>
                <a:cs typeface="Arial" panose="020B0604020202020204" pitchFamily="34" charset="0"/>
                <a:hlinkClick r:id="rId3"/>
              </a:rPr>
              <a:t>https://www.octaplasma.ca/standardization-of-plasma-protein-levels-in-octaplasma/</a:t>
            </a:r>
            <a:r>
              <a:rPr lang="en-CA" sz="900" i="1" kern="100" dirty="0">
                <a:solidFill>
                  <a:srgbClr val="4D4D4D"/>
                </a:solidFill>
                <a:effectLst/>
                <a:latin typeface="Arial" panose="020B0604020202020204" pitchFamily="34" charset="0"/>
                <a:ea typeface="Aptos" panose="020B0004020202020204" pitchFamily="34" charset="0"/>
                <a:cs typeface="Arial" panose="020B0604020202020204" pitchFamily="34" charset="0"/>
              </a:rPr>
              <a:t> </a:t>
            </a:r>
            <a:endParaRPr lang="en-US" sz="900" i="1" kern="100" dirty="0">
              <a:solidFill>
                <a:srgbClr val="4D4D4D"/>
              </a:solidFill>
              <a:effectLst/>
              <a:latin typeface="Arial" panose="020B0604020202020204" pitchFamily="34" charset="0"/>
              <a:ea typeface="Aptos" panose="020B0004020202020204" pitchFamily="34" charset="0"/>
              <a:cs typeface="Arial" panose="020B0604020202020204" pitchFamily="34" charset="0"/>
            </a:endParaRPr>
          </a:p>
          <a:p>
            <a:pPr marL="0" marR="0">
              <a:buNone/>
            </a:pPr>
            <a:r>
              <a:rPr lang="en-US" sz="900" i="1" kern="100" baseline="30000" dirty="0">
                <a:solidFill>
                  <a:srgbClr val="4D4D4D"/>
                </a:solidFill>
                <a:effectLst/>
                <a:latin typeface="Arial" panose="020B0604020202020204" pitchFamily="34" charset="0"/>
                <a:ea typeface="Aptos" panose="020B0004020202020204" pitchFamily="34" charset="0"/>
                <a:cs typeface="Arial" panose="020B0604020202020204" pitchFamily="34" charset="0"/>
              </a:rPr>
              <a:t>||</a:t>
            </a:r>
            <a:r>
              <a:rPr lang="en-US" sz="900" i="1" kern="100" dirty="0">
                <a:solidFill>
                  <a:srgbClr val="4D4D4D"/>
                </a:solidFill>
                <a:effectLst/>
                <a:latin typeface="Arial" panose="020B0604020202020204" pitchFamily="34" charset="0"/>
                <a:ea typeface="Aptos" panose="020B0004020202020204" pitchFamily="34" charset="0"/>
                <a:cs typeface="Arial" panose="020B0604020202020204" pitchFamily="34" charset="0"/>
              </a:rPr>
              <a:t>There are currently no defined acceptance criteria listed by CSAZ902-25 specifically for pathogen reduced plasma.</a:t>
            </a:r>
          </a:p>
          <a:p>
            <a:pPr marL="0" marR="0">
              <a:buNone/>
            </a:pPr>
            <a:r>
              <a:rPr lang="en-US" sz="900" i="1" kern="100" baseline="30000" dirty="0">
                <a:solidFill>
                  <a:srgbClr val="4D4D4D"/>
                </a:solidFill>
                <a:effectLst/>
                <a:latin typeface="Arial" panose="020B0604020202020204" pitchFamily="34" charset="0"/>
                <a:ea typeface="Aptos" panose="020B0004020202020204" pitchFamily="34" charset="0"/>
                <a:cs typeface="Arial" panose="020B0604020202020204" pitchFamily="34" charset="0"/>
              </a:rPr>
              <a:t>¶</a:t>
            </a:r>
            <a:r>
              <a:rPr lang="en-US" sz="900" i="1" kern="100" dirty="0">
                <a:solidFill>
                  <a:srgbClr val="4D4D4D"/>
                </a:solidFill>
                <a:effectLst/>
                <a:latin typeface="Arial" panose="020B0604020202020204" pitchFamily="34" charset="0"/>
                <a:ea typeface="Aptos" panose="020B0004020202020204" pitchFamily="34" charset="0"/>
                <a:cs typeface="Arial" panose="020B0604020202020204" pitchFamily="34" charset="0"/>
              </a:rPr>
              <a:t>Reference ranges were taken from Erickson et al.</a:t>
            </a:r>
            <a:r>
              <a:rPr lang="en-US" sz="900" i="1" kern="100" baseline="30000" dirty="0">
                <a:solidFill>
                  <a:srgbClr val="4D4D4D"/>
                </a:solidFill>
                <a:latin typeface="Arial" panose="020B0604020202020204" pitchFamily="34" charset="0"/>
                <a:ea typeface="Aptos" panose="020B0004020202020204" pitchFamily="34" charset="0"/>
                <a:cs typeface="Arial" panose="020B0604020202020204" pitchFamily="34" charset="0"/>
              </a:rPr>
              <a:t> </a:t>
            </a:r>
            <a:r>
              <a:rPr lang="en-US" sz="900" i="1" kern="100" dirty="0">
                <a:solidFill>
                  <a:srgbClr val="4D4D4D"/>
                </a:solidFill>
                <a:effectLst/>
                <a:latin typeface="Arial" panose="020B0604020202020204" pitchFamily="34" charset="0"/>
                <a:ea typeface="Aptos" panose="020B0004020202020204" pitchFamily="34" charset="0"/>
                <a:cs typeface="Arial" panose="020B0604020202020204" pitchFamily="34" charset="0"/>
              </a:rPr>
              <a:t>and were established on fresh frozen, normal donor plasma samples by Machaon Diagnostic Laboratory</a:t>
            </a:r>
          </a:p>
          <a:p>
            <a:pPr marL="0" marR="0"/>
            <a:r>
              <a:rPr lang="en-CA" sz="900" i="1" kern="100" baseline="30000" dirty="0">
                <a:solidFill>
                  <a:srgbClr val="4D4D4D"/>
                </a:solidFill>
                <a:effectLst/>
                <a:latin typeface="Arial" panose="020B0604020202020204" pitchFamily="34" charset="0"/>
                <a:ea typeface="Aptos" panose="020B0004020202020204" pitchFamily="34" charset="0"/>
                <a:cs typeface="Arial" panose="020B0604020202020204" pitchFamily="34" charset="0"/>
              </a:rPr>
              <a:t>#</a:t>
            </a:r>
            <a:r>
              <a:rPr lang="en-CA" sz="900" i="1" kern="100" dirty="0">
                <a:solidFill>
                  <a:srgbClr val="4D4D4D"/>
                </a:solidFill>
                <a:effectLst/>
                <a:latin typeface="Arial" panose="020B0604020202020204" pitchFamily="34" charset="0"/>
                <a:ea typeface="Aptos" panose="020B0004020202020204" pitchFamily="34" charset="0"/>
                <a:cs typeface="Arial" panose="020B0604020202020204" pitchFamily="34" charset="0"/>
              </a:rPr>
              <a:t>T</a:t>
            </a:r>
            <a:r>
              <a:rPr lang="en-US" sz="900" i="1" kern="100" dirty="0">
                <a:solidFill>
                  <a:srgbClr val="4D4D4D"/>
                </a:solidFill>
                <a:effectLst/>
                <a:latin typeface="Arial" panose="020B0604020202020204" pitchFamily="34" charset="0"/>
                <a:ea typeface="Aptos" panose="020B0004020202020204" pitchFamily="34" charset="0"/>
                <a:cs typeface="Arial" panose="020B0604020202020204" pitchFamily="34" charset="0"/>
              </a:rPr>
              <a:t>he percentage of activity and the IU/mL unit are directly proportional (i.e., if the activity is 50%, it would be 0.5 IU/mL).</a:t>
            </a:r>
          </a:p>
          <a:p>
            <a:pPr marL="0" marR="0"/>
            <a:r>
              <a:rPr lang="en-US" sz="900" i="1" dirty="0">
                <a:cs typeface="Arial"/>
              </a:rPr>
              <a:t>**Heger et al. data</a:t>
            </a:r>
          </a:p>
        </p:txBody>
      </p:sp>
      <p:graphicFrame>
        <p:nvGraphicFramePr>
          <p:cNvPr id="7" name="Table 6">
            <a:extLst>
              <a:ext uri="{FF2B5EF4-FFF2-40B4-BE49-F238E27FC236}">
                <a16:creationId xmlns:a16="http://schemas.microsoft.com/office/drawing/2014/main" id="{759E229B-9F1B-9846-41F3-E6A7FBCB45CE}"/>
              </a:ext>
            </a:extLst>
          </p:cNvPr>
          <p:cNvGraphicFramePr>
            <a:graphicFrameLocks noGrp="1"/>
          </p:cNvGraphicFramePr>
          <p:nvPr>
            <p:extLst>
              <p:ext uri="{D42A27DB-BD31-4B8C-83A1-F6EECF244321}">
                <p14:modId xmlns:p14="http://schemas.microsoft.com/office/powerpoint/2010/main" val="3315764851"/>
              </p:ext>
            </p:extLst>
          </p:nvPr>
        </p:nvGraphicFramePr>
        <p:xfrm>
          <a:off x="764235" y="1358946"/>
          <a:ext cx="10753834" cy="3550723"/>
        </p:xfrm>
        <a:graphic>
          <a:graphicData uri="http://schemas.openxmlformats.org/drawingml/2006/table">
            <a:tbl>
              <a:tblPr firstRow="1" firstCol="1" bandRow="1">
                <a:tableStyleId>{2D5ABB26-0587-4C30-8999-92F81FD0307C}</a:tableStyleId>
              </a:tblPr>
              <a:tblGrid>
                <a:gridCol w="2342380">
                  <a:extLst>
                    <a:ext uri="{9D8B030D-6E8A-4147-A177-3AD203B41FA5}">
                      <a16:colId xmlns:a16="http://schemas.microsoft.com/office/drawing/2014/main" val="169365526"/>
                    </a:ext>
                  </a:extLst>
                </a:gridCol>
                <a:gridCol w="2555631">
                  <a:extLst>
                    <a:ext uri="{9D8B030D-6E8A-4147-A177-3AD203B41FA5}">
                      <a16:colId xmlns:a16="http://schemas.microsoft.com/office/drawing/2014/main" val="2206438040"/>
                    </a:ext>
                  </a:extLst>
                </a:gridCol>
                <a:gridCol w="1949268">
                  <a:extLst>
                    <a:ext uri="{9D8B030D-6E8A-4147-A177-3AD203B41FA5}">
                      <a16:colId xmlns:a16="http://schemas.microsoft.com/office/drawing/2014/main" val="3672368938"/>
                    </a:ext>
                  </a:extLst>
                </a:gridCol>
                <a:gridCol w="714210">
                  <a:extLst>
                    <a:ext uri="{9D8B030D-6E8A-4147-A177-3AD203B41FA5}">
                      <a16:colId xmlns:a16="http://schemas.microsoft.com/office/drawing/2014/main" val="2261410850"/>
                    </a:ext>
                  </a:extLst>
                </a:gridCol>
                <a:gridCol w="93980">
                  <a:extLst>
                    <a:ext uri="{9D8B030D-6E8A-4147-A177-3AD203B41FA5}">
                      <a16:colId xmlns:a16="http://schemas.microsoft.com/office/drawing/2014/main" val="3271272001"/>
                    </a:ext>
                  </a:extLst>
                </a:gridCol>
                <a:gridCol w="802983">
                  <a:extLst>
                    <a:ext uri="{9D8B030D-6E8A-4147-A177-3AD203B41FA5}">
                      <a16:colId xmlns:a16="http://schemas.microsoft.com/office/drawing/2014/main" val="1276599561"/>
                    </a:ext>
                  </a:extLst>
                </a:gridCol>
                <a:gridCol w="93980">
                  <a:extLst>
                    <a:ext uri="{9D8B030D-6E8A-4147-A177-3AD203B41FA5}">
                      <a16:colId xmlns:a16="http://schemas.microsoft.com/office/drawing/2014/main" val="2461997019"/>
                    </a:ext>
                  </a:extLst>
                </a:gridCol>
                <a:gridCol w="738423">
                  <a:extLst>
                    <a:ext uri="{9D8B030D-6E8A-4147-A177-3AD203B41FA5}">
                      <a16:colId xmlns:a16="http://schemas.microsoft.com/office/drawing/2014/main" val="1766112372"/>
                    </a:ext>
                  </a:extLst>
                </a:gridCol>
                <a:gridCol w="1462979">
                  <a:extLst>
                    <a:ext uri="{9D8B030D-6E8A-4147-A177-3AD203B41FA5}">
                      <a16:colId xmlns:a16="http://schemas.microsoft.com/office/drawing/2014/main" val="318006854"/>
                    </a:ext>
                  </a:extLst>
                </a:gridCol>
              </a:tblGrid>
              <a:tr h="947715">
                <a:tc rowSpan="2">
                  <a:txBody>
                    <a:bodyPr/>
                    <a:lstStyle/>
                    <a:p>
                      <a:pPr marL="0" marR="0">
                        <a:lnSpc>
                          <a:spcPct val="115000"/>
                        </a:lnSpc>
                        <a:spcAft>
                          <a:spcPts val="800"/>
                        </a:spcAft>
                        <a:buNone/>
                      </a:pPr>
                      <a:r>
                        <a:rPr lang="en-CA" sz="1200" b="1" kern="100">
                          <a:solidFill>
                            <a:schemeClr val="bg1"/>
                          </a:solidFill>
                          <a:effectLst/>
                          <a:latin typeface="Arial" panose="020B0604020202020204" pitchFamily="34" charset="0"/>
                          <a:cs typeface="Arial" panose="020B0604020202020204" pitchFamily="34" charset="0"/>
                        </a:rPr>
                        <a:t>Parameter</a:t>
                      </a:r>
                      <a:endPar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c>
                  <a:txBody>
                    <a:bodyPr/>
                    <a:lstStyle/>
                    <a:p>
                      <a:pPr marL="0" marR="0" algn="ctr">
                        <a:lnSpc>
                          <a:spcPct val="115000"/>
                        </a:lnSpc>
                        <a:spcAft>
                          <a:spcPts val="800"/>
                        </a:spcAft>
                        <a:buNone/>
                      </a:pPr>
                      <a:r>
                        <a:rPr lang="en-CA" sz="1200" b="1" kern="100">
                          <a:solidFill>
                            <a:schemeClr val="bg1"/>
                          </a:solidFill>
                          <a:effectLst/>
                          <a:latin typeface="Arial" panose="020B0604020202020204" pitchFamily="34" charset="0"/>
                          <a:cs typeface="Arial" panose="020B0604020202020204" pitchFamily="34" charset="0"/>
                        </a:rPr>
                        <a:t>Untreated non-O </a:t>
                      </a:r>
                      <a:br>
                        <a:rPr lang="en-CA" sz="1200" b="1" kern="100">
                          <a:solidFill>
                            <a:schemeClr val="bg1"/>
                          </a:solidFill>
                          <a:effectLst/>
                          <a:latin typeface="Arial" panose="020B0604020202020204" pitchFamily="34" charset="0"/>
                          <a:cs typeface="Arial" panose="020B0604020202020204" pitchFamily="34" charset="0"/>
                        </a:rPr>
                      </a:br>
                      <a:r>
                        <a:rPr lang="en-CA" sz="1200" b="1" kern="100">
                          <a:solidFill>
                            <a:schemeClr val="bg1"/>
                          </a:solidFill>
                          <a:effectLst/>
                          <a:latin typeface="Arial" panose="020B0604020202020204" pitchFamily="34" charset="0"/>
                          <a:cs typeface="Arial" panose="020B0604020202020204" pitchFamily="34" charset="0"/>
                        </a:rPr>
                        <a:t>multi-plasma</a:t>
                      </a:r>
                      <a:endParaRPr lang="en-US" sz="1200" b="1" kern="100">
                        <a:solidFill>
                          <a:schemeClr val="bg1"/>
                        </a:solidFill>
                        <a:effectLst/>
                        <a:latin typeface="Arial" panose="020B0604020202020204" pitchFamily="34" charset="0"/>
                        <a:cs typeface="Arial" panose="020B0604020202020204" pitchFamily="34" charset="0"/>
                      </a:endParaRPr>
                    </a:p>
                    <a:p>
                      <a:pPr marL="0" marR="0" algn="ctr">
                        <a:lnSpc>
                          <a:spcPct val="115000"/>
                        </a:lnSpc>
                        <a:spcAft>
                          <a:spcPts val="800"/>
                        </a:spcAft>
                        <a:buNone/>
                      </a:pPr>
                      <a:r>
                        <a:rPr lang="en-CA" sz="1200" b="1" kern="100">
                          <a:solidFill>
                            <a:schemeClr val="bg1"/>
                          </a:solidFill>
                          <a:effectLst/>
                          <a:latin typeface="Arial" panose="020B0604020202020204" pitchFamily="34" charset="0"/>
                          <a:cs typeface="Arial" panose="020B0604020202020204" pitchFamily="34" charset="0"/>
                        </a:rPr>
                        <a:t>(n = 15) </a:t>
                      </a:r>
                      <a:r>
                        <a:rPr lang="en-CA" sz="1200" b="1" kern="100" baseline="30000">
                          <a:solidFill>
                            <a:schemeClr val="bg1"/>
                          </a:solidFill>
                          <a:effectLst/>
                          <a:latin typeface="Arial" panose="020B0604020202020204" pitchFamily="34" charset="0"/>
                          <a:cs typeface="Arial" panose="020B0604020202020204" pitchFamily="34" charset="0"/>
                        </a:rPr>
                        <a:t>†</a:t>
                      </a:r>
                      <a:endPar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algn="ctr">
                        <a:lnSpc>
                          <a:spcPct val="115000"/>
                        </a:lnSpc>
                        <a:spcAft>
                          <a:spcPts val="800"/>
                        </a:spcAft>
                        <a:buNone/>
                      </a:pPr>
                      <a:r>
                        <a:rPr lang="en-CA" sz="1200" b="1" kern="100">
                          <a:solidFill>
                            <a:schemeClr val="bg1"/>
                          </a:solidFill>
                          <a:effectLst/>
                          <a:latin typeface="Arial" panose="020B0604020202020204" pitchFamily="34" charset="0"/>
                          <a:cs typeface="Arial" panose="020B0604020202020204" pitchFamily="34" charset="0"/>
                        </a:rPr>
                        <a:t>INTERCEPT treated non-O </a:t>
                      </a:r>
                      <a:br>
                        <a:rPr lang="en-CA" sz="1200" b="1" kern="100">
                          <a:solidFill>
                            <a:schemeClr val="bg1"/>
                          </a:solidFill>
                          <a:effectLst/>
                          <a:latin typeface="Arial" panose="020B0604020202020204" pitchFamily="34" charset="0"/>
                          <a:cs typeface="Arial" panose="020B0604020202020204" pitchFamily="34" charset="0"/>
                        </a:rPr>
                      </a:br>
                      <a:r>
                        <a:rPr lang="en-CA" sz="1200" b="1" kern="100">
                          <a:solidFill>
                            <a:schemeClr val="bg1"/>
                          </a:solidFill>
                          <a:effectLst/>
                          <a:latin typeface="Arial" panose="020B0604020202020204" pitchFamily="34" charset="0"/>
                          <a:cs typeface="Arial" panose="020B0604020202020204" pitchFamily="34" charset="0"/>
                        </a:rPr>
                        <a:t>multi-plasma </a:t>
                      </a:r>
                      <a:br>
                        <a:rPr lang="en-CA" sz="1200" b="1" kern="100">
                          <a:solidFill>
                            <a:schemeClr val="bg1"/>
                          </a:solidFill>
                          <a:effectLst/>
                          <a:latin typeface="Arial" panose="020B0604020202020204" pitchFamily="34" charset="0"/>
                          <a:cs typeface="Arial" panose="020B0604020202020204" pitchFamily="34" charset="0"/>
                        </a:rPr>
                      </a:br>
                      <a:r>
                        <a:rPr lang="en-CA" sz="1200" b="1" kern="100">
                          <a:solidFill>
                            <a:schemeClr val="bg1"/>
                          </a:solidFill>
                          <a:effectLst/>
                          <a:latin typeface="Arial" panose="020B0604020202020204" pitchFamily="34" charset="0"/>
                          <a:cs typeface="Arial" panose="020B0604020202020204" pitchFamily="34" charset="0"/>
                        </a:rPr>
                        <a:t>(n = 33) </a:t>
                      </a:r>
                      <a:r>
                        <a:rPr lang="en-CA" sz="1200" b="1" kern="100" baseline="30000">
                          <a:solidFill>
                            <a:schemeClr val="bg1"/>
                          </a:solidFill>
                          <a:effectLst/>
                          <a:latin typeface="Arial" panose="020B0604020202020204" pitchFamily="34" charset="0"/>
                          <a:cs typeface="Arial" panose="020B0604020202020204" pitchFamily="34" charset="0"/>
                        </a:rPr>
                        <a:t>†‡</a:t>
                      </a:r>
                      <a:endPar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gridSpan="5">
                  <a:txBody>
                    <a:bodyPr/>
                    <a:lstStyle/>
                    <a:p>
                      <a:pPr marL="0" marR="0" algn="ctr">
                        <a:lnSpc>
                          <a:spcPct val="115000"/>
                        </a:lnSpc>
                        <a:spcAft>
                          <a:spcPts val="800"/>
                        </a:spcAft>
                        <a:buNone/>
                      </a:pPr>
                      <a:r>
                        <a:rPr lang="en-CA" sz="1200" b="1" kern="100" err="1">
                          <a:solidFill>
                            <a:schemeClr val="bg1"/>
                          </a:solidFill>
                          <a:effectLst/>
                          <a:latin typeface="Arial" panose="020B0604020202020204" pitchFamily="34" charset="0"/>
                          <a:cs typeface="Arial" panose="020B0604020202020204" pitchFamily="34" charset="0"/>
                        </a:rPr>
                        <a:t>Octaplasma</a:t>
                      </a:r>
                      <a:br>
                        <a:rPr lang="en-CA" sz="1200" b="1" kern="100">
                          <a:solidFill>
                            <a:schemeClr val="bg1"/>
                          </a:solidFill>
                          <a:effectLst/>
                          <a:latin typeface="Arial" panose="020B0604020202020204" pitchFamily="34" charset="0"/>
                          <a:cs typeface="Arial" panose="020B0604020202020204" pitchFamily="34" charset="0"/>
                        </a:rPr>
                      </a:br>
                      <a:r>
                        <a:rPr lang="en-CA" sz="1200" b="1" kern="100">
                          <a:solidFill>
                            <a:schemeClr val="bg1"/>
                          </a:solidFill>
                          <a:effectLst/>
                          <a:latin typeface="Arial" panose="020B0604020202020204" pitchFamily="34" charset="0"/>
                          <a:cs typeface="Arial" panose="020B0604020202020204" pitchFamily="34" charset="0"/>
                        </a:rPr>
                        <a:t> (n = 12) </a:t>
                      </a:r>
                      <a:r>
                        <a:rPr lang="en-US" sz="1200" b="1" kern="100" baseline="30000">
                          <a:solidFill>
                            <a:schemeClr val="bg1"/>
                          </a:solidFill>
                          <a:effectLst/>
                          <a:latin typeface="Arial" panose="020B0604020202020204" pitchFamily="34" charset="0"/>
                          <a:cs typeface="Arial" panose="020B0604020202020204" pitchFamily="34" charset="0"/>
                        </a:rPr>
                        <a:t>§</a:t>
                      </a:r>
                      <a:endPar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US"/>
                    </a:p>
                  </a:txBody>
                  <a:tcPr>
                    <a:lnL w="12700" cap="flat" cmpd="sng" algn="ctr">
                      <a:no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pPr marL="0" marR="0" algn="ctr">
                        <a:lnSpc>
                          <a:spcPct val="115000"/>
                        </a:lnSpc>
                        <a:spcAft>
                          <a:spcPts val="800"/>
                        </a:spcAft>
                        <a:buNone/>
                      </a:pPr>
                      <a:endParaRPr lang="en-US" sz="1400" b="1"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rowSpan="2">
                  <a:txBody>
                    <a:bodyPr/>
                    <a:lstStyle/>
                    <a:p>
                      <a:pPr marL="0" marR="0" algn="ctr">
                        <a:lnSpc>
                          <a:spcPct val="115000"/>
                        </a:lnSpc>
                        <a:spcAft>
                          <a:spcPts val="800"/>
                        </a:spcAft>
                        <a:buNone/>
                      </a:pPr>
                      <a:r>
                        <a:rPr lang="en-CA" sz="1200" b="1" kern="100">
                          <a:solidFill>
                            <a:schemeClr val="bg1"/>
                          </a:solidFill>
                          <a:effectLst/>
                          <a:latin typeface="Arial" panose="020B0604020202020204" pitchFamily="34" charset="0"/>
                          <a:cs typeface="Arial" panose="020B0604020202020204" pitchFamily="34" charset="0"/>
                        </a:rPr>
                        <a:t>Laboratory clinical reference range, 95% CI</a:t>
                      </a:r>
                      <a:r>
                        <a:rPr lang="en-CA" sz="1200" b="1" kern="100" baseline="30000">
                          <a:solidFill>
                            <a:schemeClr val="bg1"/>
                          </a:solidFill>
                          <a:effectLst/>
                          <a:latin typeface="Arial" panose="020B0604020202020204" pitchFamily="34" charset="0"/>
                          <a:cs typeface="Arial" panose="020B0604020202020204" pitchFamily="34" charset="0"/>
                        </a:rPr>
                        <a:t>||</a:t>
                      </a:r>
                      <a:endPar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535094626"/>
                  </a:ext>
                </a:extLst>
              </a:tr>
              <a:tr h="463552">
                <a:tc vMerge="1">
                  <a:txBody>
                    <a:bodyPr/>
                    <a:lstStyle/>
                    <a:p>
                      <a:endParaRPr lang="en-US"/>
                    </a:p>
                  </a:txBody>
                  <a:tcPr/>
                </a:tc>
                <a:tc>
                  <a:txBody>
                    <a:bodyPr/>
                    <a:lstStyle/>
                    <a:p>
                      <a:pPr marL="0" marR="0" algn="ctr">
                        <a:lnSpc>
                          <a:spcPct val="115000"/>
                        </a:lnSpc>
                        <a:spcAft>
                          <a:spcPts val="800"/>
                        </a:spcAft>
                        <a:buNone/>
                      </a:pPr>
                      <a:r>
                        <a:rPr lang="en-CA" sz="1200" b="1" kern="100">
                          <a:solidFill>
                            <a:schemeClr val="bg1"/>
                          </a:solidFill>
                          <a:effectLst/>
                          <a:latin typeface="Arial" panose="020B0604020202020204" pitchFamily="34" charset="0"/>
                          <a:cs typeface="Arial" panose="020B0604020202020204" pitchFamily="34" charset="0"/>
                        </a:rPr>
                        <a:t>Mean ± standard deviation (SD)</a:t>
                      </a:r>
                      <a:endPar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3"/>
                    </a:solidFill>
                  </a:tcPr>
                </a:tc>
                <a:tc>
                  <a:txBody>
                    <a:bodyPr/>
                    <a:lstStyle/>
                    <a:p>
                      <a:pPr marL="0" marR="0" algn="ctr">
                        <a:lnSpc>
                          <a:spcPct val="115000"/>
                        </a:lnSpc>
                        <a:spcAft>
                          <a:spcPts val="800"/>
                        </a:spcAft>
                        <a:buNone/>
                      </a:pPr>
                      <a:r>
                        <a:rPr lang="en-CA" sz="1200" b="1" kern="100">
                          <a:solidFill>
                            <a:schemeClr val="bg1"/>
                          </a:solidFill>
                          <a:effectLst/>
                          <a:latin typeface="Arial" panose="020B0604020202020204" pitchFamily="34" charset="0"/>
                          <a:cs typeface="Arial" panose="020B0604020202020204" pitchFamily="34" charset="0"/>
                        </a:rPr>
                        <a:t>Mean ±  SD</a:t>
                      </a:r>
                      <a:endPar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solidFill>
                      <a:schemeClr val="accent3"/>
                    </a:solidFill>
                  </a:tcPr>
                </a:tc>
                <a:tc>
                  <a:txBody>
                    <a:bodyPr/>
                    <a:lstStyle/>
                    <a:p>
                      <a:pPr marL="0" marR="0" algn="ctr">
                        <a:lnSpc>
                          <a:spcPct val="115000"/>
                        </a:lnSpc>
                        <a:spcAft>
                          <a:spcPts val="800"/>
                        </a:spcAft>
                        <a:buNone/>
                      </a:pPr>
                      <a:r>
                        <a:rPr lang="en-CA" sz="1200" b="1" kern="100">
                          <a:solidFill>
                            <a:schemeClr val="bg1"/>
                          </a:solidFill>
                          <a:effectLst/>
                          <a:latin typeface="Arial" panose="020B0604020202020204" pitchFamily="34" charset="0"/>
                          <a:cs typeface="Arial" panose="020B0604020202020204" pitchFamily="34" charset="0"/>
                        </a:rPr>
                        <a:t>mean</a:t>
                      </a:r>
                      <a:endPar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R>
                      <a:noFill/>
                    </a:lnR>
                    <a:lnT w="12700" cap="flat" cmpd="sng" algn="ctr">
                      <a:solidFill>
                        <a:schemeClr val="bg1"/>
                      </a:solidFill>
                      <a:prstDash val="solid"/>
                      <a:round/>
                      <a:headEnd type="none" w="med" len="med"/>
                      <a:tailEnd type="none" w="med" len="med"/>
                    </a:lnT>
                    <a:solidFill>
                      <a:schemeClr val="accent3"/>
                    </a:solidFill>
                  </a:tcPr>
                </a:tc>
                <a:tc gridSpan="3">
                  <a:txBody>
                    <a:bodyPr/>
                    <a:lstStyle/>
                    <a:p>
                      <a:pPr marL="0" marR="0" algn="ctr">
                        <a:lnSpc>
                          <a:spcPct val="115000"/>
                        </a:lnSpc>
                        <a:spcAft>
                          <a:spcPts val="800"/>
                        </a:spcAft>
                        <a:buNone/>
                      </a:pPr>
                      <a:r>
                        <a:rPr lang="en-CA" sz="1200" b="1" kern="100">
                          <a:solidFill>
                            <a:schemeClr val="bg1"/>
                          </a:solidFill>
                          <a:effectLst/>
                          <a:latin typeface="Arial" panose="020B0604020202020204" pitchFamily="34" charset="0"/>
                          <a:cs typeface="Arial" panose="020B0604020202020204" pitchFamily="34" charset="0"/>
                        </a:rPr>
                        <a:t>min</a:t>
                      </a:r>
                      <a:endPar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accent3"/>
                    </a:solidFill>
                  </a:tcPr>
                </a:tc>
                <a:tc hMerge="1">
                  <a:txBody>
                    <a:bodyPr/>
                    <a:lstStyle/>
                    <a:p>
                      <a:endParaRPr lang="en-US"/>
                    </a:p>
                  </a:txBody>
                  <a:tcPr/>
                </a:tc>
                <a:tc hMerge="1">
                  <a:txBody>
                    <a:bodyPr/>
                    <a:lstStyle/>
                    <a:p>
                      <a:endParaRPr lang="en-US"/>
                    </a:p>
                  </a:txBody>
                  <a:tcPr/>
                </a:tc>
                <a:tc>
                  <a:txBody>
                    <a:bodyPr/>
                    <a:lstStyle/>
                    <a:p>
                      <a:pPr marL="0" marR="0" algn="ctr">
                        <a:lnSpc>
                          <a:spcPct val="115000"/>
                        </a:lnSpc>
                        <a:spcAft>
                          <a:spcPts val="800"/>
                        </a:spcAft>
                        <a:buNone/>
                      </a:pPr>
                      <a:r>
                        <a:rPr lang="en-CA" sz="1200" b="1" kern="100">
                          <a:solidFill>
                            <a:schemeClr val="bg1"/>
                          </a:solidFill>
                          <a:effectLst/>
                          <a:latin typeface="Arial" panose="020B0604020202020204" pitchFamily="34" charset="0"/>
                          <a:cs typeface="Arial" panose="020B0604020202020204" pitchFamily="34" charset="0"/>
                        </a:rPr>
                        <a:t>max</a:t>
                      </a:r>
                      <a:endPar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accent3"/>
                    </a:solidFill>
                  </a:tcPr>
                </a:tc>
                <a:tc vMerge="1">
                  <a:txBody>
                    <a:bodyPr/>
                    <a:lstStyle/>
                    <a:p>
                      <a:endParaRPr lang="en-US"/>
                    </a:p>
                  </a:txBody>
                  <a:tcPr/>
                </a:tc>
                <a:extLst>
                  <a:ext uri="{0D108BD9-81ED-4DB2-BD59-A6C34878D82A}">
                    <a16:rowId xmlns:a16="http://schemas.microsoft.com/office/drawing/2014/main" val="2466080355"/>
                  </a:ext>
                </a:extLst>
              </a:tr>
              <a:tr h="221470">
                <a:tc>
                  <a:txBody>
                    <a:bodyPr/>
                    <a:lstStyle/>
                    <a:p>
                      <a:pPr marL="0" marR="0">
                        <a:lnSpc>
                          <a:spcPct val="115000"/>
                        </a:lnSpc>
                        <a:spcAft>
                          <a:spcPts val="800"/>
                        </a:spcAft>
                        <a:buNone/>
                      </a:pPr>
                      <a:r>
                        <a:rPr lang="en-CA" sz="1200" kern="100">
                          <a:effectLst/>
                          <a:latin typeface="Arial" panose="020B0604020202020204" pitchFamily="34" charset="0"/>
                          <a:cs typeface="Arial" panose="020B0604020202020204" pitchFamily="34" charset="0"/>
                        </a:rPr>
                        <a:t>FVIII (IU/mL) </a:t>
                      </a:r>
                      <a:r>
                        <a:rPr lang="en-CA" sz="1200" kern="100" baseline="30000">
                          <a:effectLst/>
                          <a:latin typeface="Arial" panose="020B0604020202020204" pitchFamily="34" charset="0"/>
                          <a:cs typeface="Arial" panose="020B0604020202020204" pitchFamily="34" charset="0"/>
                        </a:rPr>
                        <a:t>¶</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lnT>
                      <a:noFill/>
                    </a:lnT>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1.36 ± 0.31</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0.83 ± 0.18</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gridSpan="2">
                  <a:txBody>
                    <a:bodyPr/>
                    <a:lstStyle/>
                    <a:p>
                      <a:pPr marL="0" marR="0" lvl="0" algn="ctr">
                        <a:lnSpc>
                          <a:spcPct val="114999"/>
                        </a:lnSpc>
                        <a:spcAft>
                          <a:spcPts val="800"/>
                        </a:spcAft>
                        <a:buNone/>
                      </a:pPr>
                      <a:r>
                        <a:rPr lang="en-CA" sz="1200" b="0" i="0" u="none" strike="noStrike" kern="100" noProof="0">
                          <a:effectLst/>
                          <a:latin typeface="Arial" panose="020B0604020202020204" pitchFamily="34" charset="0"/>
                          <a:cs typeface="Arial" panose="020B0604020202020204" pitchFamily="34" charset="0"/>
                        </a:rPr>
                        <a:t>1.08**</a:t>
                      </a:r>
                      <a:endParaRPr lang="en-US" sz="1200">
                        <a:latin typeface="Arial" panose="020B06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tcPr>
                </a:tc>
                <a:tc hMerge="1">
                  <a:txBody>
                    <a:bodyPr/>
                    <a:lstStyle/>
                    <a:p>
                      <a:endParaRPr lang="en-US"/>
                    </a:p>
                  </a:txBody>
                  <a:tcPr>
                    <a:lnL w="12700" cap="flat" cmpd="sng" algn="ctr">
                      <a:solidFill>
                        <a:schemeClr val="bg1"/>
                      </a:solidFill>
                      <a:prstDash val="solid"/>
                      <a:round/>
                      <a:headEnd type="none" w="med" len="med"/>
                      <a:tailEnd type="none" w="med" len="med"/>
                    </a:lnL>
                  </a:tcPr>
                </a:tc>
                <a:tc>
                  <a:txBody>
                    <a:bodyPr/>
                    <a:lstStyle/>
                    <a:p>
                      <a:pPr marL="0" marR="0" lvl="0" algn="ctr">
                        <a:lnSpc>
                          <a:spcPct val="114999"/>
                        </a:lnSpc>
                        <a:spcAft>
                          <a:spcPts val="800"/>
                        </a:spcAft>
                        <a:buNone/>
                      </a:pPr>
                      <a:r>
                        <a:rPr lang="en-US" sz="1200">
                          <a:latin typeface="Arial" panose="020B0604020202020204" pitchFamily="34" charset="0"/>
                          <a:cs typeface="Arial" panose="020B0604020202020204" pitchFamily="34" charset="0"/>
                        </a:rPr>
                        <a:t>0.80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tcPr>
                </a:tc>
                <a:tc gridSpan="2">
                  <a:txBody>
                    <a:bodyPr/>
                    <a:lstStyle/>
                    <a:p>
                      <a:pPr marL="0" marR="0" lvl="0" algn="ctr">
                        <a:lnSpc>
                          <a:spcPct val="114999"/>
                        </a:lnSpc>
                        <a:spcAft>
                          <a:spcPts val="800"/>
                        </a:spcAft>
                        <a:buNone/>
                      </a:pPr>
                      <a:r>
                        <a:rPr lang="en-US" sz="1200">
                          <a:latin typeface="Arial" panose="020B0604020202020204" pitchFamily="34" charset="0"/>
                          <a:cs typeface="Arial" panose="020B0604020202020204" pitchFamily="34" charset="0"/>
                        </a:rPr>
                        <a:t>1.30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tcPr>
                </a:tc>
                <a:tc hMerge="1">
                  <a:txBody>
                    <a:bodyPr/>
                    <a:lstStyle/>
                    <a:p>
                      <a:pPr marL="0" marR="0" algn="ctr">
                        <a:lnSpc>
                          <a:spcPct val="115000"/>
                        </a:lnSpc>
                        <a:spcAft>
                          <a:spcPts val="800"/>
                        </a:spcAft>
                        <a:buNone/>
                      </a:pPr>
                      <a:endParaRPr lang="en-US" sz="14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CA" sz="1200" kern="100">
                          <a:effectLst/>
                          <a:latin typeface="Arial"/>
                          <a:cs typeface="Arial"/>
                        </a:rPr>
                        <a:t>0.50–1.49</a:t>
                      </a:r>
                      <a:endParaRPr lang="en-US" sz="1200" kern="100">
                        <a:solidFill>
                          <a:srgbClr val="4D4D4D"/>
                        </a:solidFill>
                        <a:effectLst/>
                        <a:latin typeface="Arial"/>
                        <a:ea typeface="Aptos" panose="020B0004020202020204" pitchFamily="34" charset="0"/>
                        <a:cs typeface="Arial"/>
                      </a:endParaRPr>
                    </a:p>
                  </a:txBody>
                  <a:tcPr marL="68580" marR="68580" marT="0" marB="0" anchor="ctr">
                    <a:lnL w="12700" cap="flat" cmpd="sng" algn="ctr">
                      <a:solidFill>
                        <a:schemeClr val="bg1"/>
                      </a:solidFill>
                      <a:prstDash val="solid"/>
                      <a:round/>
                      <a:headEnd type="none" w="med" len="med"/>
                      <a:tailEnd type="none" w="med" len="med"/>
                    </a:lnL>
                    <a:lnT>
                      <a:noFill/>
                    </a:lnT>
                  </a:tcPr>
                </a:tc>
                <a:extLst>
                  <a:ext uri="{0D108BD9-81ED-4DB2-BD59-A6C34878D82A}">
                    <a16:rowId xmlns:a16="http://schemas.microsoft.com/office/drawing/2014/main" val="2295991030"/>
                  </a:ext>
                </a:extLst>
              </a:tr>
              <a:tr h="221470">
                <a:tc>
                  <a:txBody>
                    <a:bodyPr/>
                    <a:lstStyle/>
                    <a:p>
                      <a:pPr marL="0" marR="0">
                        <a:lnSpc>
                          <a:spcPct val="115000"/>
                        </a:lnSpc>
                        <a:spcAft>
                          <a:spcPts val="800"/>
                        </a:spcAft>
                        <a:buNone/>
                      </a:pPr>
                      <a:r>
                        <a:rPr lang="en-CA" sz="1200" kern="100">
                          <a:effectLst/>
                          <a:latin typeface="Arial" panose="020B0604020202020204" pitchFamily="34" charset="0"/>
                          <a:cs typeface="Arial" panose="020B0604020202020204" pitchFamily="34" charset="0"/>
                        </a:rPr>
                        <a:t>FVII (IU/mL)</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1.13 ± 0.26</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0.87 ± 0.19</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1.08</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solidFill>
                      <a:schemeClr val="bg2">
                        <a:lumMod val="20000"/>
                        <a:lumOff val="80000"/>
                      </a:schemeClr>
                    </a:solidFill>
                  </a:tcPr>
                </a:tc>
                <a:tc gridSpan="3">
                  <a:txBody>
                    <a:bodyPr/>
                    <a:lstStyle/>
                    <a:p>
                      <a:pPr marL="0" marR="0" algn="ctr">
                        <a:lnSpc>
                          <a:spcPct val="115000"/>
                        </a:lnSpc>
                        <a:spcAft>
                          <a:spcPts val="800"/>
                        </a:spcAft>
                        <a:buNone/>
                      </a:pPr>
                      <a:r>
                        <a:rPr lang="en-CA" sz="1200" kern="100">
                          <a:effectLst/>
                          <a:latin typeface="Arial"/>
                          <a:cs typeface="Arial"/>
                        </a:rPr>
                        <a:t>0.90</a:t>
                      </a:r>
                      <a:endParaRPr lang="en-US" sz="1200" kern="100">
                        <a:solidFill>
                          <a:srgbClr val="4D4D4D"/>
                        </a:solidFill>
                        <a:effectLst/>
                        <a:latin typeface="Arial"/>
                        <a:ea typeface="Aptos" panose="020B0004020202020204" pitchFamily="34" charset="0"/>
                        <a:cs typeface="Arial"/>
                      </a:endParaRPr>
                    </a:p>
                  </a:txBody>
                  <a:tcPr marL="68580" marR="68580" marT="0" marB="0" anchor="ctr">
                    <a:lnR w="12700" cap="flat" cmpd="sng" algn="ctr">
                      <a:solidFill>
                        <a:schemeClr val="bg1"/>
                      </a:solidFill>
                      <a:prstDash val="solid"/>
                      <a:round/>
                      <a:headEnd type="none" w="med" len="med"/>
                      <a:tailEnd type="none" w="med" len="med"/>
                    </a:lnR>
                    <a:solidFill>
                      <a:schemeClr val="bg2">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algn="ctr">
                        <a:lnSpc>
                          <a:spcPct val="115000"/>
                        </a:lnSpc>
                        <a:spcAft>
                          <a:spcPts val="800"/>
                        </a:spcAft>
                        <a:buNone/>
                      </a:pPr>
                      <a:r>
                        <a:rPr lang="en-CA" sz="1200" kern="100">
                          <a:effectLst/>
                          <a:latin typeface="Arial"/>
                          <a:cs typeface="Arial"/>
                        </a:rPr>
                        <a:t>1.17</a:t>
                      </a:r>
                      <a:endParaRPr lang="en-US" sz="1200" kern="100">
                        <a:solidFill>
                          <a:srgbClr val="4D4D4D"/>
                        </a:solidFill>
                        <a:effectLst/>
                        <a:latin typeface="Arial"/>
                        <a:ea typeface="Aptos" panose="020B0004020202020204" pitchFamily="34" charset="0"/>
                        <a:cs typeface="Aria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0.45–1.33</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solidFill>
                      <a:schemeClr val="bg2">
                        <a:lumMod val="20000"/>
                        <a:lumOff val="80000"/>
                      </a:schemeClr>
                    </a:solidFill>
                  </a:tcPr>
                </a:tc>
                <a:extLst>
                  <a:ext uri="{0D108BD9-81ED-4DB2-BD59-A6C34878D82A}">
                    <a16:rowId xmlns:a16="http://schemas.microsoft.com/office/drawing/2014/main" val="4069304882"/>
                  </a:ext>
                </a:extLst>
              </a:tr>
              <a:tr h="221470">
                <a:tc>
                  <a:txBody>
                    <a:bodyPr/>
                    <a:lstStyle/>
                    <a:p>
                      <a:pPr marL="0" marR="0">
                        <a:lnSpc>
                          <a:spcPct val="115000"/>
                        </a:lnSpc>
                        <a:spcAft>
                          <a:spcPts val="800"/>
                        </a:spcAft>
                        <a:buNone/>
                      </a:pPr>
                      <a:r>
                        <a:rPr lang="en-CA" sz="1200" kern="100">
                          <a:effectLst/>
                          <a:latin typeface="Arial" panose="020B0604020202020204" pitchFamily="34" charset="0"/>
                          <a:cs typeface="Arial" panose="020B0604020202020204" pitchFamily="34" charset="0"/>
                        </a:rPr>
                        <a:t>FV (IU/mL)</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0.94 ± 0.11</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1.01 ± 0.21</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0.78</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gridSpan="3">
                  <a:txBody>
                    <a:bodyPr/>
                    <a:lstStyle/>
                    <a:p>
                      <a:pPr marL="0" marR="0" algn="ctr">
                        <a:lnSpc>
                          <a:spcPct val="115000"/>
                        </a:lnSpc>
                        <a:spcAft>
                          <a:spcPts val="800"/>
                        </a:spcAft>
                        <a:buNone/>
                      </a:pPr>
                      <a:r>
                        <a:rPr lang="en-CA" sz="1200" kern="100">
                          <a:effectLst/>
                          <a:latin typeface="Arial"/>
                          <a:cs typeface="Arial"/>
                        </a:rPr>
                        <a:t>0.75</a:t>
                      </a:r>
                      <a:endParaRPr lang="en-US" sz="1200" kern="100">
                        <a:solidFill>
                          <a:srgbClr val="4D4D4D"/>
                        </a:solidFill>
                        <a:effectLst/>
                        <a:latin typeface="Arial"/>
                        <a:ea typeface="Aptos" panose="020B0004020202020204" pitchFamily="34" charset="0"/>
                        <a:cs typeface="Arial"/>
                      </a:endParaRPr>
                    </a:p>
                  </a:txBody>
                  <a:tcPr marL="68580" marR="68580" marT="0" marB="0" anchor="ctr">
                    <a:lnR w="12700" cap="flat" cmpd="sng" algn="ctr">
                      <a:solidFill>
                        <a:schemeClr val="bg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a:txBody>
                    <a:bodyPr/>
                    <a:lstStyle/>
                    <a:p>
                      <a:pPr marL="0" marR="0" algn="ctr">
                        <a:lnSpc>
                          <a:spcPct val="115000"/>
                        </a:lnSpc>
                        <a:spcAft>
                          <a:spcPts val="800"/>
                        </a:spcAft>
                        <a:buNone/>
                      </a:pPr>
                      <a:r>
                        <a:rPr lang="en-CA" sz="1200" kern="100">
                          <a:effectLst/>
                          <a:latin typeface="Arial"/>
                          <a:cs typeface="Arial"/>
                        </a:rPr>
                        <a:t>0.84</a:t>
                      </a:r>
                      <a:endParaRPr lang="en-US" sz="1200" kern="100">
                        <a:solidFill>
                          <a:srgbClr val="4D4D4D"/>
                        </a:solidFill>
                        <a:effectLst/>
                        <a:latin typeface="Arial"/>
                        <a:ea typeface="Aptos" panose="020B0004020202020204" pitchFamily="34" charset="0"/>
                        <a:cs typeface="Aria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CA" sz="1200" kern="100">
                          <a:effectLst/>
                          <a:latin typeface="Arial"/>
                          <a:cs typeface="Arial"/>
                        </a:rPr>
                        <a:t>0.66–1.02</a:t>
                      </a:r>
                      <a:endParaRPr lang="en-US" sz="1200" kern="100">
                        <a:solidFill>
                          <a:srgbClr val="4D4D4D"/>
                        </a:solidFill>
                        <a:effectLst/>
                        <a:latin typeface="Arial"/>
                        <a:ea typeface="Aptos" panose="020B0004020202020204" pitchFamily="34" charset="0"/>
                        <a:cs typeface="Arial"/>
                      </a:endParaRPr>
                    </a:p>
                  </a:txBody>
                  <a:tcPr marL="68580" marR="68580" marT="0" marB="0"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016684209"/>
                  </a:ext>
                </a:extLst>
              </a:tr>
              <a:tr h="221470">
                <a:tc>
                  <a:txBody>
                    <a:bodyPr/>
                    <a:lstStyle/>
                    <a:p>
                      <a:pPr marL="0" marR="0">
                        <a:lnSpc>
                          <a:spcPct val="115000"/>
                        </a:lnSpc>
                        <a:spcAft>
                          <a:spcPts val="800"/>
                        </a:spcAft>
                        <a:buNone/>
                      </a:pPr>
                      <a:r>
                        <a:rPr lang="en-CA" sz="1200" kern="100">
                          <a:effectLst/>
                          <a:latin typeface="Arial" panose="020B0604020202020204" pitchFamily="34" charset="0"/>
                          <a:cs typeface="Arial" panose="020B0604020202020204" pitchFamily="34" charset="0"/>
                        </a:rPr>
                        <a:t>Fibrinogen (g/L)</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3.09 ± 0.51</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2.53 ± 0.56</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2.50</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solidFill>
                      <a:schemeClr val="bg2">
                        <a:lumMod val="20000"/>
                        <a:lumOff val="80000"/>
                      </a:schemeClr>
                    </a:solidFill>
                  </a:tcPr>
                </a:tc>
                <a:tc gridSpan="3">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2.40</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chemeClr val="bg2">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2.60</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1.70–4.10</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solidFill>
                      <a:schemeClr val="bg2">
                        <a:lumMod val="20000"/>
                        <a:lumOff val="80000"/>
                      </a:schemeClr>
                    </a:solidFill>
                  </a:tcPr>
                </a:tc>
                <a:extLst>
                  <a:ext uri="{0D108BD9-81ED-4DB2-BD59-A6C34878D82A}">
                    <a16:rowId xmlns:a16="http://schemas.microsoft.com/office/drawing/2014/main" val="1917212972"/>
                  </a:ext>
                </a:extLst>
              </a:tr>
              <a:tr h="347084">
                <a:tc>
                  <a:txBody>
                    <a:bodyPr/>
                    <a:lstStyle/>
                    <a:p>
                      <a:pPr marL="0" marR="0">
                        <a:lnSpc>
                          <a:spcPct val="115000"/>
                        </a:lnSpc>
                        <a:spcAft>
                          <a:spcPts val="800"/>
                        </a:spcAft>
                        <a:buNone/>
                      </a:pPr>
                      <a:r>
                        <a:rPr lang="en-CA" sz="1200" kern="100">
                          <a:effectLst/>
                          <a:latin typeface="Arial" panose="020B0604020202020204" pitchFamily="34" charset="0"/>
                          <a:cs typeface="Arial" panose="020B0604020202020204" pitchFamily="34" charset="0"/>
                        </a:rPr>
                        <a:t>Prothrombin time (s)</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14.00 ± 0.50</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15.10 ± 0.80</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gridSpan="5">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No data</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tcPr>
                </a:tc>
                <a:tc hMerge="1">
                  <a:txBody>
                    <a:bodyPr/>
                    <a:lstStyle/>
                    <a:p>
                      <a:endParaRPr lang="en-US"/>
                    </a:p>
                  </a:txBody>
                  <a:tcPr>
                    <a:lnL w="12700" cap="flat" cmpd="sng" algn="ctr">
                      <a:solidFill>
                        <a:schemeClr val="bg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pPr marL="0" marR="0" algn="ctr">
                        <a:lnSpc>
                          <a:spcPct val="115000"/>
                        </a:lnSpc>
                        <a:spcAft>
                          <a:spcPts val="800"/>
                        </a:spcAft>
                        <a:buNone/>
                      </a:pPr>
                      <a:endParaRPr lang="en-US" sz="14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10.40–12.30</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47867466"/>
                  </a:ext>
                </a:extLst>
              </a:tr>
              <a:tr h="221470">
                <a:tc>
                  <a:txBody>
                    <a:bodyPr/>
                    <a:lstStyle/>
                    <a:p>
                      <a:pPr marL="0" marR="0">
                        <a:lnSpc>
                          <a:spcPct val="115000"/>
                        </a:lnSpc>
                        <a:spcAft>
                          <a:spcPts val="800"/>
                        </a:spcAft>
                        <a:buNone/>
                      </a:pPr>
                      <a:r>
                        <a:rPr lang="en-CA" sz="1200" kern="100">
                          <a:effectLst/>
                          <a:latin typeface="Arial" panose="020B0604020202020204" pitchFamily="34" charset="0"/>
                          <a:cs typeface="Arial" panose="020B0604020202020204" pitchFamily="34" charset="0"/>
                        </a:rPr>
                        <a:t>Protein S activity (IU/mL)</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1.02 ± 0.18</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0.83 ± 0.15</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0.64</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solidFill>
                      <a:schemeClr val="bg2">
                        <a:lumMod val="20000"/>
                        <a:lumOff val="80000"/>
                      </a:schemeClr>
                    </a:solidFill>
                  </a:tcPr>
                </a:tc>
                <a:tc gridSpan="3">
                  <a:txBody>
                    <a:bodyPr/>
                    <a:lstStyle/>
                    <a:p>
                      <a:pPr marL="0" marR="0" algn="ctr">
                        <a:lnSpc>
                          <a:spcPct val="115000"/>
                        </a:lnSpc>
                        <a:spcAft>
                          <a:spcPts val="800"/>
                        </a:spcAft>
                        <a:buNone/>
                      </a:pPr>
                      <a:r>
                        <a:rPr lang="en-CA" sz="1200" kern="100">
                          <a:effectLst/>
                          <a:latin typeface="Arial"/>
                          <a:cs typeface="Arial"/>
                        </a:rPr>
                        <a:t>0.55</a:t>
                      </a:r>
                      <a:endParaRPr lang="en-US" sz="1200" kern="100">
                        <a:solidFill>
                          <a:srgbClr val="4D4D4D"/>
                        </a:solidFill>
                        <a:effectLst/>
                        <a:latin typeface="Arial"/>
                        <a:ea typeface="Aptos" panose="020B0004020202020204" pitchFamily="34" charset="0"/>
                        <a:cs typeface="Arial"/>
                      </a:endParaRPr>
                    </a:p>
                  </a:txBody>
                  <a:tcPr marL="68580" marR="68580" marT="0" marB="0" anchor="ctr">
                    <a:lnR w="12700" cap="flat" cmpd="sng" algn="ctr">
                      <a:solidFill>
                        <a:schemeClr val="bg1"/>
                      </a:solidFill>
                      <a:prstDash val="solid"/>
                      <a:round/>
                      <a:headEnd type="none" w="med" len="med"/>
                      <a:tailEnd type="none" w="med" len="med"/>
                    </a:lnR>
                    <a:solidFill>
                      <a:schemeClr val="bg2">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algn="ctr">
                        <a:lnSpc>
                          <a:spcPct val="115000"/>
                        </a:lnSpc>
                        <a:spcAft>
                          <a:spcPts val="800"/>
                        </a:spcAft>
                        <a:buNone/>
                      </a:pPr>
                      <a:r>
                        <a:rPr lang="en-CA" sz="1200" kern="100">
                          <a:effectLst/>
                          <a:latin typeface="Arial"/>
                          <a:cs typeface="Arial"/>
                        </a:rPr>
                        <a:t>0.71</a:t>
                      </a:r>
                      <a:endParaRPr lang="en-US" sz="1200" kern="100">
                        <a:solidFill>
                          <a:srgbClr val="4D4D4D"/>
                        </a:solidFill>
                        <a:effectLst/>
                        <a:latin typeface="Arial"/>
                        <a:ea typeface="Aptos" panose="020B0004020202020204" pitchFamily="34" charset="0"/>
                        <a:cs typeface="Aria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0.55–1.43</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solidFill>
                      <a:schemeClr val="bg2">
                        <a:lumMod val="20000"/>
                        <a:lumOff val="80000"/>
                      </a:schemeClr>
                    </a:solidFill>
                  </a:tcPr>
                </a:tc>
                <a:extLst>
                  <a:ext uri="{0D108BD9-81ED-4DB2-BD59-A6C34878D82A}">
                    <a16:rowId xmlns:a16="http://schemas.microsoft.com/office/drawing/2014/main" val="3069908858"/>
                  </a:ext>
                </a:extLst>
              </a:tr>
              <a:tr h="221470">
                <a:tc>
                  <a:txBody>
                    <a:bodyPr/>
                    <a:lstStyle/>
                    <a:p>
                      <a:pPr marL="0" marR="0">
                        <a:lnSpc>
                          <a:spcPct val="115000"/>
                        </a:lnSpc>
                        <a:spcAft>
                          <a:spcPts val="800"/>
                        </a:spcAft>
                        <a:buNone/>
                      </a:pPr>
                      <a:r>
                        <a:rPr lang="en-CA" sz="1200" kern="100">
                          <a:effectLst/>
                          <a:latin typeface="Arial" panose="020B0604020202020204" pitchFamily="34" charset="0"/>
                          <a:cs typeface="Arial" panose="020B0604020202020204" pitchFamily="34" charset="0"/>
                        </a:rPr>
                        <a:t>Alpha-2 antiplasmin (IU/mL)</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1.20 ± 0.14</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1.02 ± 0.12</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0.23</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gridSpan="3">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0.20</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0.27</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0.68–1.36</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745498930"/>
                  </a:ext>
                </a:extLst>
              </a:tr>
              <a:tr h="463552">
                <a:tc>
                  <a:txBody>
                    <a:bodyPr/>
                    <a:lstStyle/>
                    <a:p>
                      <a:pPr marL="0" marR="0">
                        <a:lnSpc>
                          <a:spcPct val="115000"/>
                        </a:lnSpc>
                        <a:spcAft>
                          <a:spcPts val="800"/>
                        </a:spcAft>
                        <a:buNone/>
                      </a:pPr>
                      <a:r>
                        <a:rPr lang="en-CA" sz="1200" kern="100">
                          <a:effectLst/>
                          <a:latin typeface="Arial" panose="020B0604020202020204" pitchFamily="34" charset="0"/>
                          <a:cs typeface="Arial" panose="020B0604020202020204" pitchFamily="34" charset="0"/>
                        </a:rPr>
                        <a:t>ADAMTS-13 (IU/mL)</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0.78 ± 0.18</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0.93 ± 0.12</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solidFill>
                      <a:schemeClr val="bg2">
                        <a:lumMod val="20000"/>
                        <a:lumOff val="80000"/>
                      </a:schemeClr>
                    </a:solidFill>
                  </a:tcPr>
                </a:tc>
                <a:tc gridSpan="5">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1.01 ± 0.08 </a:t>
                      </a:r>
                      <a:br>
                        <a:rPr lang="en-CA" sz="1200" kern="100">
                          <a:effectLst/>
                          <a:latin typeface="Arial" panose="020B0604020202020204" pitchFamily="34" charset="0"/>
                          <a:cs typeface="Arial" panose="020B0604020202020204" pitchFamily="34" charset="0"/>
                        </a:rPr>
                      </a:br>
                      <a:r>
                        <a:rPr lang="en-CA" sz="1200" kern="100">
                          <a:effectLst/>
                          <a:latin typeface="Arial" panose="020B0604020202020204" pitchFamily="34" charset="0"/>
                          <a:cs typeface="Arial" panose="020B0604020202020204" pitchFamily="34" charset="0"/>
                        </a:rPr>
                        <a:t>(mean ± SD)</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chemeClr val="bg2">
                        <a:lumMod val="20000"/>
                        <a:lumOff val="80000"/>
                      </a:schemeClr>
                    </a:solidFill>
                  </a:tcPr>
                </a:tc>
                <a:tc hMerge="1">
                  <a:txBody>
                    <a:bodyPr/>
                    <a:lstStyle/>
                    <a:p>
                      <a:endParaRPr lang="en-US"/>
                    </a:p>
                  </a:txBody>
                  <a:tcPr>
                    <a:lnL w="12700" cap="flat" cmpd="sng" algn="ctr">
                      <a:solidFill>
                        <a:schemeClr val="bg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pPr marL="0" marR="0" algn="ctr">
                        <a:lnSpc>
                          <a:spcPct val="115000"/>
                        </a:lnSpc>
                        <a:spcAft>
                          <a:spcPts val="800"/>
                        </a:spcAft>
                        <a:buNone/>
                      </a:pPr>
                      <a:endParaRPr lang="en-US" sz="14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40%–130%</a:t>
                      </a:r>
                      <a:r>
                        <a:rPr lang="en-CA" sz="1200" kern="100" baseline="30000">
                          <a:effectLst/>
                          <a:latin typeface="Arial" panose="020B0604020202020204" pitchFamily="34" charset="0"/>
                          <a:cs typeface="Arial" panose="020B0604020202020204" pitchFamily="34" charset="0"/>
                        </a:rPr>
                        <a:t>#</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solidFill>
                      <a:schemeClr val="bg2">
                        <a:lumMod val="20000"/>
                        <a:lumOff val="80000"/>
                      </a:schemeClr>
                    </a:solidFill>
                  </a:tcPr>
                </a:tc>
                <a:extLst>
                  <a:ext uri="{0D108BD9-81ED-4DB2-BD59-A6C34878D82A}">
                    <a16:rowId xmlns:a16="http://schemas.microsoft.com/office/drawing/2014/main" val="4203891772"/>
                  </a:ext>
                </a:extLst>
              </a:tr>
            </a:tbl>
          </a:graphicData>
        </a:graphic>
      </p:graphicFrame>
      <p:sp>
        <p:nvSpPr>
          <p:cNvPr id="3" name="Rectangle 2">
            <a:extLst>
              <a:ext uri="{FF2B5EF4-FFF2-40B4-BE49-F238E27FC236}">
                <a16:creationId xmlns:a16="http://schemas.microsoft.com/office/drawing/2014/main" id="{35D29EB7-4158-5422-4131-3F3DFCF22B5A}"/>
              </a:ext>
            </a:extLst>
          </p:cNvPr>
          <p:cNvSpPr/>
          <p:nvPr/>
        </p:nvSpPr>
        <p:spPr>
          <a:xfrm>
            <a:off x="3364992" y="6191932"/>
            <a:ext cx="7700692" cy="5705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1200">
                <a:solidFill>
                  <a:srgbClr val="4D4D4D"/>
                </a:solidFill>
                <a:effectLst/>
                <a:latin typeface="Arial" panose="020B0604020202020204" pitchFamily="34" charset="0"/>
                <a:ea typeface="Aptos" panose="020B0004020202020204" pitchFamily="34" charset="0"/>
              </a:rPr>
              <a:t>CSA Group. (2025). CAN/CSA-Z902:25 Blood and blood components</a:t>
            </a:r>
            <a:r>
              <a:rPr lang="en-CA" sz="1200">
                <a:solidFill>
                  <a:srgbClr val="4D4D4D"/>
                </a:solidFill>
                <a:latin typeface="Arial" panose="020B0604020202020204" pitchFamily="34" charset="0"/>
                <a:ea typeface="Aptos" panose="020B0004020202020204" pitchFamily="34" charset="0"/>
              </a:rPr>
              <a:t>; </a:t>
            </a:r>
            <a:r>
              <a:rPr lang="en-CA" sz="1200" err="1">
                <a:solidFill>
                  <a:srgbClr val="4D4D4D"/>
                </a:solidFill>
                <a:latin typeface="Arial" panose="020B0604020202020204" pitchFamily="34" charset="0"/>
                <a:ea typeface="Aptos" panose="020B0004020202020204" pitchFamily="34" charset="0"/>
              </a:rPr>
              <a:t>Octapharma</a:t>
            </a:r>
            <a:r>
              <a:rPr lang="en-CA" sz="1200">
                <a:solidFill>
                  <a:srgbClr val="4D4D4D"/>
                </a:solidFill>
                <a:latin typeface="Arial" panose="020B0604020202020204" pitchFamily="34" charset="0"/>
                <a:ea typeface="Aptos" panose="020B0004020202020204" pitchFamily="34" charset="0"/>
              </a:rPr>
              <a:t> Canada. (2022). </a:t>
            </a:r>
            <a:r>
              <a:rPr lang="en-CA" sz="1200" err="1">
                <a:solidFill>
                  <a:srgbClr val="4D4D4D"/>
                </a:solidFill>
                <a:latin typeface="Arial" panose="020B0604020202020204" pitchFamily="34" charset="0"/>
                <a:ea typeface="Aptos" panose="020B0004020202020204" pitchFamily="34" charset="0"/>
              </a:rPr>
              <a:t>Octaplasma</a:t>
            </a:r>
            <a:r>
              <a:rPr lang="en-CA" sz="1200">
                <a:solidFill>
                  <a:srgbClr val="4D4D4D"/>
                </a:solidFill>
                <a:latin typeface="Arial" panose="020B0604020202020204" pitchFamily="34" charset="0"/>
                <a:ea typeface="Aptos" panose="020B0004020202020204" pitchFamily="34" charset="0"/>
              </a:rPr>
              <a:t> Product Monograph; Erickson, A., et al. (2017).Transfusion, 57(4), 997-1006. Heger A, Gruber G. Transfusion. 2022 Dec;62(12):2621-2630. </a:t>
            </a:r>
            <a:endParaRPr lang="en-CA" sz="12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0208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nvPr>
        </p:nvSpPr>
        <p:spPr>
          <a:xfrm>
            <a:off x="6230753" y="2154621"/>
            <a:ext cx="5961247" cy="3984528"/>
          </a:xfrm>
        </p:spPr>
        <p:txBody>
          <a:bodyPr>
            <a:noAutofit/>
          </a:bodyPr>
          <a:lstStyle/>
          <a:p>
            <a:r>
              <a:rPr lang="en-US" sz="5400"/>
              <a:t>Indications, contraindications</a:t>
            </a:r>
            <a:br>
              <a:rPr lang="en-US" sz="5400"/>
            </a:br>
            <a:r>
              <a:rPr lang="en-US" sz="5400"/>
              <a:t>&amp;</a:t>
            </a:r>
            <a:br>
              <a:rPr lang="en-US" sz="5400"/>
            </a:br>
            <a:r>
              <a:rPr lang="en-US" sz="5400"/>
              <a:t>dosing</a:t>
            </a:r>
            <a:br>
              <a:rPr lang="en-US" sz="5400"/>
            </a:br>
            <a:br>
              <a:rPr lang="en-US" sz="5400"/>
            </a:br>
            <a:endParaRPr lang="en-US" sz="5400"/>
          </a:p>
        </p:txBody>
      </p:sp>
      <p:pic>
        <p:nvPicPr>
          <p:cNvPr id="6" name="Picture Placeholder 5" descr="Icon&#10;&#10;Description automatically generated">
            <a:extLst>
              <a:ext uri="{FF2B5EF4-FFF2-40B4-BE49-F238E27FC236}">
                <a16:creationId xmlns:a16="http://schemas.microsoft.com/office/drawing/2014/main" id="{01FA290C-0355-4447-9198-627A59B64AAB}"/>
              </a:ext>
            </a:extLst>
          </p:cNvPr>
          <p:cNvPicPr>
            <a:picLocks noChangeAspect="1"/>
          </p:cNvPicPr>
          <p:nvPr/>
        </p:nvPicPr>
        <p:blipFill>
          <a:blip r:embed="rId4">
            <a:extLst>
              <a:ext uri="{28A0092B-C50C-407E-A947-70E740481C1C}">
                <a14:useLocalDpi xmlns:a14="http://schemas.microsoft.com/office/drawing/2010/main" val="0"/>
              </a:ext>
            </a:extLst>
          </a:blip>
          <a:srcRect l="5556" r="5556"/>
          <a:stretch>
            <a:fillRect/>
          </a:stretch>
        </p:blipFill>
        <p:spPr>
          <a:xfrm>
            <a:off x="540656" y="611063"/>
            <a:ext cx="5019612" cy="5641394"/>
          </a:xfrm>
          <a:prstGeom prst="rect">
            <a:avLst/>
          </a:prstGeom>
        </p:spPr>
      </p:pic>
    </p:spTree>
    <p:custDataLst>
      <p:tags r:id="rId1"/>
    </p:custDataLst>
    <p:extLst>
      <p:ext uri="{BB962C8B-B14F-4D97-AF65-F5344CB8AC3E}">
        <p14:creationId xmlns:p14="http://schemas.microsoft.com/office/powerpoint/2010/main" val="2111290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67B1A-EA8B-C50B-16A0-FCD7EB64387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D121B6C-2CA0-0CBD-01A3-BECFFBABC721}"/>
              </a:ext>
            </a:extLst>
          </p:cNvPr>
          <p:cNvSpPr>
            <a:spLocks noGrp="1"/>
          </p:cNvSpPr>
          <p:nvPr>
            <p:ph type="title"/>
          </p:nvPr>
        </p:nvSpPr>
        <p:spPr>
          <a:xfrm>
            <a:off x="764236" y="182880"/>
            <a:ext cx="11427764" cy="943442"/>
          </a:xfrm>
        </p:spPr>
        <p:txBody>
          <a:bodyPr>
            <a:normAutofit/>
          </a:bodyPr>
          <a:lstStyle/>
          <a:p>
            <a:r>
              <a:rPr lang="en-CA"/>
              <a:t>Indications for AFP-PT</a:t>
            </a:r>
          </a:p>
        </p:txBody>
      </p:sp>
      <p:sp>
        <p:nvSpPr>
          <p:cNvPr id="3" name="TextBox 3">
            <a:extLst>
              <a:ext uri="{FF2B5EF4-FFF2-40B4-BE49-F238E27FC236}">
                <a16:creationId xmlns:a16="http://schemas.microsoft.com/office/drawing/2014/main" id="{DB9AA36C-4392-7E46-A4D0-ABDD4159F916}"/>
              </a:ext>
            </a:extLst>
          </p:cNvPr>
          <p:cNvSpPr txBox="1"/>
          <p:nvPr/>
        </p:nvSpPr>
        <p:spPr>
          <a:xfrm>
            <a:off x="3236976" y="6227064"/>
            <a:ext cx="6576929" cy="461665"/>
          </a:xfrm>
          <a:prstGeom prst="rect">
            <a:avLst/>
          </a:prstGeom>
          <a:noFill/>
        </p:spPr>
        <p:txBody>
          <a:bodyPr wrap="square">
            <a:spAutoFit/>
          </a:bodyPr>
          <a:lstStyle>
            <a:defPPr>
              <a:defRPr lang="en-US"/>
            </a:defPPr>
            <a:lvl1pPr>
              <a:buNone/>
              <a:defRPr sz="1200">
                <a:solidFill>
                  <a:srgbClr val="000000"/>
                </a:solidFill>
                <a:effectLst/>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a:t>Bloody Easy 5.1, JACC. 2020 Aug, 76 (5) 594–622, AJH 2019 March, 94(6) 697-709, Br J </a:t>
            </a:r>
            <a:r>
              <a:rPr lang="en-CA" err="1"/>
              <a:t>Haematol</a:t>
            </a:r>
            <a:r>
              <a:rPr lang="en-CA"/>
              <a:t>, 181: 54-67.</a:t>
            </a:r>
          </a:p>
        </p:txBody>
      </p:sp>
      <p:grpSp>
        <p:nvGrpSpPr>
          <p:cNvPr id="9" name="Group 8">
            <a:extLst>
              <a:ext uri="{FF2B5EF4-FFF2-40B4-BE49-F238E27FC236}">
                <a16:creationId xmlns:a16="http://schemas.microsoft.com/office/drawing/2014/main" id="{25C9D177-B252-38B5-64DA-DA70A60519D6}"/>
              </a:ext>
            </a:extLst>
          </p:cNvPr>
          <p:cNvGrpSpPr/>
          <p:nvPr/>
        </p:nvGrpSpPr>
        <p:grpSpPr>
          <a:xfrm>
            <a:off x="764237" y="1463305"/>
            <a:ext cx="5085579" cy="1200329"/>
            <a:chOff x="764237" y="1347870"/>
            <a:chExt cx="5085579" cy="1200329"/>
          </a:xfrm>
        </p:grpSpPr>
        <p:pic>
          <p:nvPicPr>
            <p:cNvPr id="7" name="Picture 6" descr="A red logo with a drop of water&#10;&#10;AI-generated content may be incorrect.">
              <a:extLst>
                <a:ext uri="{FF2B5EF4-FFF2-40B4-BE49-F238E27FC236}">
                  <a16:creationId xmlns:a16="http://schemas.microsoft.com/office/drawing/2014/main" id="{6DBE56D1-55D5-F449-2D9C-5DF686738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237" y="1406769"/>
              <a:ext cx="982502" cy="982502"/>
            </a:xfrm>
            <a:prstGeom prst="rect">
              <a:avLst/>
            </a:prstGeom>
          </p:spPr>
        </p:pic>
        <p:sp>
          <p:nvSpPr>
            <p:cNvPr id="8" name="TextBox 7">
              <a:extLst>
                <a:ext uri="{FF2B5EF4-FFF2-40B4-BE49-F238E27FC236}">
                  <a16:creationId xmlns:a16="http://schemas.microsoft.com/office/drawing/2014/main" id="{25CA8C4C-F6DA-BC77-0CDB-55AFC84F95E3}"/>
                </a:ext>
              </a:extLst>
            </p:cNvPr>
            <p:cNvSpPr txBox="1"/>
            <p:nvPr/>
          </p:nvSpPr>
          <p:spPr>
            <a:xfrm>
              <a:off x="1746740" y="1347870"/>
              <a:ext cx="4103076" cy="1200329"/>
            </a:xfrm>
            <a:prstGeom prst="rect">
              <a:avLst/>
            </a:prstGeom>
            <a:noFill/>
          </p:spPr>
          <p:txBody>
            <a:bodyPr wrap="square" rtlCol="0">
              <a:spAutoFit/>
            </a:bodyPr>
            <a:lstStyle/>
            <a:p>
              <a:pPr>
                <a:spcBef>
                  <a:spcPct val="0"/>
                </a:spcBef>
                <a:spcAft>
                  <a:spcPct val="0"/>
                </a:spcAft>
              </a:pPr>
              <a:r>
                <a:rPr lang="en-CA">
                  <a:latin typeface="Arial" panose="020B0604020202020204" pitchFamily="34" charset="0"/>
                  <a:cs typeface="Arial" panose="020B0604020202020204" pitchFamily="34" charset="0"/>
                </a:rPr>
                <a:t>Bleeding or undergoing invasive procedures with a high-risk of bleeding possibly requiring replacement of multiple plasma coagulation factors</a:t>
              </a:r>
              <a:endParaRPr lang="en-CA">
                <a:solidFill>
                  <a:srgbClr val="4D4D4D"/>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2BFB3519-91F8-2E07-107F-703B864915C0}"/>
              </a:ext>
            </a:extLst>
          </p:cNvPr>
          <p:cNvGrpSpPr/>
          <p:nvPr/>
        </p:nvGrpSpPr>
        <p:grpSpPr>
          <a:xfrm>
            <a:off x="865142" y="2830202"/>
            <a:ext cx="4691596" cy="1295432"/>
            <a:chOff x="865142" y="2560573"/>
            <a:chExt cx="4691596" cy="1295432"/>
          </a:xfrm>
        </p:grpSpPr>
        <p:pic>
          <p:nvPicPr>
            <p:cNvPr id="11" name="Picture 10" descr="A blood bag with a drop of blood&#10;&#10;AI-generated content may be incorrect.">
              <a:extLst>
                <a:ext uri="{FF2B5EF4-FFF2-40B4-BE49-F238E27FC236}">
                  <a16:creationId xmlns:a16="http://schemas.microsoft.com/office/drawing/2014/main" id="{6AF55E13-B243-A46A-C524-898BC3C6EB24}"/>
                </a:ext>
              </a:extLst>
            </p:cNvPr>
            <p:cNvPicPr>
              <a:picLocks noChangeAspect="1"/>
            </p:cNvPicPr>
            <p:nvPr/>
          </p:nvPicPr>
          <p:blipFill>
            <a:blip r:embed="rId4">
              <a:extLst>
                <a:ext uri="{28A0092B-C50C-407E-A947-70E740481C1C}">
                  <a14:useLocalDpi xmlns:a14="http://schemas.microsoft.com/office/drawing/2010/main" val="0"/>
                </a:ext>
              </a:extLst>
            </a:blip>
            <a:srcRect l="23297" t="6116" r="30324" b="16926"/>
            <a:stretch/>
          </p:blipFill>
          <p:spPr>
            <a:xfrm>
              <a:off x="865142" y="2560573"/>
              <a:ext cx="780691" cy="1295432"/>
            </a:xfrm>
            <a:prstGeom prst="rect">
              <a:avLst/>
            </a:prstGeom>
          </p:spPr>
        </p:pic>
        <p:sp>
          <p:nvSpPr>
            <p:cNvPr id="12" name="TextBox 11">
              <a:extLst>
                <a:ext uri="{FF2B5EF4-FFF2-40B4-BE49-F238E27FC236}">
                  <a16:creationId xmlns:a16="http://schemas.microsoft.com/office/drawing/2014/main" id="{E45ACE96-7999-CD48-2D2F-0B8902DC9745}"/>
                </a:ext>
              </a:extLst>
            </p:cNvPr>
            <p:cNvSpPr txBox="1"/>
            <p:nvPr/>
          </p:nvSpPr>
          <p:spPr>
            <a:xfrm>
              <a:off x="1746739" y="2817490"/>
              <a:ext cx="3809999" cy="923330"/>
            </a:xfrm>
            <a:prstGeom prst="rect">
              <a:avLst/>
            </a:prstGeom>
            <a:noFill/>
          </p:spPr>
          <p:txBody>
            <a:bodyPr wrap="square" rtlCol="0">
              <a:spAutoFit/>
            </a:bodyPr>
            <a:lstStyle/>
            <a:p>
              <a:pPr>
                <a:spcBef>
                  <a:spcPct val="0"/>
                </a:spcBef>
                <a:spcAft>
                  <a:spcPct val="0"/>
                </a:spcAft>
              </a:pPr>
              <a:r>
                <a:rPr lang="en-CA">
                  <a:latin typeface="Arial" panose="020B0604020202020204" pitchFamily="34" charset="0"/>
                  <a:cs typeface="Arial" panose="020B0604020202020204" pitchFamily="34" charset="0"/>
                </a:rPr>
                <a:t>Receiving massive transfusion with clinically significant coagulation abnormalities</a:t>
              </a:r>
              <a:endParaRPr lang="en-CA">
                <a:solidFill>
                  <a:srgbClr val="4D4D4D"/>
                </a:solidFill>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24100B05-214A-632A-28AB-8C240B2C857A}"/>
              </a:ext>
            </a:extLst>
          </p:cNvPr>
          <p:cNvGrpSpPr/>
          <p:nvPr/>
        </p:nvGrpSpPr>
        <p:grpSpPr>
          <a:xfrm>
            <a:off x="6320351" y="4264131"/>
            <a:ext cx="5422713" cy="1754326"/>
            <a:chOff x="673287" y="4142093"/>
            <a:chExt cx="5422713" cy="1754326"/>
          </a:xfrm>
        </p:grpSpPr>
        <p:pic>
          <p:nvPicPr>
            <p:cNvPr id="15" name="Picture 14" descr="A red and blue rectangular object&#10;&#10;AI-generated content may be incorrect.">
              <a:extLst>
                <a:ext uri="{FF2B5EF4-FFF2-40B4-BE49-F238E27FC236}">
                  <a16:creationId xmlns:a16="http://schemas.microsoft.com/office/drawing/2014/main" id="{A9E52492-AFFD-2B61-03BB-F0C1C47777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87" y="4296857"/>
              <a:ext cx="1164400" cy="1164400"/>
            </a:xfrm>
            <a:prstGeom prst="rect">
              <a:avLst/>
            </a:prstGeom>
          </p:spPr>
        </p:pic>
        <p:sp>
          <p:nvSpPr>
            <p:cNvPr id="16" name="TextBox 15">
              <a:extLst>
                <a:ext uri="{FF2B5EF4-FFF2-40B4-BE49-F238E27FC236}">
                  <a16:creationId xmlns:a16="http://schemas.microsoft.com/office/drawing/2014/main" id="{0648DC99-E2B5-F27F-169F-0216E5637936}"/>
                </a:ext>
              </a:extLst>
            </p:cNvPr>
            <p:cNvSpPr txBox="1"/>
            <p:nvPr/>
          </p:nvSpPr>
          <p:spPr>
            <a:xfrm>
              <a:off x="1731698" y="4142093"/>
              <a:ext cx="4364302" cy="1754326"/>
            </a:xfrm>
            <a:prstGeom prst="rect">
              <a:avLst/>
            </a:prstGeom>
            <a:noFill/>
          </p:spPr>
          <p:txBody>
            <a:bodyPr wrap="square" rtlCol="0">
              <a:spAutoFit/>
            </a:bodyPr>
            <a:lstStyle/>
            <a:p>
              <a:pPr>
                <a:spcBef>
                  <a:spcPct val="0"/>
                </a:spcBef>
                <a:spcAft>
                  <a:spcPct val="0"/>
                </a:spcAft>
              </a:pPr>
              <a:r>
                <a:rPr lang="en-CA">
                  <a:latin typeface="Arial" panose="020B0604020202020204" pitchFamily="34" charset="0"/>
                  <a:cs typeface="Arial" panose="020B0604020202020204" pitchFamily="34" charset="0"/>
                </a:rPr>
                <a:t>On warfarin and are bleeding or need to undergo an invasive procedure with a high-risk of bleeding before vitamin K can reverse the warfarin effect, and where prothrombin complex concentrate is not available or is contraindicated</a:t>
              </a:r>
              <a:endParaRPr lang="en-CA">
                <a:solidFill>
                  <a:srgbClr val="4D4D4D"/>
                </a:solidFill>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370C73A8-751F-A792-E1BB-DDD240F42D97}"/>
              </a:ext>
            </a:extLst>
          </p:cNvPr>
          <p:cNvGrpSpPr/>
          <p:nvPr/>
        </p:nvGrpSpPr>
        <p:grpSpPr>
          <a:xfrm>
            <a:off x="6427652" y="1280853"/>
            <a:ext cx="5000111" cy="1295432"/>
            <a:chOff x="6427652" y="1011224"/>
            <a:chExt cx="5000111" cy="1295432"/>
          </a:xfrm>
        </p:grpSpPr>
        <p:grpSp>
          <p:nvGrpSpPr>
            <p:cNvPr id="19" name="Group 18">
              <a:extLst>
                <a:ext uri="{FF2B5EF4-FFF2-40B4-BE49-F238E27FC236}">
                  <a16:creationId xmlns:a16="http://schemas.microsoft.com/office/drawing/2014/main" id="{E7680FED-AA3E-3090-D3C3-8BE88EA26435}"/>
                </a:ext>
              </a:extLst>
            </p:cNvPr>
            <p:cNvGrpSpPr/>
            <p:nvPr/>
          </p:nvGrpSpPr>
          <p:grpSpPr>
            <a:xfrm>
              <a:off x="6427652" y="1011224"/>
              <a:ext cx="780691" cy="1295432"/>
              <a:chOff x="8677314" y="2717928"/>
              <a:chExt cx="1066801" cy="1770185"/>
            </a:xfrm>
          </p:grpSpPr>
          <p:pic>
            <p:nvPicPr>
              <p:cNvPr id="17" name="Picture 16" descr="A blood bag with a drop of blood&#10;&#10;AI-generated content may be incorrect.">
                <a:extLst>
                  <a:ext uri="{FF2B5EF4-FFF2-40B4-BE49-F238E27FC236}">
                    <a16:creationId xmlns:a16="http://schemas.microsoft.com/office/drawing/2014/main" id="{8D04C6EA-BC8B-EA65-846C-B94CA66D808C}"/>
                  </a:ext>
                </a:extLst>
              </p:cNvPr>
              <p:cNvPicPr>
                <a:picLocks noChangeAspect="1"/>
              </p:cNvPicPr>
              <p:nvPr/>
            </p:nvPicPr>
            <p:blipFill>
              <a:blip r:embed="rId4">
                <a:extLst>
                  <a:ext uri="{28A0092B-C50C-407E-A947-70E740481C1C}">
                    <a14:useLocalDpi xmlns:a14="http://schemas.microsoft.com/office/drawing/2010/main" val="0"/>
                  </a:ext>
                </a:extLst>
              </a:blip>
              <a:srcRect l="23297" t="6116" r="30324" b="16926"/>
              <a:stretch/>
            </p:blipFill>
            <p:spPr>
              <a:xfrm>
                <a:off x="8677314" y="2717928"/>
                <a:ext cx="1066801" cy="1770185"/>
              </a:xfrm>
              <a:prstGeom prst="rect">
                <a:avLst/>
              </a:prstGeom>
            </p:spPr>
          </p:pic>
          <p:sp>
            <p:nvSpPr>
              <p:cNvPr id="18" name="Rectangle 17">
                <a:extLst>
                  <a:ext uri="{FF2B5EF4-FFF2-40B4-BE49-F238E27FC236}">
                    <a16:creationId xmlns:a16="http://schemas.microsoft.com/office/drawing/2014/main" id="{D2CD54DB-C75F-0F4D-240F-823DE4C844F5}"/>
                  </a:ext>
                </a:extLst>
              </p:cNvPr>
              <p:cNvSpPr/>
              <p:nvPr/>
            </p:nvSpPr>
            <p:spPr>
              <a:xfrm>
                <a:off x="8821867" y="3386319"/>
                <a:ext cx="804577" cy="130603"/>
              </a:xfrm>
              <a:prstGeom prst="rect">
                <a:avLst/>
              </a:prstGeom>
              <a:solidFill>
                <a:srgbClr val="E5A8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id="{0FC054C2-EB41-3F1B-BB79-C1D94DA704CB}"/>
                </a:ext>
              </a:extLst>
            </p:cNvPr>
            <p:cNvSpPr txBox="1"/>
            <p:nvPr/>
          </p:nvSpPr>
          <p:spPr>
            <a:xfrm>
              <a:off x="7314128" y="1211905"/>
              <a:ext cx="4113635" cy="923330"/>
            </a:xfrm>
            <a:prstGeom prst="rect">
              <a:avLst/>
            </a:prstGeom>
            <a:noFill/>
          </p:spPr>
          <p:txBody>
            <a:bodyPr wrap="square" rtlCol="0">
              <a:spAutoFit/>
            </a:bodyPr>
            <a:lstStyle/>
            <a:p>
              <a:pPr>
                <a:spcBef>
                  <a:spcPct val="0"/>
                </a:spcBef>
                <a:spcAft>
                  <a:spcPct val="0"/>
                </a:spcAft>
              </a:pPr>
              <a:r>
                <a:rPr lang="en-CA">
                  <a:latin typeface="Arial" panose="020B0604020202020204" pitchFamily="34" charset="0"/>
                  <a:cs typeface="Arial" panose="020B0604020202020204" pitchFamily="34" charset="0"/>
                </a:rPr>
                <a:t>Requiring reconstituted whole blood for exchange transfusion in neonates</a:t>
              </a:r>
              <a:endParaRPr lang="en-CA">
                <a:solidFill>
                  <a:srgbClr val="4D4D4D"/>
                </a:solidFill>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1E3DF2EE-F227-BFE6-5001-E724BFEF9DD5}"/>
              </a:ext>
            </a:extLst>
          </p:cNvPr>
          <p:cNvGrpSpPr/>
          <p:nvPr/>
        </p:nvGrpSpPr>
        <p:grpSpPr>
          <a:xfrm>
            <a:off x="6219446" y="2737851"/>
            <a:ext cx="5208317" cy="1313995"/>
            <a:chOff x="6320351" y="4321624"/>
            <a:chExt cx="5208317" cy="1313995"/>
          </a:xfrm>
        </p:grpSpPr>
        <p:grpSp>
          <p:nvGrpSpPr>
            <p:cNvPr id="26" name="Group 25">
              <a:extLst>
                <a:ext uri="{FF2B5EF4-FFF2-40B4-BE49-F238E27FC236}">
                  <a16:creationId xmlns:a16="http://schemas.microsoft.com/office/drawing/2014/main" id="{EC487F91-6167-C5DD-8A6B-A35200BDA577}"/>
                </a:ext>
              </a:extLst>
            </p:cNvPr>
            <p:cNvGrpSpPr/>
            <p:nvPr/>
          </p:nvGrpSpPr>
          <p:grpSpPr>
            <a:xfrm>
              <a:off x="6320351" y="4321624"/>
              <a:ext cx="1313995" cy="1313995"/>
              <a:chOff x="7165037" y="3191274"/>
              <a:chExt cx="1936857" cy="1936857"/>
            </a:xfrm>
          </p:grpSpPr>
          <p:pic>
            <p:nvPicPr>
              <p:cNvPr id="22" name="Picture 21" descr="A blue and red logo&#10;&#10;AI-generated content may be incorrect.">
                <a:extLst>
                  <a:ext uri="{FF2B5EF4-FFF2-40B4-BE49-F238E27FC236}">
                    <a16:creationId xmlns:a16="http://schemas.microsoft.com/office/drawing/2014/main" id="{5B2A7E88-CB96-5083-93B5-47859F6909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5037" y="3191274"/>
                <a:ext cx="1936857" cy="1936857"/>
              </a:xfrm>
              <a:prstGeom prst="rect">
                <a:avLst/>
              </a:prstGeom>
            </p:spPr>
          </p:pic>
          <p:sp>
            <p:nvSpPr>
              <p:cNvPr id="25" name="Rectangle 24">
                <a:extLst>
                  <a:ext uri="{FF2B5EF4-FFF2-40B4-BE49-F238E27FC236}">
                    <a16:creationId xmlns:a16="http://schemas.microsoft.com/office/drawing/2014/main" id="{1EACDDBC-87D2-A90A-1129-E5E5D4463ED3}"/>
                  </a:ext>
                </a:extLst>
              </p:cNvPr>
              <p:cNvSpPr/>
              <p:nvPr/>
            </p:nvSpPr>
            <p:spPr>
              <a:xfrm>
                <a:off x="8086573" y="4499924"/>
                <a:ext cx="344370" cy="6282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atin typeface="Arial" panose="020B0604020202020204" pitchFamily="34" charset="0"/>
                  <a:cs typeface="Arial" panose="020B0604020202020204" pitchFamily="34" charset="0"/>
                </a:endParaRPr>
              </a:p>
            </p:txBody>
          </p:sp>
          <p:pic>
            <p:nvPicPr>
              <p:cNvPr id="24" name="Picture 23" descr="A yellow and black logo&#10;&#10;AI-generated content may be incorrect.">
                <a:extLst>
                  <a:ext uri="{FF2B5EF4-FFF2-40B4-BE49-F238E27FC236}">
                    <a16:creationId xmlns:a16="http://schemas.microsoft.com/office/drawing/2014/main" id="{378DBA31-F527-4958-D1C7-AB909752C439}"/>
                  </a:ext>
                </a:extLst>
              </p:cNvPr>
              <p:cNvPicPr>
                <a:picLocks noChangeAspect="1"/>
              </p:cNvPicPr>
              <p:nvPr/>
            </p:nvPicPr>
            <p:blipFill>
              <a:blip r:embed="rId7">
                <a:extLst>
                  <a:ext uri="{28A0092B-C50C-407E-A947-70E740481C1C}">
                    <a14:useLocalDpi xmlns:a14="http://schemas.microsoft.com/office/drawing/2010/main" val="0"/>
                  </a:ext>
                </a:extLst>
              </a:blip>
              <a:srcRect l="20598" t="16312" r="29775" b="21660"/>
              <a:stretch/>
            </p:blipFill>
            <p:spPr>
              <a:xfrm>
                <a:off x="7995138" y="4463995"/>
                <a:ext cx="435805" cy="544710"/>
              </a:xfrm>
              <a:prstGeom prst="rect">
                <a:avLst/>
              </a:prstGeom>
            </p:spPr>
          </p:pic>
        </p:grpSp>
        <p:sp>
          <p:nvSpPr>
            <p:cNvPr id="27" name="TextBox 26">
              <a:extLst>
                <a:ext uri="{FF2B5EF4-FFF2-40B4-BE49-F238E27FC236}">
                  <a16:creationId xmlns:a16="http://schemas.microsoft.com/office/drawing/2014/main" id="{728FFF5B-99AD-4EE1-87D4-F66C42916DE2}"/>
                </a:ext>
              </a:extLst>
            </p:cNvPr>
            <p:cNvSpPr txBox="1"/>
            <p:nvPr/>
          </p:nvSpPr>
          <p:spPr>
            <a:xfrm>
              <a:off x="7480134" y="4400170"/>
              <a:ext cx="4048534" cy="1200329"/>
            </a:xfrm>
            <a:prstGeom prst="rect">
              <a:avLst/>
            </a:prstGeom>
            <a:noFill/>
          </p:spPr>
          <p:txBody>
            <a:bodyPr wrap="square" lIns="91440" tIns="45720" rIns="91440" bIns="45720" rtlCol="0" anchor="t">
              <a:spAutoFit/>
            </a:bodyPr>
            <a:lstStyle/>
            <a:p>
              <a:pPr>
                <a:spcBef>
                  <a:spcPct val="0"/>
                </a:spcBef>
                <a:spcAft>
                  <a:spcPct val="0"/>
                </a:spcAft>
              </a:pPr>
              <a:r>
                <a:rPr lang="en-CA">
                  <a:latin typeface="Arial"/>
                  <a:cs typeface="Arial"/>
                </a:rPr>
                <a:t>Being treated for thrombotic thrombocytopenic purpura (TTP) or hemolytic uremic syndrome (HUS) undergoing plasma exchange</a:t>
              </a:r>
              <a:endParaRPr lang="en-CA">
                <a:solidFill>
                  <a:srgbClr val="4D4D4D"/>
                </a:solidFill>
                <a:latin typeface="Arial"/>
                <a:cs typeface="Arial"/>
              </a:endParaRPr>
            </a:p>
          </p:txBody>
        </p:sp>
      </p:grpSp>
      <p:grpSp>
        <p:nvGrpSpPr>
          <p:cNvPr id="33" name="Group 32">
            <a:extLst>
              <a:ext uri="{FF2B5EF4-FFF2-40B4-BE49-F238E27FC236}">
                <a16:creationId xmlns:a16="http://schemas.microsoft.com/office/drawing/2014/main" id="{F3AEBC2E-C5B3-2691-FA6B-75301DCFB6A1}"/>
              </a:ext>
            </a:extLst>
          </p:cNvPr>
          <p:cNvGrpSpPr/>
          <p:nvPr/>
        </p:nvGrpSpPr>
        <p:grpSpPr>
          <a:xfrm>
            <a:off x="702690" y="4362247"/>
            <a:ext cx="5157684" cy="1477328"/>
            <a:chOff x="6189448" y="2438861"/>
            <a:chExt cx="5157684" cy="1477328"/>
          </a:xfrm>
        </p:grpSpPr>
        <p:pic>
          <p:nvPicPr>
            <p:cNvPr id="30" name="Picture 29" descr="Red circles with a white background&#10;&#10;AI-generated content may be incorrect.">
              <a:extLst>
                <a:ext uri="{FF2B5EF4-FFF2-40B4-BE49-F238E27FC236}">
                  <a16:creationId xmlns:a16="http://schemas.microsoft.com/office/drawing/2014/main" id="{0FD23898-1199-05C5-086F-49482EE89AE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58" b="89982" l="7019" r="89982">
                          <a14:foregroundMark x1="15739" y1="40753" x2="11278" y2="43551"/>
                          <a14:foregroundMark x1="20936" y1="37493" x2="18484" y2="39031"/>
                          <a14:foregroundMark x1="7856" y1="40265" x2="7019" y2="41092"/>
                          <a14:foregroundMark x1="11878" y1="36293" x2="9106" y2="39031"/>
                          <a14:foregroundMark x1="51230" y1="33833" x2="62088" y2="33233"/>
                          <a14:foregroundMark x1="85723" y1="27774" x2="75405" y2="37493"/>
                          <a14:foregroundMark x1="72840" y1="59926" x2="80384" y2="68326"/>
                          <a14:foregroundMark x1="60288" y1="45951" x2="71776" y2="58742"/>
                          <a14:foregroundMark x1="80384" y1="68326" x2="89322" y2="68326"/>
                          <a14:foregroundMark x1="80864" y1="50210" x2="89922" y2="57469"/>
                          <a14:foregroundMark x1="26995" y1="46551" x2="7618" y2="62507"/>
                          <a14:foregroundMark x1="26683" y1="70070" x2="32573" y2="72406"/>
                          <a14:foregroundMark x1="7618" y1="62507" x2="24633" y2="69256"/>
                          <a14:foregroundMark x1="32573" y1="72406" x2="34253" y2="71386"/>
                          <a14:foregroundMark x1="31254" y1="53809" x2="16077" y2="72585"/>
                          <a14:backgroundMark x1="12478" y1="39892" x2="16077" y2="39892"/>
                          <a14:backgroundMark x1="11278" y1="39892" x2="23935" y2="39892"/>
                          <a14:backgroundMark x1="15477" y1="39892" x2="7618" y2="39892"/>
                          <a14:backgroundMark x1="34853" y1="60468" x2="20336" y2="74985"/>
                          <a14:backgroundMark x1="25795" y1="72585" x2="28194" y2="59868"/>
                          <a14:backgroundMark x1="70546" y1="59868" x2="78464" y2="57469"/>
                        </a14:backgroundRemoval>
                      </a14:imgEffect>
                    </a14:imgLayer>
                  </a14:imgProps>
                </a:ext>
                <a:ext uri="{28A0092B-C50C-407E-A947-70E740481C1C}">
                  <a14:useLocalDpi xmlns:a14="http://schemas.microsoft.com/office/drawing/2010/main" val="0"/>
                </a:ext>
              </a:extLst>
            </a:blip>
            <a:stretch>
              <a:fillRect/>
            </a:stretch>
          </p:blipFill>
          <p:spPr>
            <a:xfrm>
              <a:off x="6189448" y="2670043"/>
              <a:ext cx="1014965" cy="1014965"/>
            </a:xfrm>
            <a:prstGeom prst="rect">
              <a:avLst/>
            </a:prstGeom>
          </p:spPr>
        </p:pic>
        <p:sp>
          <p:nvSpPr>
            <p:cNvPr id="32" name="TextBox 31">
              <a:extLst>
                <a:ext uri="{FF2B5EF4-FFF2-40B4-BE49-F238E27FC236}">
                  <a16:creationId xmlns:a16="http://schemas.microsoft.com/office/drawing/2014/main" id="{BC9B48CA-5954-280F-C4F6-8DF162454DF4}"/>
                </a:ext>
              </a:extLst>
            </p:cNvPr>
            <p:cNvSpPr txBox="1"/>
            <p:nvPr/>
          </p:nvSpPr>
          <p:spPr>
            <a:xfrm>
              <a:off x="7233497" y="2438861"/>
              <a:ext cx="4113635" cy="1477328"/>
            </a:xfrm>
            <a:prstGeom prst="rect">
              <a:avLst/>
            </a:prstGeom>
            <a:noFill/>
          </p:spPr>
          <p:txBody>
            <a:bodyPr wrap="square" rtlCol="0">
              <a:spAutoFit/>
            </a:bodyPr>
            <a:lstStyle/>
            <a:p>
              <a:pPr>
                <a:lnSpc>
                  <a:spcPct val="100000"/>
                </a:lnSpc>
                <a:buClrTx/>
              </a:pPr>
              <a:r>
                <a:rPr lang="en-CA" altLang="en-US" sz="1800">
                  <a:latin typeface="Arial" panose="020B0604020202020204" pitchFamily="34" charset="0"/>
                  <a:ea typeface="Aptos" panose="020B0004020202020204" pitchFamily="34" charset="0"/>
                  <a:cs typeface="Arial" panose="020B0604020202020204" pitchFamily="34" charset="0"/>
                </a:rPr>
                <a:t>Known to have</a:t>
              </a:r>
              <a:r>
                <a:rPr kumimoji="0" lang="en-CA" altLang="en-US" sz="1800" b="0" i="0" u="none" strike="noStrike" cap="none" normalizeH="0" baseline="0">
                  <a:ln>
                    <a:noFill/>
                  </a:ln>
                  <a:effectLst/>
                  <a:latin typeface="Arial" panose="020B0604020202020204" pitchFamily="34" charset="0"/>
                  <a:ea typeface="Aptos" panose="020B0004020202020204" pitchFamily="34" charset="0"/>
                  <a:cs typeface="Arial" panose="020B0604020202020204" pitchFamily="34" charset="0"/>
                </a:rPr>
                <a:t> selected coagulation factor or with rare specific plasma protein deficiencies for which a more appropriate alternative therapy is not available</a:t>
              </a:r>
              <a:endParaRPr lang="en-CA" altLang="en-US" sz="1800" b="0" i="0" u="none" strike="noStrike" cap="none" normalizeH="0" baseline="0">
                <a:ln>
                  <a:noFill/>
                </a:ln>
                <a:effectLst/>
                <a:latin typeface="Arial" panose="020B0604020202020204" pitchFamily="34" charset="0"/>
                <a:cs typeface="Arial" panose="020B0604020202020204" pitchFamily="34" charset="0"/>
              </a:endParaRPr>
            </a:p>
          </p:txBody>
        </p:sp>
      </p:grpSp>
      <p:sp>
        <p:nvSpPr>
          <p:cNvPr id="36" name="TextBox 35">
            <a:extLst>
              <a:ext uri="{FF2B5EF4-FFF2-40B4-BE49-F238E27FC236}">
                <a16:creationId xmlns:a16="http://schemas.microsoft.com/office/drawing/2014/main" id="{EAC185C1-7C28-E093-858B-E738162B7FE3}"/>
              </a:ext>
            </a:extLst>
          </p:cNvPr>
          <p:cNvSpPr txBox="1"/>
          <p:nvPr/>
        </p:nvSpPr>
        <p:spPr>
          <a:xfrm>
            <a:off x="764236" y="1049295"/>
            <a:ext cx="4103076" cy="369332"/>
          </a:xfrm>
          <a:prstGeom prst="rect">
            <a:avLst/>
          </a:prstGeom>
          <a:noFill/>
        </p:spPr>
        <p:txBody>
          <a:bodyPr wrap="square" rtlCol="0">
            <a:spAutoFit/>
          </a:bodyPr>
          <a:lstStyle/>
          <a:p>
            <a:pPr>
              <a:spcBef>
                <a:spcPct val="0"/>
              </a:spcBef>
              <a:spcAft>
                <a:spcPct val="0"/>
              </a:spcAft>
            </a:pPr>
            <a:r>
              <a:rPr lang="en-CA">
                <a:solidFill>
                  <a:srgbClr val="4D4D4D"/>
                </a:solidFill>
                <a:latin typeface="Arial" panose="020B0604020202020204" pitchFamily="34" charset="0"/>
                <a:cs typeface="Arial" panose="020B0604020202020204" pitchFamily="34" charset="0"/>
              </a:rPr>
              <a:t>May be useful in patients who are:</a:t>
            </a:r>
          </a:p>
        </p:txBody>
      </p:sp>
      <p:pic>
        <p:nvPicPr>
          <p:cNvPr id="39" name="Picture 38" descr="A check mark in a red circle&#10;&#10;AI-generated content may be incorrect.">
            <a:extLst>
              <a:ext uri="{FF2B5EF4-FFF2-40B4-BE49-F238E27FC236}">
                <a16:creationId xmlns:a16="http://schemas.microsoft.com/office/drawing/2014/main" id="{BC0C5316-1E82-C944-C7DC-91830459B1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9416" y="439912"/>
            <a:ext cx="701869" cy="701869"/>
          </a:xfrm>
          <a:prstGeom prst="rect">
            <a:avLst/>
          </a:prstGeom>
        </p:spPr>
      </p:pic>
    </p:spTree>
    <p:extLst>
      <p:ext uri="{BB962C8B-B14F-4D97-AF65-F5344CB8AC3E}">
        <p14:creationId xmlns:p14="http://schemas.microsoft.com/office/powerpoint/2010/main" val="965793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69ED6-096A-0D75-EFE3-D6C4AB97F4A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E435E5E-D835-D86C-E87D-5220A859B6D8}"/>
              </a:ext>
            </a:extLst>
          </p:cNvPr>
          <p:cNvSpPr>
            <a:spLocks noGrp="1"/>
          </p:cNvSpPr>
          <p:nvPr>
            <p:ph type="title"/>
          </p:nvPr>
        </p:nvSpPr>
        <p:spPr>
          <a:xfrm>
            <a:off x="764236" y="182880"/>
            <a:ext cx="10589564" cy="943442"/>
          </a:xfrm>
        </p:spPr>
        <p:txBody>
          <a:bodyPr/>
          <a:lstStyle/>
          <a:p>
            <a:r>
              <a:rPr lang="en-CA"/>
              <a:t>Contraindications for AFP-PT</a:t>
            </a:r>
          </a:p>
        </p:txBody>
      </p:sp>
      <p:pic>
        <p:nvPicPr>
          <p:cNvPr id="10" name="Picture 9" descr="A red triangle with a exclamation mark&#10;&#10;AI-generated content may be incorrect.">
            <a:extLst>
              <a:ext uri="{FF2B5EF4-FFF2-40B4-BE49-F238E27FC236}">
                <a16:creationId xmlns:a16="http://schemas.microsoft.com/office/drawing/2014/main" id="{2BB68FB7-C70B-60C1-E104-AE4CB014D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4492" y="383952"/>
            <a:ext cx="773723" cy="664997"/>
          </a:xfrm>
          <a:prstGeom prst="rect">
            <a:avLst/>
          </a:prstGeom>
        </p:spPr>
      </p:pic>
      <p:grpSp>
        <p:nvGrpSpPr>
          <p:cNvPr id="69" name="Group 68">
            <a:extLst>
              <a:ext uri="{FF2B5EF4-FFF2-40B4-BE49-F238E27FC236}">
                <a16:creationId xmlns:a16="http://schemas.microsoft.com/office/drawing/2014/main" id="{F5ABE926-5F3E-343A-EF49-CD2FF15C7271}"/>
              </a:ext>
            </a:extLst>
          </p:cNvPr>
          <p:cNvGrpSpPr/>
          <p:nvPr/>
        </p:nvGrpSpPr>
        <p:grpSpPr>
          <a:xfrm>
            <a:off x="587034" y="1598214"/>
            <a:ext cx="5262782" cy="1313995"/>
            <a:chOff x="587034" y="1258247"/>
            <a:chExt cx="5262782" cy="1313995"/>
          </a:xfrm>
        </p:grpSpPr>
        <p:grpSp>
          <p:nvGrpSpPr>
            <p:cNvPr id="48" name="Group 47">
              <a:extLst>
                <a:ext uri="{FF2B5EF4-FFF2-40B4-BE49-F238E27FC236}">
                  <a16:creationId xmlns:a16="http://schemas.microsoft.com/office/drawing/2014/main" id="{B552C939-2622-5F05-2F9C-EEC9C73B8BF6}"/>
                </a:ext>
              </a:extLst>
            </p:cNvPr>
            <p:cNvGrpSpPr/>
            <p:nvPr/>
          </p:nvGrpSpPr>
          <p:grpSpPr>
            <a:xfrm>
              <a:off x="587034" y="1258247"/>
              <a:ext cx="1313995" cy="1313995"/>
              <a:chOff x="2764939" y="1003181"/>
              <a:chExt cx="5080836" cy="5080836"/>
            </a:xfrm>
          </p:grpSpPr>
          <p:pic>
            <p:nvPicPr>
              <p:cNvPr id="33" name="Picture 32" descr="A blue and red logo&#10;&#10;AI-generated content may be incorrect.">
                <a:extLst>
                  <a:ext uri="{FF2B5EF4-FFF2-40B4-BE49-F238E27FC236}">
                    <a16:creationId xmlns:a16="http://schemas.microsoft.com/office/drawing/2014/main" id="{7BB747F2-D7B0-257F-8E2C-698C28A85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4939" y="1003181"/>
                <a:ext cx="5080836" cy="5080836"/>
              </a:xfrm>
              <a:prstGeom prst="rect">
                <a:avLst/>
              </a:prstGeom>
            </p:spPr>
          </p:pic>
          <p:sp>
            <p:nvSpPr>
              <p:cNvPr id="34" name="Rectangle 33">
                <a:extLst>
                  <a:ext uri="{FF2B5EF4-FFF2-40B4-BE49-F238E27FC236}">
                    <a16:creationId xmlns:a16="http://schemas.microsoft.com/office/drawing/2014/main" id="{A24CFCA5-AF04-5499-2ACA-6991C6088B89}"/>
                  </a:ext>
                </a:extLst>
              </p:cNvPr>
              <p:cNvSpPr/>
              <p:nvPr/>
            </p:nvSpPr>
            <p:spPr>
              <a:xfrm>
                <a:off x="5146431" y="4360985"/>
                <a:ext cx="949569" cy="13965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C45ED1B-EC5C-3EB5-2A5F-4501924C9AFC}"/>
                  </a:ext>
                </a:extLst>
              </p:cNvPr>
              <p:cNvSpPr/>
              <p:nvPr/>
            </p:nvSpPr>
            <p:spPr>
              <a:xfrm>
                <a:off x="4828203" y="5241778"/>
                <a:ext cx="1457069" cy="26517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D3C51B9A-316F-2340-1913-57739940645F}"/>
                  </a:ext>
                </a:extLst>
              </p:cNvPr>
              <p:cNvSpPr/>
              <p:nvPr/>
            </p:nvSpPr>
            <p:spPr>
              <a:xfrm>
                <a:off x="4560277" y="4280186"/>
                <a:ext cx="140677" cy="1406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383ED83-9B58-E8A0-F1B8-AD79C0C05409}"/>
                  </a:ext>
                </a:extLst>
              </p:cNvPr>
              <p:cNvSpPr/>
              <p:nvPr/>
            </p:nvSpPr>
            <p:spPr>
              <a:xfrm>
                <a:off x="5146431" y="4558108"/>
                <a:ext cx="140677" cy="1406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EB12537-CB47-1C18-53A1-392038C6ECA2}"/>
                  </a:ext>
                </a:extLst>
              </p:cNvPr>
              <p:cNvSpPr/>
              <p:nvPr/>
            </p:nvSpPr>
            <p:spPr>
              <a:xfrm>
                <a:off x="4648782" y="4992779"/>
                <a:ext cx="140677" cy="1406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915E4BF-00D7-17EB-FAAB-1730E993D41F}"/>
                  </a:ext>
                </a:extLst>
              </p:cNvPr>
              <p:cNvSpPr/>
              <p:nvPr/>
            </p:nvSpPr>
            <p:spPr>
              <a:xfrm>
                <a:off x="5677547" y="4407450"/>
                <a:ext cx="140677" cy="1406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BD6ECDD-E1C1-BA84-7C4A-FA9D8E5F4655}"/>
                  </a:ext>
                </a:extLst>
              </p:cNvPr>
              <p:cNvSpPr/>
              <p:nvPr/>
            </p:nvSpPr>
            <p:spPr>
              <a:xfrm>
                <a:off x="5860374" y="5040870"/>
                <a:ext cx="140677" cy="1406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66F13F42-7C4E-C5F2-7674-9AF611F44FA8}"/>
                  </a:ext>
                </a:extLst>
              </p:cNvPr>
              <p:cNvSpPr/>
              <p:nvPr/>
            </p:nvSpPr>
            <p:spPr>
              <a:xfrm>
                <a:off x="4927269" y="2310647"/>
                <a:ext cx="140677" cy="1406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FD96436-EB0B-1F7A-8656-92A4CCD68DEE}"/>
                  </a:ext>
                </a:extLst>
              </p:cNvPr>
              <p:cNvSpPr/>
              <p:nvPr/>
            </p:nvSpPr>
            <p:spPr>
              <a:xfrm>
                <a:off x="5305357" y="2533809"/>
                <a:ext cx="140677" cy="1406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58EE1E5-21D1-C6FD-7BFA-2C6CD7A5DCB7}"/>
                  </a:ext>
                </a:extLst>
              </p:cNvPr>
              <p:cNvSpPr/>
              <p:nvPr/>
            </p:nvSpPr>
            <p:spPr>
              <a:xfrm>
                <a:off x="5305357" y="2111672"/>
                <a:ext cx="140677" cy="1406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975EC2EB-BF7F-E34C-5486-7E10F166C24A}"/>
                  </a:ext>
                </a:extLst>
              </p:cNvPr>
              <p:cNvSpPr/>
              <p:nvPr/>
            </p:nvSpPr>
            <p:spPr>
              <a:xfrm>
                <a:off x="5519216" y="3938848"/>
                <a:ext cx="140677" cy="1406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D9A7E999-5A7A-1381-C886-A2C0C27B29DE}"/>
                  </a:ext>
                </a:extLst>
              </p:cNvPr>
              <p:cNvSpPr/>
              <p:nvPr/>
            </p:nvSpPr>
            <p:spPr>
              <a:xfrm rot="1579224">
                <a:off x="4113315" y="2156213"/>
                <a:ext cx="2522649" cy="291772"/>
              </a:xfrm>
              <a:prstGeom prst="arc">
                <a:avLst>
                  <a:gd name="adj1" fmla="val 10478965"/>
                  <a:gd name="adj2" fmla="val 325932"/>
                </a:avLst>
              </a:prstGeom>
              <a:noFill/>
              <a:ln w="28575">
                <a:solidFill>
                  <a:srgbClr val="8852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5">
                <a:extLst>
                  <a:ext uri="{FF2B5EF4-FFF2-40B4-BE49-F238E27FC236}">
                    <a16:creationId xmlns:a16="http://schemas.microsoft.com/office/drawing/2014/main" id="{AC41A202-BEE7-8542-6034-543FBA8A7A8A}"/>
                  </a:ext>
                </a:extLst>
              </p:cNvPr>
              <p:cNvSpPr/>
              <p:nvPr/>
            </p:nvSpPr>
            <p:spPr>
              <a:xfrm rot="20566899">
                <a:off x="4030923" y="2091946"/>
                <a:ext cx="2522649" cy="291772"/>
              </a:xfrm>
              <a:prstGeom prst="arc">
                <a:avLst>
                  <a:gd name="adj1" fmla="val 10478965"/>
                  <a:gd name="adj2" fmla="val 325932"/>
                </a:avLst>
              </a:prstGeom>
              <a:noFill/>
              <a:ln w="28575">
                <a:solidFill>
                  <a:srgbClr val="E5A8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90D752F3-D5F6-000E-7DD8-AE47DF9AEDFA}"/>
                </a:ext>
              </a:extLst>
            </p:cNvPr>
            <p:cNvSpPr txBox="1"/>
            <p:nvPr/>
          </p:nvSpPr>
          <p:spPr>
            <a:xfrm>
              <a:off x="1746740" y="1322629"/>
              <a:ext cx="4103076" cy="1200329"/>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K</a:t>
              </a:r>
              <a:r>
                <a:rPr lang="en-US" sz="1800">
                  <a:latin typeface="Arial" panose="020B0604020202020204" pitchFamily="34" charset="0"/>
                  <a:cs typeface="Arial" panose="020B0604020202020204" pitchFamily="34" charset="0"/>
                </a:rPr>
                <a:t>nown anaphylaxis to plasma components should only receive plasma components under appropriate medical supervision </a:t>
              </a:r>
            </a:p>
          </p:txBody>
        </p:sp>
      </p:grpSp>
      <p:grpSp>
        <p:nvGrpSpPr>
          <p:cNvPr id="71" name="Group 70">
            <a:extLst>
              <a:ext uri="{FF2B5EF4-FFF2-40B4-BE49-F238E27FC236}">
                <a16:creationId xmlns:a16="http://schemas.microsoft.com/office/drawing/2014/main" id="{CF703CE5-E4C5-FE4F-F642-31C0DF02823B}"/>
              </a:ext>
            </a:extLst>
          </p:cNvPr>
          <p:cNvGrpSpPr/>
          <p:nvPr/>
        </p:nvGrpSpPr>
        <p:grpSpPr>
          <a:xfrm>
            <a:off x="587034" y="4565058"/>
            <a:ext cx="5273340" cy="1313995"/>
            <a:chOff x="587034" y="4342321"/>
            <a:chExt cx="5273340" cy="1313995"/>
          </a:xfrm>
        </p:grpSpPr>
        <p:pic>
          <p:nvPicPr>
            <p:cNvPr id="55" name="Picture 54" descr="A red logo with a drop of water&#10;&#10;AI-generated content may be incorrect.">
              <a:extLst>
                <a:ext uri="{FF2B5EF4-FFF2-40B4-BE49-F238E27FC236}">
                  <a16:creationId xmlns:a16="http://schemas.microsoft.com/office/drawing/2014/main" id="{B2F1B138-2673-0F60-6562-46D439C78C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034" y="4342321"/>
              <a:ext cx="1313995" cy="1313995"/>
            </a:xfrm>
            <a:prstGeom prst="rect">
              <a:avLst/>
            </a:prstGeom>
          </p:spPr>
        </p:pic>
        <p:sp>
          <p:nvSpPr>
            <p:cNvPr id="32" name="TextBox 31">
              <a:extLst>
                <a:ext uri="{FF2B5EF4-FFF2-40B4-BE49-F238E27FC236}">
                  <a16:creationId xmlns:a16="http://schemas.microsoft.com/office/drawing/2014/main" id="{D11A1F9A-E40A-BF6C-34C8-269F64A8C7A2}"/>
                </a:ext>
              </a:extLst>
            </p:cNvPr>
            <p:cNvSpPr txBox="1"/>
            <p:nvPr/>
          </p:nvSpPr>
          <p:spPr>
            <a:xfrm>
              <a:off x="1746739" y="4676152"/>
              <a:ext cx="4113635" cy="646331"/>
            </a:xfrm>
            <a:prstGeom prst="rect">
              <a:avLst/>
            </a:prstGeom>
            <a:noFill/>
          </p:spPr>
          <p:txBody>
            <a:bodyPr wrap="square" rtlCol="0">
              <a:spAutoFit/>
            </a:bodyPr>
            <a:lstStyle/>
            <a:p>
              <a:pPr>
                <a:lnSpc>
                  <a:spcPct val="100000"/>
                </a:lnSpc>
                <a:buClrTx/>
              </a:pPr>
              <a:r>
                <a:rPr lang="en-US" sz="1800">
                  <a:latin typeface="Arial"/>
                  <a:cs typeface="Arial"/>
                </a:rPr>
                <a:t>Plasma components should not be used to treat hypovolemia</a:t>
              </a:r>
              <a:endParaRPr lang="en-CA" altLang="en-US" sz="1800" b="0" i="0" u="none" strike="noStrike" cap="none" normalizeH="0" baseline="0">
                <a:ln>
                  <a:noFill/>
                </a:ln>
                <a:effectLst/>
                <a:latin typeface="Arial" panose="020B0604020202020204" pitchFamily="34" charset="0"/>
                <a:cs typeface="Arial" panose="020B0604020202020204" pitchFamily="34" charset="0"/>
              </a:endParaRPr>
            </a:p>
          </p:txBody>
        </p:sp>
      </p:grpSp>
      <p:grpSp>
        <p:nvGrpSpPr>
          <p:cNvPr id="70" name="Group 69">
            <a:extLst>
              <a:ext uri="{FF2B5EF4-FFF2-40B4-BE49-F238E27FC236}">
                <a16:creationId xmlns:a16="http://schemas.microsoft.com/office/drawing/2014/main" id="{0D8EC228-43B4-047B-F2B8-645DDFAA26E0}"/>
              </a:ext>
            </a:extLst>
          </p:cNvPr>
          <p:cNvGrpSpPr/>
          <p:nvPr/>
        </p:nvGrpSpPr>
        <p:grpSpPr>
          <a:xfrm>
            <a:off x="940189" y="3175643"/>
            <a:ext cx="4616549" cy="1075135"/>
            <a:chOff x="940189" y="2882568"/>
            <a:chExt cx="4616549" cy="1075135"/>
          </a:xfrm>
        </p:grpSpPr>
        <p:sp>
          <p:nvSpPr>
            <p:cNvPr id="18" name="TextBox 17">
              <a:extLst>
                <a:ext uri="{FF2B5EF4-FFF2-40B4-BE49-F238E27FC236}">
                  <a16:creationId xmlns:a16="http://schemas.microsoft.com/office/drawing/2014/main" id="{60872320-9904-4C05-E728-832D19C37BCA}"/>
                </a:ext>
              </a:extLst>
            </p:cNvPr>
            <p:cNvSpPr txBox="1"/>
            <p:nvPr/>
          </p:nvSpPr>
          <p:spPr>
            <a:xfrm>
              <a:off x="1746739" y="3082921"/>
              <a:ext cx="3809999" cy="646331"/>
            </a:xfrm>
            <a:prstGeom prst="rect">
              <a:avLst/>
            </a:prstGeom>
            <a:noFill/>
          </p:spPr>
          <p:txBody>
            <a:bodyPr wrap="square" rtlCol="0">
              <a:spAutoFit/>
            </a:bodyPr>
            <a:lstStyle/>
            <a:p>
              <a:pPr>
                <a:spcBef>
                  <a:spcPct val="0"/>
                </a:spcBef>
                <a:spcAft>
                  <a:spcPct val="0"/>
                </a:spcAft>
              </a:pPr>
              <a:r>
                <a:rPr lang="en-US" sz="1800">
                  <a:latin typeface="Arial"/>
                  <a:cs typeface="Arial"/>
                </a:rPr>
                <a:t>Known anti-IgA should receive IgA deficient plasma</a:t>
              </a:r>
              <a:endParaRPr lang="en-CA">
                <a:solidFill>
                  <a:srgbClr val="4D4D4D"/>
                </a:solidFill>
                <a:latin typeface="Arial" panose="020B0604020202020204" pitchFamily="34" charset="0"/>
                <a:cs typeface="Arial" panose="020B0604020202020204" pitchFamily="34" charset="0"/>
              </a:endParaRPr>
            </a:p>
          </p:txBody>
        </p:sp>
        <p:grpSp>
          <p:nvGrpSpPr>
            <p:cNvPr id="53" name="Group 52">
              <a:extLst>
                <a:ext uri="{FF2B5EF4-FFF2-40B4-BE49-F238E27FC236}">
                  <a16:creationId xmlns:a16="http://schemas.microsoft.com/office/drawing/2014/main" id="{9C7899BB-6AB7-2BFD-79D6-EC1CD5281904}"/>
                </a:ext>
              </a:extLst>
            </p:cNvPr>
            <p:cNvGrpSpPr/>
            <p:nvPr/>
          </p:nvGrpSpPr>
          <p:grpSpPr>
            <a:xfrm>
              <a:off x="940189" y="2882568"/>
              <a:ext cx="607684" cy="1075135"/>
              <a:chOff x="3555492" y="-151795"/>
              <a:chExt cx="5081016" cy="8989503"/>
            </a:xfrm>
          </p:grpSpPr>
          <p:pic>
            <p:nvPicPr>
              <p:cNvPr id="50" name="Picture 49" descr="A red and blue symbol&#10;&#10;AI-generated content may be incorrect.">
                <a:extLst>
                  <a:ext uri="{FF2B5EF4-FFF2-40B4-BE49-F238E27FC236}">
                    <a16:creationId xmlns:a16="http://schemas.microsoft.com/office/drawing/2014/main" id="{5B7D0831-EBAE-C9B4-DDEE-A25A3952BA1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555492" y="-151795"/>
                <a:ext cx="5081016" cy="5081016"/>
              </a:xfrm>
              <a:prstGeom prst="rect">
                <a:avLst/>
              </a:prstGeom>
            </p:spPr>
          </p:pic>
          <p:pic>
            <p:nvPicPr>
              <p:cNvPr id="52" name="Picture 51" descr="A red and blue symbol&#10;&#10;AI-generated content may be incorrect.">
                <a:extLst>
                  <a:ext uri="{FF2B5EF4-FFF2-40B4-BE49-F238E27FC236}">
                    <a16:creationId xmlns:a16="http://schemas.microsoft.com/office/drawing/2014/main" id="{48E783A4-9E61-7E2E-EFC1-FE79518A31C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a:off x="3555492" y="3756692"/>
                <a:ext cx="5081016" cy="5081016"/>
              </a:xfrm>
              <a:prstGeom prst="rect">
                <a:avLst/>
              </a:prstGeom>
            </p:spPr>
          </p:pic>
        </p:grpSp>
      </p:grpSp>
      <p:grpSp>
        <p:nvGrpSpPr>
          <p:cNvPr id="72" name="Group 71">
            <a:extLst>
              <a:ext uri="{FF2B5EF4-FFF2-40B4-BE49-F238E27FC236}">
                <a16:creationId xmlns:a16="http://schemas.microsoft.com/office/drawing/2014/main" id="{004B09E2-8399-93B8-6A45-F28F61CAEB65}"/>
              </a:ext>
            </a:extLst>
          </p:cNvPr>
          <p:cNvGrpSpPr/>
          <p:nvPr/>
        </p:nvGrpSpPr>
        <p:grpSpPr>
          <a:xfrm>
            <a:off x="6662404" y="1732424"/>
            <a:ext cx="4765359" cy="792779"/>
            <a:chOff x="6662404" y="1509687"/>
            <a:chExt cx="4765359" cy="792779"/>
          </a:xfrm>
        </p:grpSpPr>
        <p:sp>
          <p:nvSpPr>
            <p:cNvPr id="21" name="TextBox 20">
              <a:extLst>
                <a:ext uri="{FF2B5EF4-FFF2-40B4-BE49-F238E27FC236}">
                  <a16:creationId xmlns:a16="http://schemas.microsoft.com/office/drawing/2014/main" id="{98887D6B-F8CA-FF6F-43CB-89DD08FDD768}"/>
                </a:ext>
              </a:extLst>
            </p:cNvPr>
            <p:cNvSpPr txBox="1"/>
            <p:nvPr/>
          </p:nvSpPr>
          <p:spPr>
            <a:xfrm>
              <a:off x="7314128" y="1539213"/>
              <a:ext cx="4113635" cy="646331"/>
            </a:xfrm>
            <a:prstGeom prst="rect">
              <a:avLst/>
            </a:prstGeom>
            <a:noFill/>
          </p:spPr>
          <p:txBody>
            <a:bodyPr wrap="square" rtlCol="0">
              <a:spAutoFit/>
            </a:bodyPr>
            <a:lstStyle/>
            <a:p>
              <a:pPr>
                <a:spcBef>
                  <a:spcPct val="0"/>
                </a:spcBef>
                <a:spcAft>
                  <a:spcPct val="0"/>
                </a:spcAft>
              </a:pPr>
              <a:r>
                <a:rPr lang="en-US">
                  <a:latin typeface="Arial"/>
                  <a:cs typeface="Arial"/>
                </a:rPr>
                <a:t>A</a:t>
              </a:r>
              <a:r>
                <a:rPr lang="en-US" sz="1800">
                  <a:latin typeface="Arial"/>
                  <a:cs typeface="Arial"/>
                </a:rPr>
                <a:t> history of hypersensitivity reactions to </a:t>
              </a:r>
              <a:r>
                <a:rPr lang="en-US" sz="1800" err="1">
                  <a:latin typeface="Arial"/>
                  <a:cs typeface="Arial"/>
                </a:rPr>
                <a:t>amotosalen</a:t>
              </a:r>
              <a:r>
                <a:rPr lang="en-US" sz="1800">
                  <a:latin typeface="Arial"/>
                  <a:cs typeface="Arial"/>
                </a:rPr>
                <a:t> or other psoralens</a:t>
              </a:r>
              <a:endParaRPr lang="en-CA">
                <a:solidFill>
                  <a:srgbClr val="4D4D4D"/>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588710DE-835D-C78A-FF79-53962FB72930}"/>
                </a:ext>
              </a:extLst>
            </p:cNvPr>
            <p:cNvSpPr/>
            <p:nvPr/>
          </p:nvSpPr>
          <p:spPr>
            <a:xfrm>
              <a:off x="6662404" y="1509687"/>
              <a:ext cx="528519" cy="792779"/>
            </a:xfrm>
            <a:custGeom>
              <a:avLst/>
              <a:gdLst>
                <a:gd name="connsiteX0" fmla="*/ 152400 w 152400"/>
                <a:gd name="connsiteY0" fmla="*/ 76200 h 228600"/>
                <a:gd name="connsiteX1" fmla="*/ 71438 w 152400"/>
                <a:gd name="connsiteY1" fmla="*/ 76200 h 228600"/>
                <a:gd name="connsiteX2" fmla="*/ 101918 w 152400"/>
                <a:gd name="connsiteY2" fmla="*/ 0 h 228600"/>
                <a:gd name="connsiteX3" fmla="*/ 29528 w 152400"/>
                <a:gd name="connsiteY3" fmla="*/ 0 h 228600"/>
                <a:gd name="connsiteX4" fmla="*/ 0 w 152400"/>
                <a:gd name="connsiteY4" fmla="*/ 123825 h 228600"/>
                <a:gd name="connsiteX5" fmla="*/ 60960 w 152400"/>
                <a:gd name="connsiteY5" fmla="*/ 123825 h 228600"/>
                <a:gd name="connsiteX6" fmla="*/ 23813 w 152400"/>
                <a:gd name="connsiteY6" fmla="*/ 2286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228600">
                  <a:moveTo>
                    <a:pt x="152400" y="76200"/>
                  </a:moveTo>
                  <a:lnTo>
                    <a:pt x="71438" y="76200"/>
                  </a:lnTo>
                  <a:lnTo>
                    <a:pt x="101918" y="0"/>
                  </a:lnTo>
                  <a:lnTo>
                    <a:pt x="29528" y="0"/>
                  </a:lnTo>
                  <a:lnTo>
                    <a:pt x="0" y="123825"/>
                  </a:lnTo>
                  <a:lnTo>
                    <a:pt x="60960" y="123825"/>
                  </a:lnTo>
                  <a:lnTo>
                    <a:pt x="23813" y="228600"/>
                  </a:lnTo>
                  <a:close/>
                </a:path>
              </a:pathLst>
            </a:custGeom>
            <a:solidFill>
              <a:schemeClr val="accent1"/>
            </a:solidFill>
            <a:ln w="9525" cap="flat">
              <a:noFill/>
              <a:prstDash val="solid"/>
              <a:miter/>
            </a:ln>
          </p:spPr>
          <p:txBody>
            <a:bodyPr rtlCol="0" anchor="ctr"/>
            <a:lstStyle/>
            <a:p>
              <a:endParaRPr lang="en-US"/>
            </a:p>
          </p:txBody>
        </p:sp>
      </p:grpSp>
      <p:grpSp>
        <p:nvGrpSpPr>
          <p:cNvPr id="73" name="Group 72">
            <a:extLst>
              <a:ext uri="{FF2B5EF4-FFF2-40B4-BE49-F238E27FC236}">
                <a16:creationId xmlns:a16="http://schemas.microsoft.com/office/drawing/2014/main" id="{4E78599B-18DD-2F6B-52C1-5A69F76CE4FD}"/>
              </a:ext>
            </a:extLst>
          </p:cNvPr>
          <p:cNvGrpSpPr/>
          <p:nvPr/>
        </p:nvGrpSpPr>
        <p:grpSpPr>
          <a:xfrm>
            <a:off x="6269664" y="2931784"/>
            <a:ext cx="5158099" cy="2333613"/>
            <a:chOff x="6269664" y="2709047"/>
            <a:chExt cx="5158099" cy="2333613"/>
          </a:xfrm>
        </p:grpSpPr>
        <p:pic>
          <p:nvPicPr>
            <p:cNvPr id="66" name="Picture 65" descr="A red and blue baby icon&#10;&#10;AI-generated content may be incorrect.">
              <a:extLst>
                <a:ext uri="{FF2B5EF4-FFF2-40B4-BE49-F238E27FC236}">
                  <a16:creationId xmlns:a16="http://schemas.microsoft.com/office/drawing/2014/main" id="{3D3BF017-3964-EBA0-3CE6-316B40CB56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9664" y="3576855"/>
              <a:ext cx="1313995" cy="1313995"/>
            </a:xfrm>
            <a:prstGeom prst="rect">
              <a:avLst/>
            </a:prstGeom>
          </p:spPr>
        </p:pic>
        <p:sp>
          <p:nvSpPr>
            <p:cNvPr id="26" name="TextBox 25">
              <a:extLst>
                <a:ext uri="{FF2B5EF4-FFF2-40B4-BE49-F238E27FC236}">
                  <a16:creationId xmlns:a16="http://schemas.microsoft.com/office/drawing/2014/main" id="{4C71529E-C5DA-4396-5445-80A385276A3C}"/>
                </a:ext>
              </a:extLst>
            </p:cNvPr>
            <p:cNvSpPr txBox="1"/>
            <p:nvPr/>
          </p:nvSpPr>
          <p:spPr>
            <a:xfrm>
              <a:off x="7379229" y="2734336"/>
              <a:ext cx="4048534" cy="2308324"/>
            </a:xfrm>
            <a:prstGeom prst="rect">
              <a:avLst/>
            </a:prstGeom>
            <a:noFill/>
          </p:spPr>
          <p:txBody>
            <a:bodyPr wrap="square" rtlCol="0">
              <a:spAutoFit/>
            </a:bodyPr>
            <a:lstStyle/>
            <a:p>
              <a:pPr>
                <a:spcBef>
                  <a:spcPct val="0"/>
                </a:spcBef>
                <a:spcAft>
                  <a:spcPct val="0"/>
                </a:spcAft>
              </a:pPr>
              <a:r>
                <a:rPr lang="en-US" sz="1800">
                  <a:latin typeface="Arial"/>
                  <a:cs typeface="Arial"/>
                </a:rPr>
                <a:t>Neonatal patients treated with phototherapy devices that emits a peak energy wavelength &lt;425 nm, and/or have a lower bound of the emission bandwidth &lt;375 nm, due to the potential for erythema resulting from interaction between ultraviolet light and </a:t>
              </a:r>
              <a:r>
                <a:rPr lang="en-US" sz="1800" err="1">
                  <a:latin typeface="Arial"/>
                  <a:cs typeface="Arial"/>
                </a:rPr>
                <a:t>amotosalen</a:t>
              </a:r>
              <a:endParaRPr lang="en-CA">
                <a:solidFill>
                  <a:srgbClr val="4D4D4D"/>
                </a:solidFill>
                <a:latin typeface="Arial" panose="020B0604020202020204" pitchFamily="34" charset="0"/>
                <a:cs typeface="Arial" panose="020B0604020202020204" pitchFamily="34" charset="0"/>
              </a:endParaRPr>
            </a:p>
          </p:txBody>
        </p:sp>
        <p:pic>
          <p:nvPicPr>
            <p:cNvPr id="68" name="Picture 67" descr="A red light bulb with a broken light bulb inside&#10;&#10;AI-generated content may be incorrect.">
              <a:extLst>
                <a:ext uri="{FF2B5EF4-FFF2-40B4-BE49-F238E27FC236}">
                  <a16:creationId xmlns:a16="http://schemas.microsoft.com/office/drawing/2014/main" id="{2211DF27-046A-88C1-EA7B-E48A5DD368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9578" y="2709047"/>
              <a:ext cx="1034169" cy="1034169"/>
            </a:xfrm>
            <a:prstGeom prst="rect">
              <a:avLst/>
            </a:prstGeom>
          </p:spPr>
        </p:pic>
      </p:grpSp>
      <p:sp>
        <p:nvSpPr>
          <p:cNvPr id="74" name="TextBox 73">
            <a:extLst>
              <a:ext uri="{FF2B5EF4-FFF2-40B4-BE49-F238E27FC236}">
                <a16:creationId xmlns:a16="http://schemas.microsoft.com/office/drawing/2014/main" id="{694F9C70-7D8C-D04A-F9EF-F96DC04EB8C5}"/>
              </a:ext>
            </a:extLst>
          </p:cNvPr>
          <p:cNvSpPr txBox="1"/>
          <p:nvPr/>
        </p:nvSpPr>
        <p:spPr>
          <a:xfrm>
            <a:off x="764236" y="1096187"/>
            <a:ext cx="4103076" cy="369332"/>
          </a:xfrm>
          <a:prstGeom prst="rect">
            <a:avLst/>
          </a:prstGeom>
          <a:noFill/>
        </p:spPr>
        <p:txBody>
          <a:bodyPr wrap="square" rtlCol="0">
            <a:spAutoFit/>
          </a:bodyPr>
          <a:lstStyle/>
          <a:p>
            <a:pPr>
              <a:spcBef>
                <a:spcPct val="0"/>
              </a:spcBef>
              <a:spcAft>
                <a:spcPct val="0"/>
              </a:spcAft>
            </a:pPr>
            <a:r>
              <a:rPr lang="en-CA">
                <a:solidFill>
                  <a:srgbClr val="4D4D4D"/>
                </a:solidFill>
                <a:latin typeface="Arial" panose="020B0604020202020204" pitchFamily="34" charset="0"/>
                <a:cs typeface="Arial" panose="020B0604020202020204" pitchFamily="34" charset="0"/>
              </a:rPr>
              <a:t>Contraindicated in patients with:</a:t>
            </a:r>
          </a:p>
        </p:txBody>
      </p:sp>
    </p:spTree>
    <p:extLst>
      <p:ext uri="{BB962C8B-B14F-4D97-AF65-F5344CB8AC3E}">
        <p14:creationId xmlns:p14="http://schemas.microsoft.com/office/powerpoint/2010/main" val="587203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59882-14F4-9189-3AD9-BAF1A85ABFCE}"/>
              </a:ext>
            </a:extLst>
          </p:cNvPr>
          <p:cNvSpPr>
            <a:spLocks noGrp="1"/>
          </p:cNvSpPr>
          <p:nvPr>
            <p:ph type="title"/>
          </p:nvPr>
        </p:nvSpPr>
        <p:spPr>
          <a:xfrm>
            <a:off x="764236" y="182880"/>
            <a:ext cx="10589564" cy="943442"/>
          </a:xfrm>
        </p:spPr>
        <p:txBody>
          <a:bodyPr/>
          <a:lstStyle/>
          <a:p>
            <a:r>
              <a:rPr lang="en-US">
                <a:latin typeface="Arial"/>
                <a:cs typeface="Arial"/>
              </a:rPr>
              <a:t>Acronyms </a:t>
            </a:r>
            <a:endParaRPr lang="en-US"/>
          </a:p>
        </p:txBody>
      </p:sp>
      <p:graphicFrame>
        <p:nvGraphicFramePr>
          <p:cNvPr id="4" name="Table 4">
            <a:extLst>
              <a:ext uri="{FF2B5EF4-FFF2-40B4-BE49-F238E27FC236}">
                <a16:creationId xmlns:a16="http://schemas.microsoft.com/office/drawing/2014/main" id="{E2035C2D-5272-D753-79EF-C12EBF2BF958}"/>
              </a:ext>
            </a:extLst>
          </p:cNvPr>
          <p:cNvGraphicFramePr>
            <a:graphicFrameLocks noGrp="1"/>
          </p:cNvGraphicFramePr>
          <p:nvPr>
            <p:extLst>
              <p:ext uri="{D42A27DB-BD31-4B8C-83A1-F6EECF244321}">
                <p14:modId xmlns:p14="http://schemas.microsoft.com/office/powerpoint/2010/main" val="2589742957"/>
              </p:ext>
            </p:extLst>
          </p:nvPr>
        </p:nvGraphicFramePr>
        <p:xfrm>
          <a:off x="764236" y="1383323"/>
          <a:ext cx="10684814" cy="4404107"/>
        </p:xfrm>
        <a:graphic>
          <a:graphicData uri="http://schemas.openxmlformats.org/drawingml/2006/table">
            <a:tbl>
              <a:tblPr firstRow="1" bandRow="1">
                <a:tableStyleId>{2D5ABB26-0587-4C30-8999-92F81FD0307C}</a:tableStyleId>
              </a:tblPr>
              <a:tblGrid>
                <a:gridCol w="2677802">
                  <a:extLst>
                    <a:ext uri="{9D8B030D-6E8A-4147-A177-3AD203B41FA5}">
                      <a16:colId xmlns:a16="http://schemas.microsoft.com/office/drawing/2014/main" val="4276079606"/>
                    </a:ext>
                  </a:extLst>
                </a:gridCol>
                <a:gridCol w="8007012">
                  <a:extLst>
                    <a:ext uri="{9D8B030D-6E8A-4147-A177-3AD203B41FA5}">
                      <a16:colId xmlns:a16="http://schemas.microsoft.com/office/drawing/2014/main" val="1004864575"/>
                    </a:ext>
                  </a:extLst>
                </a:gridCol>
              </a:tblGrid>
              <a:tr h="518900">
                <a:tc>
                  <a:txBody>
                    <a:bodyPr/>
                    <a:lstStyle/>
                    <a:p>
                      <a:r>
                        <a:rPr lang="en-US" sz="2400" b="1">
                          <a:solidFill>
                            <a:schemeClr val="bg1"/>
                          </a:solidFill>
                        </a:rPr>
                        <a:t>Acronym</a:t>
                      </a:r>
                    </a:p>
                  </a:txBody>
                  <a:tcPr anchor="b">
                    <a:solidFill>
                      <a:schemeClr val="accent2"/>
                    </a:solidFill>
                  </a:tcPr>
                </a:tc>
                <a:tc>
                  <a:txBody>
                    <a:bodyPr/>
                    <a:lstStyle/>
                    <a:p>
                      <a:r>
                        <a:rPr lang="en-US" sz="2400" b="1">
                          <a:solidFill>
                            <a:schemeClr val="bg1"/>
                          </a:solidFill>
                        </a:rPr>
                        <a:t>Name </a:t>
                      </a:r>
                    </a:p>
                  </a:txBody>
                  <a:tcPr anchor="b">
                    <a:solidFill>
                      <a:schemeClr val="accent2"/>
                    </a:solidFill>
                  </a:tcPr>
                </a:tc>
                <a:extLst>
                  <a:ext uri="{0D108BD9-81ED-4DB2-BD59-A6C34878D82A}">
                    <a16:rowId xmlns:a16="http://schemas.microsoft.com/office/drawing/2014/main" val="2294843328"/>
                  </a:ext>
                </a:extLst>
              </a:tr>
              <a:tr h="617333">
                <a:tc>
                  <a:txBody>
                    <a:bodyPr/>
                    <a:lstStyle/>
                    <a:p>
                      <a:r>
                        <a:rPr lang="en-US" sz="2400"/>
                        <a:t>AFP-PT</a:t>
                      </a:r>
                    </a:p>
                  </a:txBody>
                  <a:tcPr/>
                </a:tc>
                <a:tc>
                  <a:txBody>
                    <a:bodyPr/>
                    <a:lstStyle/>
                    <a:p>
                      <a:r>
                        <a:rPr lang="en-CA" sz="2400">
                          <a:effectLst/>
                        </a:rPr>
                        <a:t>Apheresis frozen plasma, psoralen-treated</a:t>
                      </a:r>
                      <a:endParaRPr lang="en-US" sz="2400"/>
                    </a:p>
                  </a:txBody>
                  <a:tcPr/>
                </a:tc>
                <a:extLst>
                  <a:ext uri="{0D108BD9-81ED-4DB2-BD59-A6C34878D82A}">
                    <a16:rowId xmlns:a16="http://schemas.microsoft.com/office/drawing/2014/main" val="2042036048"/>
                  </a:ext>
                </a:extLst>
              </a:tr>
              <a:tr h="617333">
                <a:tc>
                  <a:txBody>
                    <a:bodyPr/>
                    <a:lstStyle/>
                    <a:p>
                      <a:r>
                        <a:rPr lang="en-US" sz="2400"/>
                        <a:t>AFP</a:t>
                      </a:r>
                    </a:p>
                  </a:txBody>
                  <a:tcPr>
                    <a:solidFill>
                      <a:schemeClr val="bg2">
                        <a:lumMod val="20000"/>
                        <a:lumOff val="80000"/>
                      </a:schemeClr>
                    </a:solidFill>
                  </a:tcPr>
                </a:tc>
                <a:tc>
                  <a:txBody>
                    <a:bodyPr/>
                    <a:lstStyle/>
                    <a:p>
                      <a:r>
                        <a:rPr lang="en-US" sz="2400"/>
                        <a:t>Apheresis frozen plasma </a:t>
                      </a:r>
                    </a:p>
                  </a:txBody>
                  <a:tcPr>
                    <a:solidFill>
                      <a:schemeClr val="bg2">
                        <a:lumMod val="20000"/>
                        <a:lumOff val="80000"/>
                      </a:schemeClr>
                    </a:solidFill>
                  </a:tcPr>
                </a:tc>
                <a:extLst>
                  <a:ext uri="{0D108BD9-81ED-4DB2-BD59-A6C34878D82A}">
                    <a16:rowId xmlns:a16="http://schemas.microsoft.com/office/drawing/2014/main" val="813854038"/>
                  </a:ext>
                </a:extLst>
              </a:tr>
              <a:tr h="617333">
                <a:tc>
                  <a:txBody>
                    <a:bodyPr/>
                    <a:lstStyle/>
                    <a:p>
                      <a:r>
                        <a:rPr lang="en-US" sz="2400"/>
                        <a:t>PIT</a:t>
                      </a:r>
                    </a:p>
                  </a:txBody>
                  <a:tcPr/>
                </a:tc>
                <a:tc>
                  <a:txBody>
                    <a:bodyPr/>
                    <a:lstStyle/>
                    <a:p>
                      <a:r>
                        <a:rPr lang="en-US" sz="2400"/>
                        <a:t>Pathogen inactivation technology </a:t>
                      </a:r>
                    </a:p>
                  </a:txBody>
                  <a:tcPr/>
                </a:tc>
                <a:extLst>
                  <a:ext uri="{0D108BD9-81ED-4DB2-BD59-A6C34878D82A}">
                    <a16:rowId xmlns:a16="http://schemas.microsoft.com/office/drawing/2014/main" val="724317389"/>
                  </a:ext>
                </a:extLst>
              </a:tr>
              <a:tr h="617333">
                <a:tc>
                  <a:txBody>
                    <a:bodyPr/>
                    <a:lstStyle/>
                    <a:p>
                      <a:r>
                        <a:rPr lang="en-US" sz="2400"/>
                        <a:t>PRT</a:t>
                      </a:r>
                    </a:p>
                  </a:txBody>
                  <a:tcPr>
                    <a:solidFill>
                      <a:schemeClr val="bg2">
                        <a:lumMod val="20000"/>
                        <a:lumOff val="80000"/>
                      </a:schemeClr>
                    </a:solidFill>
                  </a:tcPr>
                </a:tc>
                <a:tc>
                  <a:txBody>
                    <a:bodyPr/>
                    <a:lstStyle/>
                    <a:p>
                      <a:r>
                        <a:rPr lang="en-US" sz="2400"/>
                        <a:t>Pathogen reduction technology </a:t>
                      </a:r>
                    </a:p>
                  </a:txBody>
                  <a:tcPr>
                    <a:solidFill>
                      <a:schemeClr val="bg2">
                        <a:lumMod val="20000"/>
                        <a:lumOff val="80000"/>
                      </a:schemeClr>
                    </a:solidFill>
                  </a:tcPr>
                </a:tc>
                <a:extLst>
                  <a:ext uri="{0D108BD9-81ED-4DB2-BD59-A6C34878D82A}">
                    <a16:rowId xmlns:a16="http://schemas.microsoft.com/office/drawing/2014/main" val="446494465"/>
                  </a:ext>
                </a:extLst>
              </a:tr>
              <a:tr h="644887">
                <a:tc>
                  <a:txBody>
                    <a:bodyPr/>
                    <a:lstStyle/>
                    <a:p>
                      <a:pPr lvl="0">
                        <a:buNone/>
                      </a:pPr>
                      <a:r>
                        <a:rPr lang="en-US" sz="2400"/>
                        <a:t>ATR</a:t>
                      </a:r>
                    </a:p>
                  </a:txBody>
                  <a:tcPr/>
                </a:tc>
                <a:tc>
                  <a:txBody>
                    <a:bodyPr/>
                    <a:lstStyle/>
                    <a:p>
                      <a:pPr lvl="0">
                        <a:buNone/>
                      </a:pPr>
                      <a:r>
                        <a:rPr lang="en-US" sz="2400"/>
                        <a:t>Adverse transfusion reaction</a:t>
                      </a:r>
                    </a:p>
                  </a:txBody>
                  <a:tcPr/>
                </a:tc>
                <a:extLst>
                  <a:ext uri="{0D108BD9-81ED-4DB2-BD59-A6C34878D82A}">
                    <a16:rowId xmlns:a16="http://schemas.microsoft.com/office/drawing/2014/main" val="3295492069"/>
                  </a:ext>
                </a:extLst>
              </a:tr>
              <a:tr h="770988">
                <a:tc>
                  <a:txBody>
                    <a:bodyPr/>
                    <a:lstStyle/>
                    <a:p>
                      <a:pPr lvl="0">
                        <a:buNone/>
                      </a:pPr>
                      <a:r>
                        <a:rPr lang="en-US" sz="2400"/>
                        <a:t>S/D plasma</a:t>
                      </a:r>
                    </a:p>
                  </a:txBody>
                  <a:tcPr>
                    <a:solidFill>
                      <a:schemeClr val="bg2">
                        <a:lumMod val="20000"/>
                        <a:lumOff val="80000"/>
                      </a:schemeClr>
                    </a:solidFill>
                  </a:tcPr>
                </a:tc>
                <a:tc>
                  <a:txBody>
                    <a:bodyPr/>
                    <a:lstStyle/>
                    <a:p>
                      <a:pPr lvl="0">
                        <a:buNone/>
                      </a:pPr>
                      <a:r>
                        <a:rPr lang="en-US" sz="2400"/>
                        <a:t>Solvent detergent plasma</a:t>
                      </a:r>
                    </a:p>
                  </a:txBody>
                  <a:tcPr>
                    <a:solidFill>
                      <a:schemeClr val="bg2">
                        <a:lumMod val="20000"/>
                        <a:lumOff val="80000"/>
                      </a:schemeClr>
                    </a:solidFill>
                  </a:tcPr>
                </a:tc>
                <a:extLst>
                  <a:ext uri="{0D108BD9-81ED-4DB2-BD59-A6C34878D82A}">
                    <a16:rowId xmlns:a16="http://schemas.microsoft.com/office/drawing/2014/main" val="2820344294"/>
                  </a:ext>
                </a:extLst>
              </a:tr>
            </a:tbl>
          </a:graphicData>
        </a:graphic>
      </p:graphicFrame>
    </p:spTree>
    <p:extLst>
      <p:ext uri="{BB962C8B-B14F-4D97-AF65-F5344CB8AC3E}">
        <p14:creationId xmlns:p14="http://schemas.microsoft.com/office/powerpoint/2010/main" val="2986934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AB6E8-9C12-8A6A-8E80-754ADC4D4345}"/>
            </a:ext>
          </a:extLst>
        </p:cNvPr>
        <p:cNvGrpSpPr/>
        <p:nvPr/>
      </p:nvGrpSpPr>
      <p:grpSpPr>
        <a:xfrm>
          <a:off x="0" y="0"/>
          <a:ext cx="0" cy="0"/>
          <a:chOff x="0" y="0"/>
          <a:chExt cx="0" cy="0"/>
        </a:xfrm>
      </p:grpSpPr>
      <p:pic>
        <p:nvPicPr>
          <p:cNvPr id="17" name="Content Placeholder 16" descr="A group of colorful circles&#10;&#10;AI-generated content may be incorrect.">
            <a:extLst>
              <a:ext uri="{FF2B5EF4-FFF2-40B4-BE49-F238E27FC236}">
                <a16:creationId xmlns:a16="http://schemas.microsoft.com/office/drawing/2014/main" id="{638F4B4D-D83D-7BC1-7DDD-796E177BE81C}"/>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081239" y="1449020"/>
            <a:ext cx="3662241" cy="3662241"/>
          </a:xfrm>
        </p:spPr>
      </p:pic>
      <p:sp>
        <p:nvSpPr>
          <p:cNvPr id="4" name="Title 3">
            <a:extLst>
              <a:ext uri="{FF2B5EF4-FFF2-40B4-BE49-F238E27FC236}">
                <a16:creationId xmlns:a16="http://schemas.microsoft.com/office/drawing/2014/main" id="{F0061487-F28E-2BD1-15E3-3554C707A252}"/>
              </a:ext>
            </a:extLst>
          </p:cNvPr>
          <p:cNvSpPr>
            <a:spLocks noGrp="1"/>
          </p:cNvSpPr>
          <p:nvPr>
            <p:ph type="title"/>
          </p:nvPr>
        </p:nvSpPr>
        <p:spPr/>
        <p:txBody>
          <a:bodyPr anchor="ctr">
            <a:normAutofit/>
          </a:bodyPr>
          <a:lstStyle/>
          <a:p>
            <a:r>
              <a:rPr lang="en-CA" sz="5400"/>
              <a:t>Selected Populations</a:t>
            </a:r>
          </a:p>
        </p:txBody>
      </p:sp>
    </p:spTree>
    <p:extLst>
      <p:ext uri="{BB962C8B-B14F-4D97-AF65-F5344CB8AC3E}">
        <p14:creationId xmlns:p14="http://schemas.microsoft.com/office/powerpoint/2010/main" val="3145493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red and blue logo&#10;&#10;AI-generated content may be incorrect.">
            <a:extLst>
              <a:ext uri="{FF2B5EF4-FFF2-40B4-BE49-F238E27FC236}">
                <a16:creationId xmlns:a16="http://schemas.microsoft.com/office/drawing/2014/main" id="{C871DBF2-157A-5F2C-2096-3B83C3280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7360" y="3414214"/>
            <a:ext cx="2514600" cy="2514600"/>
          </a:xfrm>
          <a:prstGeom prst="rect">
            <a:avLst/>
          </a:prstGeom>
        </p:spPr>
      </p:pic>
      <p:pic>
        <p:nvPicPr>
          <p:cNvPr id="18" name="Picture 17" descr="A person holding a red circle&#10;&#10;AI-generated content may be incorrect.">
            <a:extLst>
              <a:ext uri="{FF2B5EF4-FFF2-40B4-BE49-F238E27FC236}">
                <a16:creationId xmlns:a16="http://schemas.microsoft.com/office/drawing/2014/main" id="{F582597A-D7BC-1336-0DBC-ED7852961C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1960" y="3326291"/>
            <a:ext cx="2602523" cy="2602523"/>
          </a:xfrm>
          <a:prstGeom prst="rect">
            <a:avLst/>
          </a:prstGeom>
        </p:spPr>
      </p:pic>
      <p:sp>
        <p:nvSpPr>
          <p:cNvPr id="6" name="TextBox 5">
            <a:extLst>
              <a:ext uri="{FF2B5EF4-FFF2-40B4-BE49-F238E27FC236}">
                <a16:creationId xmlns:a16="http://schemas.microsoft.com/office/drawing/2014/main" id="{8CADA917-8AB8-7E47-491E-D2779E62D4BC}"/>
              </a:ext>
            </a:extLst>
          </p:cNvPr>
          <p:cNvSpPr txBox="1"/>
          <p:nvPr/>
        </p:nvSpPr>
        <p:spPr>
          <a:xfrm>
            <a:off x="3236976" y="6227064"/>
            <a:ext cx="702384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latin typeface="Arial" panose="020B0604020202020204" pitchFamily="34" charset="0"/>
                <a:cs typeface="Arial" panose="020B0604020202020204" pitchFamily="34" charset="0"/>
              </a:rPr>
              <a:t>Transfusion</a:t>
            </a:r>
            <a:r>
              <a:rPr lang="en-US" sz="1200">
                <a:latin typeface="Arial" panose="020B0604020202020204" pitchFamily="34" charset="0"/>
                <a:cs typeface="Arial" panose="020B0604020202020204" pitchFamily="34" charset="0"/>
              </a:rPr>
              <a:t>,</a:t>
            </a:r>
            <a:r>
              <a:rPr lang="en-US" sz="1200" i="1">
                <a:latin typeface="Arial" panose="020B0604020202020204" pitchFamily="34" charset="0"/>
                <a:cs typeface="Arial" panose="020B0604020202020204" pitchFamily="34" charset="0"/>
              </a:rPr>
              <a:t> 2010: 50</a:t>
            </a:r>
            <a:r>
              <a:rPr lang="en-US" sz="1200">
                <a:latin typeface="Arial" panose="020B0604020202020204" pitchFamily="34" charset="0"/>
                <a:cs typeface="Arial" panose="020B0604020202020204" pitchFamily="34" charset="0"/>
              </a:rPr>
              <a:t>(6), 1210-1219; </a:t>
            </a:r>
            <a:r>
              <a:rPr lang="en-US" sz="1200" i="1">
                <a:latin typeface="Arial" panose="020B0604020202020204" pitchFamily="34" charset="0"/>
                <a:cs typeface="Arial" panose="020B0604020202020204" pitchFamily="34" charset="0"/>
              </a:rPr>
              <a:t>Vox Sang</a:t>
            </a:r>
            <a:r>
              <a:rPr lang="en-US" sz="1200">
                <a:latin typeface="Arial" panose="020B0604020202020204" pitchFamily="34" charset="0"/>
                <a:cs typeface="Arial" panose="020B0604020202020204" pitchFamily="34" charset="0"/>
              </a:rPr>
              <a:t>, 2013, </a:t>
            </a:r>
            <a:r>
              <a:rPr lang="en-US" sz="1200" i="1">
                <a:latin typeface="Arial" panose="020B0604020202020204" pitchFamily="34" charset="0"/>
                <a:cs typeface="Arial" panose="020B0604020202020204" pitchFamily="34" charset="0"/>
              </a:rPr>
              <a:t> 105</a:t>
            </a:r>
            <a:r>
              <a:rPr lang="en-US" sz="1200">
                <a:latin typeface="Arial" panose="020B0604020202020204" pitchFamily="34" charset="0"/>
                <a:cs typeface="Arial" panose="020B0604020202020204" pitchFamily="34" charset="0"/>
              </a:rPr>
              <a:t>, 282-283. </a:t>
            </a:r>
          </a:p>
        </p:txBody>
      </p:sp>
      <p:sp>
        <p:nvSpPr>
          <p:cNvPr id="7" name="Title 2">
            <a:extLst>
              <a:ext uri="{FF2B5EF4-FFF2-40B4-BE49-F238E27FC236}">
                <a16:creationId xmlns:a16="http://schemas.microsoft.com/office/drawing/2014/main" id="{9A5D5F80-7EB3-4E38-41ED-46042109F2CA}"/>
              </a:ext>
            </a:extLst>
          </p:cNvPr>
          <p:cNvSpPr txBox="1">
            <a:spLocks/>
          </p:cNvSpPr>
          <p:nvPr/>
        </p:nvSpPr>
        <p:spPr>
          <a:xfrm>
            <a:off x="768096" y="182880"/>
            <a:ext cx="10814304" cy="12795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CA"/>
              <a:t>Neonatal, pediatrics, and </a:t>
            </a:r>
            <a:br>
              <a:rPr lang="en-CA"/>
            </a:br>
            <a:r>
              <a:rPr lang="en-CA"/>
              <a:t>intrauterine transfusions  </a:t>
            </a:r>
          </a:p>
        </p:txBody>
      </p:sp>
      <p:pic>
        <p:nvPicPr>
          <p:cNvPr id="11" name="Picture 10" descr="A diagram of a cycle&#10;&#10;AI-generated content may be incorrect.">
            <a:extLst>
              <a:ext uri="{FF2B5EF4-FFF2-40B4-BE49-F238E27FC236}">
                <a16:creationId xmlns:a16="http://schemas.microsoft.com/office/drawing/2014/main" id="{2DBE336E-88CF-62E7-5D66-5EAA4523AD32}"/>
              </a:ext>
            </a:extLst>
          </p:cNvPr>
          <p:cNvPicPr>
            <a:picLocks noChangeAspect="1"/>
          </p:cNvPicPr>
          <p:nvPr/>
        </p:nvPicPr>
        <p:blipFill>
          <a:blip r:embed="rId5">
            <a:extLst>
              <a:ext uri="{28A0092B-C50C-407E-A947-70E740481C1C}">
                <a14:useLocalDpi xmlns:a14="http://schemas.microsoft.com/office/drawing/2010/main" val="0"/>
              </a:ext>
            </a:extLst>
          </a:blip>
          <a:srcRect l="26923" t="21710" r="54519" b="37777"/>
          <a:stretch/>
        </p:blipFill>
        <p:spPr>
          <a:xfrm>
            <a:off x="8289791" y="1297579"/>
            <a:ext cx="1644338" cy="2019214"/>
          </a:xfrm>
          <a:prstGeom prst="rect">
            <a:avLst/>
          </a:prstGeom>
        </p:spPr>
      </p:pic>
      <p:sp>
        <p:nvSpPr>
          <p:cNvPr id="15" name="TextBox 14">
            <a:extLst>
              <a:ext uri="{FF2B5EF4-FFF2-40B4-BE49-F238E27FC236}">
                <a16:creationId xmlns:a16="http://schemas.microsoft.com/office/drawing/2014/main" id="{6A7D1098-98D3-45D5-5989-CF430F051FBE}"/>
              </a:ext>
            </a:extLst>
          </p:cNvPr>
          <p:cNvSpPr txBox="1"/>
          <p:nvPr/>
        </p:nvSpPr>
        <p:spPr>
          <a:xfrm>
            <a:off x="914399" y="1852517"/>
            <a:ext cx="5568463" cy="873316"/>
          </a:xfrm>
          <a:prstGeom prst="rect">
            <a:avLst/>
          </a:prstGeom>
          <a:noFill/>
        </p:spPr>
        <p:txBody>
          <a:bodyPr wrap="square" rtlCol="0">
            <a:spAutoFit/>
          </a:bodyPr>
          <a:lstStyle/>
          <a:p>
            <a:pPr marL="342900" indent="-342900" algn="l">
              <a:lnSpc>
                <a:spcPct val="110000"/>
              </a:lnSpc>
              <a:buFont typeface="Arial" panose="020B0604020202020204" pitchFamily="34" charset="0"/>
              <a:buChar char="•"/>
            </a:pPr>
            <a:r>
              <a:rPr lang="en-US" sz="2400">
                <a:latin typeface="Arial" panose="020B0604020202020204" pitchFamily="34" charset="0"/>
                <a:cs typeface="Arial" panose="020B0604020202020204" pitchFamily="34" charset="0"/>
              </a:rPr>
              <a:t>There are limited safety data for AFP-PT and intrauterine transfusions</a:t>
            </a:r>
          </a:p>
        </p:txBody>
      </p:sp>
      <p:sp>
        <p:nvSpPr>
          <p:cNvPr id="16" name="TextBox 15">
            <a:extLst>
              <a:ext uri="{FF2B5EF4-FFF2-40B4-BE49-F238E27FC236}">
                <a16:creationId xmlns:a16="http://schemas.microsoft.com/office/drawing/2014/main" id="{0C8AA910-93A5-C8A7-1FB8-0F08E69E83E7}"/>
              </a:ext>
            </a:extLst>
          </p:cNvPr>
          <p:cNvSpPr txBox="1"/>
          <p:nvPr/>
        </p:nvSpPr>
        <p:spPr>
          <a:xfrm>
            <a:off x="914399" y="3558298"/>
            <a:ext cx="5287109" cy="1279581"/>
          </a:xfrm>
          <a:prstGeom prst="rect">
            <a:avLst/>
          </a:prstGeom>
          <a:noFill/>
        </p:spPr>
        <p:txBody>
          <a:bodyPr wrap="square" rtlCol="0">
            <a:spAutoFit/>
          </a:bodyPr>
          <a:lstStyle/>
          <a:p>
            <a:pPr marL="342900" indent="-342900" algn="l">
              <a:lnSpc>
                <a:spcPct val="110000"/>
              </a:lnSpc>
              <a:buFont typeface="Arial" panose="020B0604020202020204" pitchFamily="34" charset="0"/>
              <a:buChar char="•"/>
            </a:pPr>
            <a:r>
              <a:rPr lang="en-US" sz="2400">
                <a:latin typeface="Arial" panose="020B0604020202020204" pitchFamily="34" charset="0"/>
                <a:cs typeface="Arial" panose="020B0604020202020204" pitchFamily="34" charset="0"/>
              </a:rPr>
              <a:t>Clinical trials have reported no or low-grade adverse events in pediatric and neonatal patients</a:t>
            </a:r>
          </a:p>
        </p:txBody>
      </p:sp>
    </p:spTree>
    <p:extLst>
      <p:ext uri="{BB962C8B-B14F-4D97-AF65-F5344CB8AC3E}">
        <p14:creationId xmlns:p14="http://schemas.microsoft.com/office/powerpoint/2010/main" val="2817893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FB7F3-7495-D3B1-A2A6-8A069223B2CE}"/>
            </a:ext>
          </a:extLst>
        </p:cNvPr>
        <p:cNvGrpSpPr/>
        <p:nvPr/>
      </p:nvGrpSpPr>
      <p:grpSpPr>
        <a:xfrm>
          <a:off x="0" y="0"/>
          <a:ext cx="0" cy="0"/>
          <a:chOff x="0" y="0"/>
          <a:chExt cx="0" cy="0"/>
        </a:xfrm>
      </p:grpSpPr>
      <p:pic>
        <p:nvPicPr>
          <p:cNvPr id="18" name="Picture 17" descr="A person holding a red circle&#10;&#10;AI-generated content may be incorrect.">
            <a:extLst>
              <a:ext uri="{FF2B5EF4-FFF2-40B4-BE49-F238E27FC236}">
                <a16:creationId xmlns:a16="http://schemas.microsoft.com/office/drawing/2014/main" id="{5DEA09AE-2BB6-F63D-5727-6B108F66D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960" y="3326291"/>
            <a:ext cx="2602523" cy="2602523"/>
          </a:xfrm>
          <a:prstGeom prst="rect">
            <a:avLst/>
          </a:prstGeom>
        </p:spPr>
      </p:pic>
      <p:sp>
        <p:nvSpPr>
          <p:cNvPr id="6" name="TextBox 5">
            <a:extLst>
              <a:ext uri="{FF2B5EF4-FFF2-40B4-BE49-F238E27FC236}">
                <a16:creationId xmlns:a16="http://schemas.microsoft.com/office/drawing/2014/main" id="{5136825E-3B89-A022-3AFC-1D0CD0CE91E4}"/>
              </a:ext>
            </a:extLst>
          </p:cNvPr>
          <p:cNvSpPr txBox="1"/>
          <p:nvPr/>
        </p:nvSpPr>
        <p:spPr>
          <a:xfrm>
            <a:off x="3236976" y="6227064"/>
            <a:ext cx="702384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latin typeface="Arial" panose="020B0604020202020204" pitchFamily="34" charset="0"/>
                <a:cs typeface="Arial" panose="020B0604020202020204" pitchFamily="34" charset="0"/>
              </a:rPr>
              <a:t>Transfusion</a:t>
            </a:r>
            <a:r>
              <a:rPr lang="en-US" sz="1200">
                <a:latin typeface="Arial" panose="020B0604020202020204" pitchFamily="34" charset="0"/>
                <a:cs typeface="Arial" panose="020B0604020202020204" pitchFamily="34" charset="0"/>
              </a:rPr>
              <a:t>,</a:t>
            </a:r>
            <a:r>
              <a:rPr lang="en-US" sz="1200" i="1">
                <a:latin typeface="Arial" panose="020B0604020202020204" pitchFamily="34" charset="0"/>
                <a:cs typeface="Arial" panose="020B0604020202020204" pitchFamily="34" charset="0"/>
              </a:rPr>
              <a:t> 2010: 50</a:t>
            </a:r>
            <a:r>
              <a:rPr lang="en-US" sz="1200">
                <a:latin typeface="Arial" panose="020B0604020202020204" pitchFamily="34" charset="0"/>
                <a:cs typeface="Arial" panose="020B0604020202020204" pitchFamily="34" charset="0"/>
              </a:rPr>
              <a:t>(6), 1210-1219; </a:t>
            </a:r>
            <a:r>
              <a:rPr lang="en-US" sz="1200" i="1">
                <a:latin typeface="Arial" panose="020B0604020202020204" pitchFamily="34" charset="0"/>
                <a:cs typeface="Arial" panose="020B0604020202020204" pitchFamily="34" charset="0"/>
              </a:rPr>
              <a:t>Vox Sang</a:t>
            </a:r>
            <a:r>
              <a:rPr lang="en-US" sz="1200">
                <a:latin typeface="Arial" panose="020B0604020202020204" pitchFamily="34" charset="0"/>
                <a:cs typeface="Arial" panose="020B0604020202020204" pitchFamily="34" charset="0"/>
              </a:rPr>
              <a:t>, 2013, </a:t>
            </a:r>
            <a:r>
              <a:rPr lang="en-US" sz="1200" i="1">
                <a:latin typeface="Arial" panose="020B0604020202020204" pitchFamily="34" charset="0"/>
                <a:cs typeface="Arial" panose="020B0604020202020204" pitchFamily="34" charset="0"/>
              </a:rPr>
              <a:t> 105</a:t>
            </a:r>
            <a:r>
              <a:rPr lang="en-US" sz="1200">
                <a:latin typeface="Arial" panose="020B0604020202020204" pitchFamily="34" charset="0"/>
                <a:cs typeface="Arial" panose="020B0604020202020204" pitchFamily="34" charset="0"/>
              </a:rPr>
              <a:t>, 282-283. </a:t>
            </a:r>
          </a:p>
        </p:txBody>
      </p:sp>
      <p:sp>
        <p:nvSpPr>
          <p:cNvPr id="15" name="TextBox 14">
            <a:extLst>
              <a:ext uri="{FF2B5EF4-FFF2-40B4-BE49-F238E27FC236}">
                <a16:creationId xmlns:a16="http://schemas.microsoft.com/office/drawing/2014/main" id="{A70C70A4-6E46-FC3A-B4CA-8FEACDBD9C5A}"/>
              </a:ext>
            </a:extLst>
          </p:cNvPr>
          <p:cNvSpPr txBox="1"/>
          <p:nvPr/>
        </p:nvSpPr>
        <p:spPr>
          <a:xfrm>
            <a:off x="914399" y="1856232"/>
            <a:ext cx="6846278" cy="1166410"/>
          </a:xfrm>
          <a:prstGeom prst="rect">
            <a:avLst/>
          </a:prstGeom>
          <a:noFill/>
        </p:spPr>
        <p:txBody>
          <a:bodyPr wrap="square" rtlCol="0">
            <a:spAutoFit/>
          </a:bodyPr>
          <a:lstStyle/>
          <a:p>
            <a:pPr marL="342900" indent="-342900">
              <a:lnSpc>
                <a:spcPct val="120000"/>
              </a:lnSpc>
              <a:spcBef>
                <a:spcPts val="0"/>
              </a:spcBef>
              <a:buFont typeface="Arial" panose="020B0604020202020204" pitchFamily="34" charset="0"/>
              <a:buChar char="•"/>
            </a:pPr>
            <a:r>
              <a:rPr lang="en-CA" sz="2000">
                <a:latin typeface="Arial"/>
                <a:cs typeface="Arial"/>
              </a:rPr>
              <a:t>Open label clinical trial in Belgium and France reported pathogen-reduced plasma transfusions were well tolerated in children and infants</a:t>
            </a:r>
            <a:endParaRPr lang="en-CA" sz="2000" baseline="30000">
              <a:latin typeface="Arial"/>
              <a:cs typeface="Arial"/>
            </a:endParaRPr>
          </a:p>
        </p:txBody>
      </p:sp>
      <p:sp>
        <p:nvSpPr>
          <p:cNvPr id="16" name="TextBox 15">
            <a:extLst>
              <a:ext uri="{FF2B5EF4-FFF2-40B4-BE49-F238E27FC236}">
                <a16:creationId xmlns:a16="http://schemas.microsoft.com/office/drawing/2014/main" id="{87714091-3485-1403-BFCF-3ED3661E0F8C}"/>
              </a:ext>
            </a:extLst>
          </p:cNvPr>
          <p:cNvSpPr txBox="1"/>
          <p:nvPr/>
        </p:nvSpPr>
        <p:spPr>
          <a:xfrm>
            <a:off x="914399" y="3790717"/>
            <a:ext cx="6846278" cy="1397947"/>
          </a:xfrm>
          <a:prstGeom prst="rect">
            <a:avLst/>
          </a:prstGeom>
          <a:noFill/>
        </p:spPr>
        <p:txBody>
          <a:bodyPr wrap="square" rtlCol="0">
            <a:spAutoFit/>
          </a:bodyPr>
          <a:lstStyle/>
          <a:p>
            <a:pPr marL="285750" indent="-285750">
              <a:lnSpc>
                <a:spcPct val="120000"/>
              </a:lnSpc>
              <a:spcBef>
                <a:spcPts val="0"/>
              </a:spcBef>
              <a:buFont typeface="Arial" panose="020B0604020202020204" pitchFamily="34" charset="0"/>
              <a:buChar char="•"/>
            </a:pPr>
            <a:r>
              <a:rPr lang="en-CA" sz="1800">
                <a:latin typeface="Arial"/>
                <a:cs typeface="Arial"/>
              </a:rPr>
              <a:t>Hemovigilance study (11 countries over 8 years) reported infrequent transfusion reactions (0.4% of transfusions). </a:t>
            </a:r>
          </a:p>
          <a:p>
            <a:pPr marL="742950" lvl="1" indent="-285750">
              <a:lnSpc>
                <a:spcPct val="120000"/>
              </a:lnSpc>
              <a:buFont typeface="Arial" panose="020B0604020202020204" pitchFamily="34" charset="0"/>
              <a:buChar char="•"/>
            </a:pPr>
            <a:r>
              <a:rPr lang="en-CA">
                <a:latin typeface="Arial"/>
                <a:cs typeface="Arial"/>
              </a:rPr>
              <a:t>n = 440 infants (aged &lt; 1 years)</a:t>
            </a:r>
          </a:p>
          <a:p>
            <a:pPr marL="742950" lvl="1" indent="-285750">
              <a:lnSpc>
                <a:spcPct val="120000"/>
              </a:lnSpc>
              <a:buFont typeface="Arial" panose="020B0604020202020204" pitchFamily="34" charset="0"/>
              <a:buChar char="•"/>
            </a:pPr>
            <a:r>
              <a:rPr lang="en-CA">
                <a:latin typeface="Arial"/>
                <a:cs typeface="Arial"/>
              </a:rPr>
              <a:t>n = 355 children (aged 1–18 years)</a:t>
            </a:r>
            <a:endParaRPr lang="en-CA"/>
          </a:p>
        </p:txBody>
      </p:sp>
      <p:pic>
        <p:nvPicPr>
          <p:cNvPr id="20" name="Picture 19" descr="A red and blue logo&#10;&#10;AI-generated content may be incorrect.">
            <a:extLst>
              <a:ext uri="{FF2B5EF4-FFF2-40B4-BE49-F238E27FC236}">
                <a16:creationId xmlns:a16="http://schemas.microsoft.com/office/drawing/2014/main" id="{0BD14F2D-DBBA-2B26-0BDD-D441F9D995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1354" y="1272795"/>
            <a:ext cx="2359468" cy="2359468"/>
          </a:xfrm>
          <a:prstGeom prst="rect">
            <a:avLst/>
          </a:prstGeom>
        </p:spPr>
      </p:pic>
      <p:sp>
        <p:nvSpPr>
          <p:cNvPr id="3" name="Title 2">
            <a:extLst>
              <a:ext uri="{FF2B5EF4-FFF2-40B4-BE49-F238E27FC236}">
                <a16:creationId xmlns:a16="http://schemas.microsoft.com/office/drawing/2014/main" id="{502C3717-8BEF-4D8E-5DDB-799FC83F657A}"/>
              </a:ext>
            </a:extLst>
          </p:cNvPr>
          <p:cNvSpPr txBox="1">
            <a:spLocks/>
          </p:cNvSpPr>
          <p:nvPr/>
        </p:nvSpPr>
        <p:spPr>
          <a:xfrm>
            <a:off x="768096" y="182880"/>
            <a:ext cx="10814304" cy="12795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CA"/>
              <a:t>Neonatal, pediatrics, and </a:t>
            </a:r>
            <a:br>
              <a:rPr lang="en-CA"/>
            </a:br>
            <a:r>
              <a:rPr lang="en-CA"/>
              <a:t>intrauterine transfusions  </a:t>
            </a:r>
          </a:p>
        </p:txBody>
      </p:sp>
    </p:spTree>
    <p:extLst>
      <p:ext uri="{BB962C8B-B14F-4D97-AF65-F5344CB8AC3E}">
        <p14:creationId xmlns:p14="http://schemas.microsoft.com/office/powerpoint/2010/main" val="3756834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8B14A-AF4F-DD83-7EB5-D073B15399E8}"/>
            </a:ext>
          </a:extLst>
        </p:cNvPr>
        <p:cNvGrpSpPr/>
        <p:nvPr/>
      </p:nvGrpSpPr>
      <p:grpSpPr>
        <a:xfrm>
          <a:off x="0" y="0"/>
          <a:ext cx="0" cy="0"/>
          <a:chOff x="0" y="0"/>
          <a:chExt cx="0" cy="0"/>
        </a:xfrm>
      </p:grpSpPr>
      <p:pic>
        <p:nvPicPr>
          <p:cNvPr id="18" name="Picture 17" descr="A person holding a red circle&#10;&#10;AI-generated content may be incorrect.">
            <a:extLst>
              <a:ext uri="{FF2B5EF4-FFF2-40B4-BE49-F238E27FC236}">
                <a16:creationId xmlns:a16="http://schemas.microsoft.com/office/drawing/2014/main" id="{D7FE350F-D941-793C-3A10-28F45F3835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960" y="3326291"/>
            <a:ext cx="2602523" cy="2602523"/>
          </a:xfrm>
          <a:prstGeom prst="rect">
            <a:avLst/>
          </a:prstGeom>
        </p:spPr>
      </p:pic>
      <p:sp>
        <p:nvSpPr>
          <p:cNvPr id="6" name="TextBox 5">
            <a:extLst>
              <a:ext uri="{FF2B5EF4-FFF2-40B4-BE49-F238E27FC236}">
                <a16:creationId xmlns:a16="http://schemas.microsoft.com/office/drawing/2014/main" id="{DC3D926D-4DA1-09F8-76CE-EE9CACF23EA6}"/>
              </a:ext>
            </a:extLst>
          </p:cNvPr>
          <p:cNvSpPr txBox="1"/>
          <p:nvPr/>
        </p:nvSpPr>
        <p:spPr>
          <a:xfrm>
            <a:off x="3236976" y="6227064"/>
            <a:ext cx="702384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latin typeface="Arial" panose="020B0604020202020204" pitchFamily="34" charset="0"/>
                <a:cs typeface="Arial" panose="020B0604020202020204" pitchFamily="34" charset="0"/>
              </a:rPr>
              <a:t>Transfusion</a:t>
            </a:r>
            <a:r>
              <a:rPr lang="en-US" sz="1200">
                <a:latin typeface="Arial" panose="020B0604020202020204" pitchFamily="34" charset="0"/>
                <a:cs typeface="Arial" panose="020B0604020202020204" pitchFamily="34" charset="0"/>
              </a:rPr>
              <a:t>,</a:t>
            </a:r>
            <a:r>
              <a:rPr lang="en-US" sz="1200" i="1">
                <a:latin typeface="Arial" panose="020B0604020202020204" pitchFamily="34" charset="0"/>
                <a:cs typeface="Arial" panose="020B0604020202020204" pitchFamily="34" charset="0"/>
              </a:rPr>
              <a:t> 2010: 50</a:t>
            </a:r>
            <a:r>
              <a:rPr lang="en-US" sz="1200">
                <a:latin typeface="Arial" panose="020B0604020202020204" pitchFamily="34" charset="0"/>
                <a:cs typeface="Arial" panose="020B0604020202020204" pitchFamily="34" charset="0"/>
              </a:rPr>
              <a:t>(6), 1210-1219; </a:t>
            </a:r>
            <a:r>
              <a:rPr lang="en-US" sz="1200" i="1">
                <a:latin typeface="Arial" panose="020B0604020202020204" pitchFamily="34" charset="0"/>
                <a:cs typeface="Arial" panose="020B0604020202020204" pitchFamily="34" charset="0"/>
              </a:rPr>
              <a:t>Vox Sang</a:t>
            </a:r>
            <a:r>
              <a:rPr lang="en-US" sz="1200">
                <a:latin typeface="Arial" panose="020B0604020202020204" pitchFamily="34" charset="0"/>
                <a:cs typeface="Arial" panose="020B0604020202020204" pitchFamily="34" charset="0"/>
              </a:rPr>
              <a:t>, 2013, </a:t>
            </a:r>
            <a:r>
              <a:rPr lang="en-US" sz="1200" i="1">
                <a:latin typeface="Arial" panose="020B0604020202020204" pitchFamily="34" charset="0"/>
                <a:cs typeface="Arial" panose="020B0604020202020204" pitchFamily="34" charset="0"/>
              </a:rPr>
              <a:t> 105</a:t>
            </a:r>
            <a:r>
              <a:rPr lang="en-US" sz="1200">
                <a:latin typeface="Arial" panose="020B0604020202020204" pitchFamily="34" charset="0"/>
                <a:cs typeface="Arial" panose="020B0604020202020204" pitchFamily="34" charset="0"/>
              </a:rPr>
              <a:t>, 282-283. </a:t>
            </a:r>
          </a:p>
        </p:txBody>
      </p:sp>
      <p:pic>
        <p:nvPicPr>
          <p:cNvPr id="20" name="Picture 19" descr="A red and blue logo&#10;&#10;AI-generated content may be incorrect.">
            <a:extLst>
              <a:ext uri="{FF2B5EF4-FFF2-40B4-BE49-F238E27FC236}">
                <a16:creationId xmlns:a16="http://schemas.microsoft.com/office/drawing/2014/main" id="{2A623D5D-FF83-1B96-516C-AF8C1614F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1354" y="1272795"/>
            <a:ext cx="2359468" cy="2359468"/>
          </a:xfrm>
          <a:prstGeom prst="rect">
            <a:avLst/>
          </a:prstGeom>
        </p:spPr>
      </p:pic>
      <p:sp>
        <p:nvSpPr>
          <p:cNvPr id="2" name="TextBox 1">
            <a:extLst>
              <a:ext uri="{FF2B5EF4-FFF2-40B4-BE49-F238E27FC236}">
                <a16:creationId xmlns:a16="http://schemas.microsoft.com/office/drawing/2014/main" id="{AB3433DA-D5A9-B2E0-04FF-53405E7717FB}"/>
              </a:ext>
            </a:extLst>
          </p:cNvPr>
          <p:cNvSpPr txBox="1"/>
          <p:nvPr/>
        </p:nvSpPr>
        <p:spPr>
          <a:xfrm>
            <a:off x="914399" y="1856232"/>
            <a:ext cx="7268309" cy="2062744"/>
          </a:xfrm>
          <a:prstGeom prst="rect">
            <a:avLst/>
          </a:prstGeom>
          <a:noFill/>
        </p:spPr>
        <p:txBody>
          <a:bodyPr wrap="square" rtlCol="0">
            <a:spAutoFit/>
          </a:bodyPr>
          <a:lstStyle/>
          <a:p>
            <a:pPr marL="285750" indent="-285750">
              <a:lnSpc>
                <a:spcPct val="120000"/>
              </a:lnSpc>
              <a:spcBef>
                <a:spcPts val="0"/>
              </a:spcBef>
              <a:buFont typeface="Arial" panose="020B0604020202020204" pitchFamily="34" charset="0"/>
              <a:buChar char="•"/>
            </a:pPr>
            <a:r>
              <a:rPr lang="en-CA" sz="1800">
                <a:latin typeface="Arial"/>
                <a:cs typeface="Arial"/>
              </a:rPr>
              <a:t>Post-marketing hemovigilance study </a:t>
            </a:r>
            <a:br>
              <a:rPr lang="en-CA" sz="1800">
                <a:latin typeface="Arial"/>
                <a:cs typeface="Arial"/>
              </a:rPr>
            </a:br>
            <a:r>
              <a:rPr lang="en-CA" sz="1800">
                <a:latin typeface="Arial"/>
                <a:cs typeface="Arial"/>
              </a:rPr>
              <a:t>(3,179 pathogen-reduced plasma and platelet transfusions)</a:t>
            </a:r>
            <a:endParaRPr lang="en-CA"/>
          </a:p>
          <a:p>
            <a:pPr marL="742950" lvl="1" indent="-285750">
              <a:lnSpc>
                <a:spcPct val="120000"/>
              </a:lnSpc>
              <a:buFont typeface="Arial" panose="020B0604020202020204" pitchFamily="34" charset="0"/>
              <a:buChar char="•"/>
            </a:pPr>
            <a:r>
              <a:rPr lang="en-CA">
                <a:latin typeface="Arial"/>
                <a:cs typeface="Arial"/>
              </a:rPr>
              <a:t>Well tolerated by a pediatric population with only low-grade transfusion reactions reported. </a:t>
            </a:r>
            <a:endParaRPr lang="en-CA"/>
          </a:p>
          <a:p>
            <a:pPr marL="742950" lvl="1" indent="-285750">
              <a:lnSpc>
                <a:spcPct val="120000"/>
              </a:lnSpc>
              <a:buFont typeface="Arial" panose="020B0604020202020204" pitchFamily="34" charset="0"/>
              <a:buChar char="•"/>
            </a:pPr>
            <a:r>
              <a:rPr lang="en-CA">
                <a:latin typeface="Arial"/>
                <a:cs typeface="Arial"/>
              </a:rPr>
              <a:t>n</a:t>
            </a:r>
            <a:r>
              <a:rPr lang="en-CA" sz="1800">
                <a:latin typeface="Arial"/>
                <a:cs typeface="Arial"/>
              </a:rPr>
              <a:t> = 540 children (aged 1–18 years)</a:t>
            </a:r>
          </a:p>
          <a:p>
            <a:pPr marL="742950" lvl="1" indent="-285750">
              <a:lnSpc>
                <a:spcPct val="120000"/>
              </a:lnSpc>
              <a:buFont typeface="Arial" panose="020B0604020202020204" pitchFamily="34" charset="0"/>
              <a:buChar char="•"/>
            </a:pPr>
            <a:r>
              <a:rPr lang="en-CA">
                <a:latin typeface="Arial"/>
                <a:cs typeface="Arial"/>
              </a:rPr>
              <a:t>n = </a:t>
            </a:r>
            <a:r>
              <a:rPr lang="en-CA" sz="1800">
                <a:latin typeface="Arial"/>
                <a:cs typeface="Arial"/>
              </a:rPr>
              <a:t>499 infants (aged &lt; 1 year) with mixed clinical indications </a:t>
            </a:r>
            <a:endParaRPr lang="en-CA"/>
          </a:p>
        </p:txBody>
      </p:sp>
      <p:sp>
        <p:nvSpPr>
          <p:cNvPr id="3" name="TextBox 2">
            <a:extLst>
              <a:ext uri="{FF2B5EF4-FFF2-40B4-BE49-F238E27FC236}">
                <a16:creationId xmlns:a16="http://schemas.microsoft.com/office/drawing/2014/main" id="{7F2B79B3-64DC-3BAB-280C-8A4EEBA89E5B}"/>
              </a:ext>
            </a:extLst>
          </p:cNvPr>
          <p:cNvSpPr txBox="1"/>
          <p:nvPr/>
        </p:nvSpPr>
        <p:spPr>
          <a:xfrm>
            <a:off x="477517" y="4116112"/>
            <a:ext cx="7268309" cy="1730345"/>
          </a:xfrm>
          <a:prstGeom prst="rect">
            <a:avLst/>
          </a:prstGeom>
          <a:noFill/>
        </p:spPr>
        <p:txBody>
          <a:bodyPr wrap="square" rtlCol="0">
            <a:spAutoFit/>
          </a:bodyPr>
          <a:lstStyle/>
          <a:p>
            <a:pPr marL="742950" lvl="1" indent="-285750">
              <a:lnSpc>
                <a:spcPct val="120000"/>
              </a:lnSpc>
              <a:buFont typeface="Arial" panose="020B0604020202020204" pitchFamily="34" charset="0"/>
              <a:buChar char="•"/>
            </a:pPr>
            <a:r>
              <a:rPr lang="en-CA" sz="1800">
                <a:latin typeface="Arial"/>
                <a:cs typeface="Arial"/>
              </a:rPr>
              <a:t>3 out of 795 pediatric patients experienced a transfusion reaction without serious consequences: </a:t>
            </a:r>
          </a:p>
          <a:p>
            <a:pPr marL="1200150" lvl="2" indent="-285750">
              <a:lnSpc>
                <a:spcPct val="120000"/>
              </a:lnSpc>
              <a:buFont typeface="Arial" panose="020B0604020202020204" pitchFamily="34" charset="0"/>
              <a:buChar char="•"/>
            </a:pPr>
            <a:r>
              <a:rPr lang="en-CA">
                <a:latin typeface="Arial"/>
                <a:cs typeface="Arial"/>
              </a:rPr>
              <a:t>rash (n = 2)</a:t>
            </a:r>
          </a:p>
          <a:p>
            <a:pPr marL="1200150" lvl="2" indent="-285750">
              <a:lnSpc>
                <a:spcPct val="120000"/>
              </a:lnSpc>
              <a:buFont typeface="Arial" panose="020B0604020202020204" pitchFamily="34" charset="0"/>
              <a:buChar char="•"/>
            </a:pPr>
            <a:r>
              <a:rPr lang="en-CA">
                <a:latin typeface="Arial"/>
                <a:cs typeface="Arial"/>
              </a:rPr>
              <a:t>urticaria (n = 1)</a:t>
            </a:r>
          </a:p>
          <a:p>
            <a:pPr marL="1200150" lvl="2" indent="-285750">
              <a:lnSpc>
                <a:spcPct val="120000"/>
              </a:lnSpc>
              <a:buFont typeface="Arial" panose="020B0604020202020204" pitchFamily="34" charset="0"/>
              <a:buChar char="•"/>
            </a:pPr>
            <a:r>
              <a:rPr lang="en-CA">
                <a:latin typeface="Arial"/>
                <a:cs typeface="Arial"/>
              </a:rPr>
              <a:t>chills (n = 1)</a:t>
            </a:r>
            <a:endParaRPr lang="en-CA"/>
          </a:p>
        </p:txBody>
      </p:sp>
      <p:sp>
        <p:nvSpPr>
          <p:cNvPr id="4" name="Title 2">
            <a:extLst>
              <a:ext uri="{FF2B5EF4-FFF2-40B4-BE49-F238E27FC236}">
                <a16:creationId xmlns:a16="http://schemas.microsoft.com/office/drawing/2014/main" id="{FC18E2DD-DCB8-F477-6DF5-6F4C0B51901A}"/>
              </a:ext>
            </a:extLst>
          </p:cNvPr>
          <p:cNvSpPr txBox="1">
            <a:spLocks/>
          </p:cNvSpPr>
          <p:nvPr/>
        </p:nvSpPr>
        <p:spPr>
          <a:xfrm>
            <a:off x="768096" y="182880"/>
            <a:ext cx="10814304" cy="12795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CA"/>
              <a:t>Neonatal, pediatrics, and </a:t>
            </a:r>
            <a:br>
              <a:rPr lang="en-CA"/>
            </a:br>
            <a:r>
              <a:rPr lang="en-CA"/>
              <a:t>intrauterine transfusions  </a:t>
            </a:r>
          </a:p>
        </p:txBody>
      </p:sp>
    </p:spTree>
    <p:extLst>
      <p:ext uri="{BB962C8B-B14F-4D97-AF65-F5344CB8AC3E}">
        <p14:creationId xmlns:p14="http://schemas.microsoft.com/office/powerpoint/2010/main" val="4204139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32C4B9-ADD5-FA1C-B9E2-4DC1D6277D94}"/>
              </a:ext>
            </a:extLst>
          </p:cNvPr>
          <p:cNvSpPr>
            <a:spLocks noGrp="1"/>
          </p:cNvSpPr>
          <p:nvPr>
            <p:ph type="title"/>
          </p:nvPr>
        </p:nvSpPr>
        <p:spPr>
          <a:xfrm>
            <a:off x="764236" y="182880"/>
            <a:ext cx="10589564" cy="943442"/>
          </a:xfrm>
        </p:spPr>
        <p:txBody>
          <a:bodyPr/>
          <a:lstStyle/>
          <a:p>
            <a:r>
              <a:rPr lang="en-US">
                <a:latin typeface="Arial"/>
                <a:cs typeface="Arial"/>
              </a:rPr>
              <a:t>Pregnant individuals</a:t>
            </a:r>
            <a:endParaRPr lang="en-US"/>
          </a:p>
        </p:txBody>
      </p:sp>
      <p:sp>
        <p:nvSpPr>
          <p:cNvPr id="6" name="TextBox 5">
            <a:extLst>
              <a:ext uri="{FF2B5EF4-FFF2-40B4-BE49-F238E27FC236}">
                <a16:creationId xmlns:a16="http://schemas.microsoft.com/office/drawing/2014/main" id="{207B85E1-ABB6-134E-8834-0D4EF3A277DC}"/>
              </a:ext>
            </a:extLst>
          </p:cNvPr>
          <p:cNvSpPr txBox="1"/>
          <p:nvPr/>
        </p:nvSpPr>
        <p:spPr>
          <a:xfrm>
            <a:off x="3236976" y="6227064"/>
            <a:ext cx="43340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Ciaravino, V., et al. (2003),  Vox Sanguinis</a:t>
            </a:r>
          </a:p>
        </p:txBody>
      </p:sp>
      <p:pic>
        <p:nvPicPr>
          <p:cNvPr id="7" name="Picture 6" descr="A logo of a person&#10;&#10;AI-generated content may be incorrect.">
            <a:extLst>
              <a:ext uri="{FF2B5EF4-FFF2-40B4-BE49-F238E27FC236}">
                <a16:creationId xmlns:a16="http://schemas.microsoft.com/office/drawing/2014/main" id="{3226CA2B-1007-47EA-2969-820A60243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5139" y="1058103"/>
            <a:ext cx="4196862" cy="4196862"/>
          </a:xfrm>
          <a:prstGeom prst="rect">
            <a:avLst/>
          </a:prstGeom>
        </p:spPr>
      </p:pic>
      <p:sp>
        <p:nvSpPr>
          <p:cNvPr id="8" name="TextBox 7">
            <a:extLst>
              <a:ext uri="{FF2B5EF4-FFF2-40B4-BE49-F238E27FC236}">
                <a16:creationId xmlns:a16="http://schemas.microsoft.com/office/drawing/2014/main" id="{6B718A44-397A-FDC8-2D88-3C21F4E9D073}"/>
              </a:ext>
            </a:extLst>
          </p:cNvPr>
          <p:cNvSpPr txBox="1"/>
          <p:nvPr/>
        </p:nvSpPr>
        <p:spPr>
          <a:xfrm>
            <a:off x="830899" y="1272034"/>
            <a:ext cx="6846278" cy="1381147"/>
          </a:xfrm>
          <a:prstGeom prst="rect">
            <a:avLst/>
          </a:prstGeom>
          <a:noFill/>
        </p:spPr>
        <p:txBody>
          <a:bodyPr wrap="square" rtlCol="0">
            <a:spAutoFit/>
          </a:bodyPr>
          <a:lstStyle/>
          <a:p>
            <a:pPr marL="342900" indent="-342900">
              <a:lnSpc>
                <a:spcPct val="120000"/>
              </a:lnSpc>
              <a:spcBef>
                <a:spcPts val="0"/>
              </a:spcBef>
              <a:buFont typeface="Arial" panose="020B0604020202020204" pitchFamily="34" charset="0"/>
              <a:buChar char="•"/>
            </a:pPr>
            <a:r>
              <a:rPr lang="en-US" sz="2400">
                <a:latin typeface="Arial"/>
                <a:cs typeface="Arial"/>
              </a:rPr>
              <a:t>There are no studies that have specifically addressed use of INTERCEPT-treated, pathogen-reduced plasma in pregnant people</a:t>
            </a:r>
            <a:endParaRPr lang="en-CA" sz="2400" baseline="30000">
              <a:latin typeface="Arial"/>
              <a:cs typeface="Arial"/>
            </a:endParaRPr>
          </a:p>
        </p:txBody>
      </p:sp>
      <p:sp>
        <p:nvSpPr>
          <p:cNvPr id="9" name="TextBox 8">
            <a:extLst>
              <a:ext uri="{FF2B5EF4-FFF2-40B4-BE49-F238E27FC236}">
                <a16:creationId xmlns:a16="http://schemas.microsoft.com/office/drawing/2014/main" id="{570E71AD-D1A1-EB31-4E9A-8A9D4A30ED30}"/>
              </a:ext>
            </a:extLst>
          </p:cNvPr>
          <p:cNvSpPr txBox="1"/>
          <p:nvPr/>
        </p:nvSpPr>
        <p:spPr>
          <a:xfrm>
            <a:off x="830899" y="3137499"/>
            <a:ext cx="6846278" cy="830997"/>
          </a:xfrm>
          <a:prstGeom prst="rect">
            <a:avLst/>
          </a:prstGeom>
          <a:noFill/>
        </p:spPr>
        <p:txBody>
          <a:bodyPr wrap="square" rtlCol="0">
            <a:spAutoFit/>
          </a:bodyPr>
          <a:lstStyle/>
          <a:p>
            <a:pPr marL="342900" indent="-342900">
              <a:buFont typeface="Arial" panose="020B0604020202020204" pitchFamily="34" charset="0"/>
              <a:buChar char="•"/>
            </a:pPr>
            <a:r>
              <a:rPr lang="en-US" sz="2400">
                <a:latin typeface="Arial"/>
                <a:cs typeface="Arial"/>
              </a:rPr>
              <a:t>Nonclinical studies in reproductive animal models have been conducted</a:t>
            </a:r>
            <a:endParaRPr lang="en-US" sz="2400"/>
          </a:p>
        </p:txBody>
      </p:sp>
      <p:sp>
        <p:nvSpPr>
          <p:cNvPr id="10" name="TextBox 9">
            <a:extLst>
              <a:ext uri="{FF2B5EF4-FFF2-40B4-BE49-F238E27FC236}">
                <a16:creationId xmlns:a16="http://schemas.microsoft.com/office/drawing/2014/main" id="{A10A3003-E0F6-34FA-0172-77F35C646233}"/>
              </a:ext>
            </a:extLst>
          </p:cNvPr>
          <p:cNvSpPr txBox="1"/>
          <p:nvPr/>
        </p:nvSpPr>
        <p:spPr>
          <a:xfrm>
            <a:off x="830899" y="4452814"/>
            <a:ext cx="6846278" cy="1200329"/>
          </a:xfrm>
          <a:prstGeom prst="rect">
            <a:avLst/>
          </a:prstGeom>
          <a:noFill/>
        </p:spPr>
        <p:txBody>
          <a:bodyPr wrap="square" rtlCol="0">
            <a:spAutoFit/>
          </a:bodyPr>
          <a:lstStyle/>
          <a:p>
            <a:pPr marL="342900" indent="-342900">
              <a:buFont typeface="Arial" panose="020B0604020202020204" pitchFamily="34" charset="0"/>
              <a:buChar char="•"/>
            </a:pPr>
            <a:r>
              <a:rPr lang="en-US" sz="2400">
                <a:latin typeface="Arial"/>
                <a:cs typeface="Arial"/>
              </a:rPr>
              <a:t>Administration of photochemically treated plasma did not cause maternal or fetal developmental toxicity in these studies</a:t>
            </a:r>
            <a:endParaRPr lang="en-US" sz="2400"/>
          </a:p>
        </p:txBody>
      </p:sp>
    </p:spTree>
    <p:extLst>
      <p:ext uri="{BB962C8B-B14F-4D97-AF65-F5344CB8AC3E}">
        <p14:creationId xmlns:p14="http://schemas.microsoft.com/office/powerpoint/2010/main" val="24972911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4E92FA-4B0A-4877-AA57-58B864129780}"/>
              </a:ext>
            </a:extLst>
          </p:cNvPr>
          <p:cNvSpPr txBox="1"/>
          <p:nvPr/>
        </p:nvSpPr>
        <p:spPr>
          <a:xfrm>
            <a:off x="6349453" y="1863969"/>
            <a:ext cx="5648960" cy="2585323"/>
          </a:xfrm>
          <a:prstGeom prst="rect">
            <a:avLst/>
          </a:prstGeom>
          <a:noFill/>
        </p:spPr>
        <p:txBody>
          <a:bodyPr wrap="square" rtlCol="0">
            <a:spAutoFit/>
          </a:bodyPr>
          <a:lstStyle/>
          <a:p>
            <a:pPr algn="ctr"/>
            <a:r>
              <a:rPr lang="en-CA" sz="5400" b="1">
                <a:solidFill>
                  <a:schemeClr val="bg1"/>
                </a:solidFill>
                <a:latin typeface="Arial" panose="020B0604020202020204" pitchFamily="34" charset="0"/>
                <a:cs typeface="Arial" panose="020B0604020202020204" pitchFamily="34" charset="0"/>
              </a:rPr>
              <a:t>Hospital considerations &amp; resources</a:t>
            </a:r>
            <a:endParaRPr lang="en-CA" sz="5400">
              <a:solidFill>
                <a:schemeClr val="bg1"/>
              </a:solidFill>
              <a:latin typeface="Arial" panose="020B0604020202020204" pitchFamily="34" charset="0"/>
              <a:cs typeface="Arial" panose="020B0604020202020204" pitchFamily="34" charset="0"/>
            </a:endParaRPr>
          </a:p>
        </p:txBody>
      </p:sp>
      <p:pic>
        <p:nvPicPr>
          <p:cNvPr id="9" name="Picture 8" descr="A red and blue check mark on a paper&#10;&#10;AI-generated content may be incorrect.">
            <a:extLst>
              <a:ext uri="{FF2B5EF4-FFF2-40B4-BE49-F238E27FC236}">
                <a16:creationId xmlns:a16="http://schemas.microsoft.com/office/drawing/2014/main" id="{D0AA4590-3821-13F1-EFE1-8ADEF46B8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84" y="759538"/>
            <a:ext cx="5081016" cy="5081016"/>
          </a:xfrm>
          <a:prstGeom prst="rect">
            <a:avLst/>
          </a:prstGeom>
        </p:spPr>
      </p:pic>
    </p:spTree>
    <p:extLst>
      <p:ext uri="{BB962C8B-B14F-4D97-AF65-F5344CB8AC3E}">
        <p14:creationId xmlns:p14="http://schemas.microsoft.com/office/powerpoint/2010/main" val="3634313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Icon&#10;&#10;Description automatically generated">
            <a:extLst>
              <a:ext uri="{FF2B5EF4-FFF2-40B4-BE49-F238E27FC236}">
                <a16:creationId xmlns:a16="http://schemas.microsoft.com/office/drawing/2014/main" id="{F62E8FBB-92AA-4F52-963F-D0337BC46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3568" y="1584879"/>
            <a:ext cx="3688241" cy="3688241"/>
          </a:xfrm>
          <a:prstGeom prst="rect">
            <a:avLst/>
          </a:prstGeom>
        </p:spPr>
      </p:pic>
      <p:sp>
        <p:nvSpPr>
          <p:cNvPr id="2" name="TextBox 1">
            <a:extLst>
              <a:ext uri="{FF2B5EF4-FFF2-40B4-BE49-F238E27FC236}">
                <a16:creationId xmlns:a16="http://schemas.microsoft.com/office/drawing/2014/main" id="{8A27AF12-BCFD-1BAD-DA12-F91853EC4121}"/>
              </a:ext>
            </a:extLst>
          </p:cNvPr>
          <p:cNvSpPr txBox="1"/>
          <p:nvPr/>
        </p:nvSpPr>
        <p:spPr>
          <a:xfrm>
            <a:off x="795294" y="1801989"/>
            <a:ext cx="6846278" cy="494751"/>
          </a:xfrm>
          <a:prstGeom prst="rect">
            <a:avLst/>
          </a:prstGeom>
          <a:noFill/>
        </p:spPr>
        <p:txBody>
          <a:bodyPr wrap="square" rtlCol="0">
            <a:spAutoFit/>
          </a:bodyPr>
          <a:lstStyle/>
          <a:p>
            <a:pPr marL="342900" indent="-342900">
              <a:lnSpc>
                <a:spcPct val="120000"/>
              </a:lnSpc>
              <a:spcBef>
                <a:spcPts val="0"/>
              </a:spcBef>
              <a:buFont typeface="Arial" panose="020B0604020202020204" pitchFamily="34" charset="0"/>
              <a:buChar char="•"/>
            </a:pPr>
            <a:r>
              <a:rPr lang="en-US" sz="2400" dirty="0">
                <a:latin typeface="Arial"/>
                <a:cs typeface="Arial"/>
              </a:rPr>
              <a:t>Health Canada approval received Aug 2025</a:t>
            </a:r>
            <a:endParaRPr lang="en-CA" sz="2400" baseline="30000" dirty="0">
              <a:latin typeface="Arial"/>
              <a:cs typeface="Arial"/>
            </a:endParaRPr>
          </a:p>
        </p:txBody>
      </p:sp>
      <p:sp>
        <p:nvSpPr>
          <p:cNvPr id="3" name="TextBox 2">
            <a:extLst>
              <a:ext uri="{FF2B5EF4-FFF2-40B4-BE49-F238E27FC236}">
                <a16:creationId xmlns:a16="http://schemas.microsoft.com/office/drawing/2014/main" id="{F29394D4-2504-2892-4898-3FE1FB4C057F}"/>
              </a:ext>
            </a:extLst>
          </p:cNvPr>
          <p:cNvSpPr txBox="1"/>
          <p:nvPr/>
        </p:nvSpPr>
        <p:spPr>
          <a:xfrm>
            <a:off x="795294" y="2672460"/>
            <a:ext cx="6846278" cy="937949"/>
          </a:xfrm>
          <a:prstGeom prst="rect">
            <a:avLst/>
          </a:prstGeom>
          <a:noFill/>
        </p:spPr>
        <p:txBody>
          <a:bodyPr wrap="square" rtlCol="0">
            <a:spAutoFit/>
          </a:bodyPr>
          <a:lstStyle/>
          <a:p>
            <a:pPr marL="342900" indent="-342900">
              <a:lnSpc>
                <a:spcPct val="120000"/>
              </a:lnSpc>
              <a:spcBef>
                <a:spcPts val="0"/>
              </a:spcBef>
              <a:buFont typeface="Arial" panose="020B0604020202020204" pitchFamily="34" charset="0"/>
              <a:buChar char="•"/>
            </a:pPr>
            <a:r>
              <a:rPr lang="en-US" sz="2400" dirty="0">
                <a:latin typeface="Arial"/>
                <a:cs typeface="Arial"/>
              </a:rPr>
              <a:t>Phased </a:t>
            </a:r>
            <a:r>
              <a:rPr lang="en-US" sz="2400">
                <a:latin typeface="Arial"/>
                <a:cs typeface="Arial"/>
              </a:rPr>
              <a:t>implementation beginning </a:t>
            </a:r>
            <a:r>
              <a:rPr lang="en-US" sz="2400" dirty="0">
                <a:latin typeface="Arial"/>
                <a:cs typeface="Arial"/>
              </a:rPr>
              <a:t>in Ottawa in September 2025</a:t>
            </a:r>
            <a:endParaRPr lang="en-CA" sz="2400" baseline="30000" dirty="0">
              <a:latin typeface="Arial"/>
              <a:cs typeface="Arial"/>
            </a:endParaRPr>
          </a:p>
        </p:txBody>
      </p:sp>
      <p:sp>
        <p:nvSpPr>
          <p:cNvPr id="4" name="TextBox 3">
            <a:extLst>
              <a:ext uri="{FF2B5EF4-FFF2-40B4-BE49-F238E27FC236}">
                <a16:creationId xmlns:a16="http://schemas.microsoft.com/office/drawing/2014/main" id="{7960F3DC-C06A-FC60-0B8A-3A7772573F3C}"/>
              </a:ext>
            </a:extLst>
          </p:cNvPr>
          <p:cNvSpPr txBox="1"/>
          <p:nvPr/>
        </p:nvSpPr>
        <p:spPr>
          <a:xfrm>
            <a:off x="795294" y="3986129"/>
            <a:ext cx="6846278" cy="1569660"/>
          </a:xfrm>
          <a:prstGeom prst="rect">
            <a:avLst/>
          </a:prstGeom>
          <a:noFill/>
        </p:spPr>
        <p:txBody>
          <a:bodyPr wrap="square" rtlCol="0">
            <a:spAutoFit/>
          </a:bodyPr>
          <a:lstStyle/>
          <a:p>
            <a:pPr marL="342900" indent="-342900" fontAlgn="base">
              <a:buClr>
                <a:schemeClr val="tx2"/>
              </a:buClr>
              <a:buFont typeface="Arial" panose="020B0604020202020204" pitchFamily="34" charset="0"/>
              <a:buChar char="•"/>
            </a:pPr>
            <a:r>
              <a:rPr lang="en-US" sz="2400">
                <a:latin typeface="Arial"/>
                <a:cs typeface="Arial"/>
              </a:rPr>
              <a:t>Please consult our most recent </a:t>
            </a:r>
            <a:r>
              <a:rPr lang="en-US" sz="2400">
                <a:latin typeface="Arial"/>
                <a:cs typeface="Arial"/>
                <a:hlinkClick r:id="rId4"/>
              </a:rPr>
              <a:t>customer letter </a:t>
            </a:r>
            <a:r>
              <a:rPr lang="en-US" sz="2400">
                <a:latin typeface="Arial"/>
                <a:cs typeface="Arial"/>
              </a:rPr>
              <a:t>on implementation or reach out to your local </a:t>
            </a:r>
            <a:r>
              <a:rPr lang="en-US" sz="2400">
                <a:latin typeface="Arial"/>
                <a:cs typeface="Arial"/>
                <a:hlinkClick r:id="rId5"/>
              </a:rPr>
              <a:t>Hospital Liaison Specialist </a:t>
            </a:r>
            <a:r>
              <a:rPr lang="en-US" sz="2400">
                <a:latin typeface="Arial"/>
                <a:cs typeface="Arial"/>
              </a:rPr>
              <a:t>for details and timelines</a:t>
            </a:r>
            <a:endParaRPr lang="en-US" sz="2000">
              <a:latin typeface="Arial"/>
              <a:cs typeface="Arial"/>
            </a:endParaRPr>
          </a:p>
        </p:txBody>
      </p:sp>
      <p:sp>
        <p:nvSpPr>
          <p:cNvPr id="9" name="Title 2">
            <a:extLst>
              <a:ext uri="{FF2B5EF4-FFF2-40B4-BE49-F238E27FC236}">
                <a16:creationId xmlns:a16="http://schemas.microsoft.com/office/drawing/2014/main" id="{948D3E8A-C22A-D1AB-E856-FFF27A4126D4}"/>
              </a:ext>
            </a:extLst>
          </p:cNvPr>
          <p:cNvSpPr txBox="1">
            <a:spLocks/>
          </p:cNvSpPr>
          <p:nvPr/>
        </p:nvSpPr>
        <p:spPr>
          <a:xfrm>
            <a:off x="764236" y="182880"/>
            <a:ext cx="10589564" cy="94344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a:t>Anticipated implementation timeline for AFP-PT</a:t>
            </a:r>
          </a:p>
        </p:txBody>
      </p:sp>
    </p:spTree>
    <p:extLst>
      <p:ext uri="{BB962C8B-B14F-4D97-AF65-F5344CB8AC3E}">
        <p14:creationId xmlns:p14="http://schemas.microsoft.com/office/powerpoint/2010/main" val="15951621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5296331-4CD8-5429-E017-EBC31E986FD2}"/>
              </a:ext>
            </a:extLst>
          </p:cNvPr>
          <p:cNvSpPr txBox="1">
            <a:spLocks/>
          </p:cNvSpPr>
          <p:nvPr/>
        </p:nvSpPr>
        <p:spPr>
          <a:xfrm>
            <a:off x="764236" y="182880"/>
            <a:ext cx="10589564" cy="94344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a:t>Hospital implementation considerations</a:t>
            </a:r>
          </a:p>
        </p:txBody>
      </p:sp>
      <p:sp>
        <p:nvSpPr>
          <p:cNvPr id="10" name="TextBox 9">
            <a:extLst>
              <a:ext uri="{FF2B5EF4-FFF2-40B4-BE49-F238E27FC236}">
                <a16:creationId xmlns:a16="http://schemas.microsoft.com/office/drawing/2014/main" id="{C2FC7DDA-14E9-430D-254C-211F46F61787}"/>
              </a:ext>
            </a:extLst>
          </p:cNvPr>
          <p:cNvSpPr txBox="1"/>
          <p:nvPr/>
        </p:nvSpPr>
        <p:spPr>
          <a:xfrm>
            <a:off x="764236" y="1632776"/>
            <a:ext cx="2074986" cy="461665"/>
          </a:xfrm>
          <a:prstGeom prst="rect">
            <a:avLst/>
          </a:prstGeom>
          <a:noFill/>
        </p:spPr>
        <p:txBody>
          <a:bodyPr wrap="square" rtlCol="0">
            <a:spAutoFit/>
          </a:bodyPr>
          <a:lstStyle/>
          <a:p>
            <a:pPr marL="0" indent="0" fontAlgn="base">
              <a:buNone/>
            </a:pPr>
            <a:r>
              <a:rPr lang="en-US" sz="2400" b="1">
                <a:latin typeface="Arial"/>
                <a:cs typeface="Arial"/>
              </a:rPr>
              <a:t>Hospital IT: </a:t>
            </a:r>
          </a:p>
        </p:txBody>
      </p:sp>
      <p:sp>
        <p:nvSpPr>
          <p:cNvPr id="11" name="TextBox 10">
            <a:extLst>
              <a:ext uri="{FF2B5EF4-FFF2-40B4-BE49-F238E27FC236}">
                <a16:creationId xmlns:a16="http://schemas.microsoft.com/office/drawing/2014/main" id="{F873860D-E271-FAC1-0713-1EB11E00848B}"/>
              </a:ext>
            </a:extLst>
          </p:cNvPr>
          <p:cNvSpPr txBox="1"/>
          <p:nvPr/>
        </p:nvSpPr>
        <p:spPr>
          <a:xfrm>
            <a:off x="1361901" y="4001492"/>
            <a:ext cx="6997348" cy="1938992"/>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a:latin typeface="Arial"/>
                <a:cs typeface="Arial"/>
              </a:rPr>
              <a:t>Initial implementation will see AFP-PT introduced into hospital requested AFP (untreated) inventory and cannot be specifically ordered due to limited AFP-PT availability. </a:t>
            </a:r>
          </a:p>
        </p:txBody>
      </p:sp>
      <p:pic>
        <p:nvPicPr>
          <p:cNvPr id="15" name="Picture 14" descr="A computer screen with red and blue stripes&#10;&#10;AI-generated content may be incorrect.">
            <a:extLst>
              <a:ext uri="{FF2B5EF4-FFF2-40B4-BE49-F238E27FC236}">
                <a16:creationId xmlns:a16="http://schemas.microsoft.com/office/drawing/2014/main" id="{534D8F52-FF56-06A8-2DF0-9106C212A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9249" y="1777368"/>
            <a:ext cx="3068515" cy="3068515"/>
          </a:xfrm>
          <a:prstGeom prst="rect">
            <a:avLst/>
          </a:prstGeom>
        </p:spPr>
      </p:pic>
      <p:sp>
        <p:nvSpPr>
          <p:cNvPr id="2" name="TextBox 1">
            <a:extLst>
              <a:ext uri="{FF2B5EF4-FFF2-40B4-BE49-F238E27FC236}">
                <a16:creationId xmlns:a16="http://schemas.microsoft.com/office/drawing/2014/main" id="{970B347C-B055-4E4C-077B-A13464BAE533}"/>
              </a:ext>
            </a:extLst>
          </p:cNvPr>
          <p:cNvSpPr txBox="1"/>
          <p:nvPr/>
        </p:nvSpPr>
        <p:spPr>
          <a:xfrm>
            <a:off x="1361901" y="2283822"/>
            <a:ext cx="6997348" cy="461665"/>
          </a:xfrm>
          <a:prstGeom prst="rect">
            <a:avLst/>
          </a:prstGeom>
          <a:noFill/>
        </p:spPr>
        <p:txBody>
          <a:bodyPr wrap="square" lIns="91440" tIns="45720" rIns="91440" bIns="45720" rtlCol="0" anchor="t">
            <a:spAutoFit/>
          </a:bodyPr>
          <a:lstStyle/>
          <a:p>
            <a:pPr marL="342900" indent="-342900" fontAlgn="base">
              <a:buFont typeface="Arial" panose="020B0604020202020204" pitchFamily="34" charset="0"/>
              <a:buChar char="•"/>
            </a:pPr>
            <a:r>
              <a:rPr lang="en-US" sz="2400">
                <a:latin typeface="Arial"/>
                <a:cs typeface="Arial"/>
              </a:rPr>
              <a:t>Add new ISBT Component Codes to LIS</a:t>
            </a:r>
          </a:p>
        </p:txBody>
      </p:sp>
      <p:sp>
        <p:nvSpPr>
          <p:cNvPr id="3" name="TextBox 2">
            <a:extLst>
              <a:ext uri="{FF2B5EF4-FFF2-40B4-BE49-F238E27FC236}">
                <a16:creationId xmlns:a16="http://schemas.microsoft.com/office/drawing/2014/main" id="{DDC7EF11-66B2-355E-3A44-097C6CB654EF}"/>
              </a:ext>
            </a:extLst>
          </p:cNvPr>
          <p:cNvSpPr txBox="1"/>
          <p:nvPr/>
        </p:nvSpPr>
        <p:spPr>
          <a:xfrm>
            <a:off x="1361901" y="3000269"/>
            <a:ext cx="6997348" cy="830997"/>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a:latin typeface="Arial"/>
                <a:cs typeface="Arial"/>
              </a:rPr>
              <a:t>Proportion of inventory requested by the hospital for S/D plasma will not be impacted.</a:t>
            </a:r>
          </a:p>
        </p:txBody>
      </p:sp>
      <p:sp>
        <p:nvSpPr>
          <p:cNvPr id="4" name="TextBox 3">
            <a:extLst>
              <a:ext uri="{FF2B5EF4-FFF2-40B4-BE49-F238E27FC236}">
                <a16:creationId xmlns:a16="http://schemas.microsoft.com/office/drawing/2014/main" id="{59F0D77B-2D9A-D6CD-FD1A-D1000A4819FD}"/>
              </a:ext>
            </a:extLst>
          </p:cNvPr>
          <p:cNvSpPr txBox="1"/>
          <p:nvPr/>
        </p:nvSpPr>
        <p:spPr>
          <a:xfrm>
            <a:off x="3236976" y="6227064"/>
            <a:ext cx="43340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Laboratory information systems (LIS)</a:t>
            </a:r>
          </a:p>
        </p:txBody>
      </p:sp>
    </p:spTree>
    <p:extLst>
      <p:ext uri="{BB962C8B-B14F-4D97-AF65-F5344CB8AC3E}">
        <p14:creationId xmlns:p14="http://schemas.microsoft.com/office/powerpoint/2010/main" val="584675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DDA8A18-29F5-290B-2BDB-C36BBCB76D40}"/>
              </a:ext>
            </a:extLst>
          </p:cNvPr>
          <p:cNvSpPr txBox="1">
            <a:spLocks/>
          </p:cNvSpPr>
          <p:nvPr/>
        </p:nvSpPr>
        <p:spPr>
          <a:xfrm>
            <a:off x="764236" y="182880"/>
            <a:ext cx="10589564" cy="94344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a:t>Hospital implementation considerations</a:t>
            </a:r>
          </a:p>
        </p:txBody>
      </p:sp>
      <p:pic>
        <p:nvPicPr>
          <p:cNvPr id="3" name="Picture 2">
            <a:extLst>
              <a:ext uri="{FF2B5EF4-FFF2-40B4-BE49-F238E27FC236}">
                <a16:creationId xmlns:a16="http://schemas.microsoft.com/office/drawing/2014/main" id="{AC4FD8C4-D2DA-7A2C-F612-B829B9E3D554}"/>
              </a:ext>
            </a:extLst>
          </p:cNvPr>
          <p:cNvPicPr>
            <a:picLocks noChangeAspect="1"/>
          </p:cNvPicPr>
          <p:nvPr/>
        </p:nvPicPr>
        <p:blipFill>
          <a:blip r:embed="rId3"/>
          <a:stretch>
            <a:fillRect/>
          </a:stretch>
        </p:blipFill>
        <p:spPr>
          <a:xfrm>
            <a:off x="3595145" y="1126322"/>
            <a:ext cx="4927746" cy="4397999"/>
          </a:xfrm>
          <a:prstGeom prst="rect">
            <a:avLst/>
          </a:prstGeom>
        </p:spPr>
      </p:pic>
      <p:sp>
        <p:nvSpPr>
          <p:cNvPr id="4" name="TextBox 3">
            <a:extLst>
              <a:ext uri="{FF2B5EF4-FFF2-40B4-BE49-F238E27FC236}">
                <a16:creationId xmlns:a16="http://schemas.microsoft.com/office/drawing/2014/main" id="{B96C0D3F-D78B-1F35-91C3-AD12D43C0CF5}"/>
              </a:ext>
            </a:extLst>
          </p:cNvPr>
          <p:cNvSpPr txBox="1"/>
          <p:nvPr/>
        </p:nvSpPr>
        <p:spPr>
          <a:xfrm>
            <a:off x="8807657" y="3775486"/>
            <a:ext cx="2680959" cy="373436"/>
          </a:xfrm>
          <a:prstGeom prst="rect">
            <a:avLst/>
          </a:prstGeom>
          <a:noFill/>
        </p:spPr>
        <p:txBody>
          <a:bodyPr wrap="square" rtlCol="0">
            <a:spAutoFit/>
          </a:bodyPr>
          <a:lstStyle/>
          <a:p>
            <a:pPr algn="l">
              <a:lnSpc>
                <a:spcPct val="110000"/>
              </a:lnSpc>
            </a:pPr>
            <a:r>
              <a:rPr lang="en-US">
                <a:latin typeface="Arial" panose="020B0604020202020204" pitchFamily="34" charset="0"/>
                <a:cs typeface="Arial" panose="020B0604020202020204" pitchFamily="34" charset="0"/>
              </a:rPr>
              <a:t>Expiration date and time</a:t>
            </a:r>
          </a:p>
        </p:txBody>
      </p:sp>
      <p:sp>
        <p:nvSpPr>
          <p:cNvPr id="22" name="TextBox 21">
            <a:extLst>
              <a:ext uri="{FF2B5EF4-FFF2-40B4-BE49-F238E27FC236}">
                <a16:creationId xmlns:a16="http://schemas.microsoft.com/office/drawing/2014/main" id="{63B089A5-309F-1C4E-4964-6EE6F7F9A36D}"/>
              </a:ext>
            </a:extLst>
          </p:cNvPr>
          <p:cNvSpPr txBox="1"/>
          <p:nvPr/>
        </p:nvSpPr>
        <p:spPr>
          <a:xfrm>
            <a:off x="9422744" y="1830734"/>
            <a:ext cx="2065872" cy="373436"/>
          </a:xfrm>
          <a:prstGeom prst="rect">
            <a:avLst/>
          </a:prstGeom>
          <a:noFill/>
        </p:spPr>
        <p:txBody>
          <a:bodyPr wrap="square" rtlCol="0">
            <a:spAutoFit/>
          </a:bodyPr>
          <a:lstStyle/>
          <a:p>
            <a:pPr algn="l">
              <a:lnSpc>
                <a:spcPct val="110000"/>
              </a:lnSpc>
            </a:pPr>
            <a:r>
              <a:rPr lang="en-US">
                <a:latin typeface="Arial" panose="020B0604020202020204" pitchFamily="34" charset="0"/>
                <a:cs typeface="Arial" panose="020B0604020202020204" pitchFamily="34" charset="0"/>
              </a:rPr>
              <a:t>ABO blood group</a:t>
            </a:r>
          </a:p>
        </p:txBody>
      </p:sp>
      <p:sp>
        <p:nvSpPr>
          <p:cNvPr id="27" name="TextBox 26">
            <a:extLst>
              <a:ext uri="{FF2B5EF4-FFF2-40B4-BE49-F238E27FC236}">
                <a16:creationId xmlns:a16="http://schemas.microsoft.com/office/drawing/2014/main" id="{9C406A4A-0F14-8999-980C-B9A7063B753B}"/>
              </a:ext>
            </a:extLst>
          </p:cNvPr>
          <p:cNvSpPr txBox="1"/>
          <p:nvPr/>
        </p:nvSpPr>
        <p:spPr>
          <a:xfrm>
            <a:off x="480646" y="4290857"/>
            <a:ext cx="2680959" cy="373436"/>
          </a:xfrm>
          <a:prstGeom prst="rect">
            <a:avLst/>
          </a:prstGeom>
          <a:noFill/>
        </p:spPr>
        <p:txBody>
          <a:bodyPr wrap="square" rtlCol="0">
            <a:spAutoFit/>
          </a:bodyPr>
          <a:lstStyle/>
          <a:p>
            <a:pPr algn="l">
              <a:lnSpc>
                <a:spcPct val="110000"/>
              </a:lnSpc>
            </a:pPr>
            <a:r>
              <a:rPr lang="en-US">
                <a:latin typeface="Arial" panose="020B0604020202020204" pitchFamily="34" charset="0"/>
                <a:cs typeface="Arial" panose="020B0604020202020204" pitchFamily="34" charset="0"/>
              </a:rPr>
              <a:t>Component description</a:t>
            </a:r>
          </a:p>
        </p:txBody>
      </p:sp>
      <p:cxnSp>
        <p:nvCxnSpPr>
          <p:cNvPr id="34" name="Straight Connector 33">
            <a:extLst>
              <a:ext uri="{FF2B5EF4-FFF2-40B4-BE49-F238E27FC236}">
                <a16:creationId xmlns:a16="http://schemas.microsoft.com/office/drawing/2014/main" id="{BD2080A1-8C12-4C60-8165-A6C7BB3A04D4}"/>
              </a:ext>
            </a:extLst>
          </p:cNvPr>
          <p:cNvCxnSpPr>
            <a:cxnSpLocks/>
          </p:cNvCxnSpPr>
          <p:nvPr/>
        </p:nvCxnSpPr>
        <p:spPr>
          <a:xfrm flipH="1">
            <a:off x="480646" y="4630614"/>
            <a:ext cx="3114499" cy="0"/>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2533A8A-367D-2B66-B960-14FBD223B999}"/>
              </a:ext>
            </a:extLst>
          </p:cNvPr>
          <p:cNvCxnSpPr>
            <a:cxnSpLocks/>
          </p:cNvCxnSpPr>
          <p:nvPr/>
        </p:nvCxnSpPr>
        <p:spPr>
          <a:xfrm flipH="1">
            <a:off x="7594435" y="4138458"/>
            <a:ext cx="3759365" cy="0"/>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68CC660-61CD-A27D-96CF-9476A34A90B4}"/>
              </a:ext>
            </a:extLst>
          </p:cNvPr>
          <p:cNvCxnSpPr>
            <a:cxnSpLocks/>
          </p:cNvCxnSpPr>
          <p:nvPr/>
        </p:nvCxnSpPr>
        <p:spPr>
          <a:xfrm flipH="1">
            <a:off x="7709120" y="2227961"/>
            <a:ext cx="3644680" cy="0"/>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7F1D692-FCD2-0D6E-921E-ADCE2A164037}"/>
              </a:ext>
            </a:extLst>
          </p:cNvPr>
          <p:cNvSpPr txBox="1"/>
          <p:nvPr/>
        </p:nvSpPr>
        <p:spPr>
          <a:xfrm>
            <a:off x="480646" y="3599816"/>
            <a:ext cx="2680959" cy="373436"/>
          </a:xfrm>
          <a:prstGeom prst="rect">
            <a:avLst/>
          </a:prstGeom>
          <a:noFill/>
        </p:spPr>
        <p:txBody>
          <a:bodyPr wrap="square" rtlCol="0">
            <a:spAutoFit/>
          </a:bodyPr>
          <a:lstStyle/>
          <a:p>
            <a:pPr algn="l">
              <a:lnSpc>
                <a:spcPct val="110000"/>
              </a:lnSpc>
            </a:pPr>
            <a:r>
              <a:rPr lang="en-US">
                <a:latin typeface="Arial" panose="020B0604020202020204" pitchFamily="34" charset="0"/>
                <a:cs typeface="Arial" panose="020B0604020202020204" pitchFamily="34" charset="0"/>
              </a:rPr>
              <a:t>ISBT 128 product code</a:t>
            </a:r>
          </a:p>
        </p:txBody>
      </p:sp>
      <p:cxnSp>
        <p:nvCxnSpPr>
          <p:cNvPr id="43" name="Straight Connector 42">
            <a:extLst>
              <a:ext uri="{FF2B5EF4-FFF2-40B4-BE49-F238E27FC236}">
                <a16:creationId xmlns:a16="http://schemas.microsoft.com/office/drawing/2014/main" id="{FFF8AD10-945B-E556-893E-66BC78E4291E}"/>
              </a:ext>
            </a:extLst>
          </p:cNvPr>
          <p:cNvCxnSpPr>
            <a:cxnSpLocks/>
          </p:cNvCxnSpPr>
          <p:nvPr/>
        </p:nvCxnSpPr>
        <p:spPr>
          <a:xfrm flipH="1">
            <a:off x="480646" y="3927801"/>
            <a:ext cx="3473064" cy="0"/>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56B2E8B-E654-CF91-2BF5-90E60DED4654}"/>
              </a:ext>
            </a:extLst>
          </p:cNvPr>
          <p:cNvSpPr txBox="1"/>
          <p:nvPr/>
        </p:nvSpPr>
        <p:spPr>
          <a:xfrm>
            <a:off x="480646" y="2974171"/>
            <a:ext cx="2680959" cy="373436"/>
          </a:xfrm>
          <a:prstGeom prst="rect">
            <a:avLst/>
          </a:prstGeom>
          <a:noFill/>
        </p:spPr>
        <p:txBody>
          <a:bodyPr wrap="square" rtlCol="0">
            <a:spAutoFit/>
          </a:bodyPr>
          <a:lstStyle/>
          <a:p>
            <a:pPr algn="l">
              <a:lnSpc>
                <a:spcPct val="110000"/>
              </a:lnSpc>
            </a:pPr>
            <a:r>
              <a:rPr lang="en-US">
                <a:latin typeface="Arial" panose="020B0604020202020204" pitchFamily="34" charset="0"/>
                <a:cs typeface="Arial" panose="020B0604020202020204" pitchFamily="34" charset="0"/>
              </a:rPr>
              <a:t>Collection date and time</a:t>
            </a:r>
          </a:p>
        </p:txBody>
      </p:sp>
      <p:cxnSp>
        <p:nvCxnSpPr>
          <p:cNvPr id="46" name="Straight Connector 45">
            <a:extLst>
              <a:ext uri="{FF2B5EF4-FFF2-40B4-BE49-F238E27FC236}">
                <a16:creationId xmlns:a16="http://schemas.microsoft.com/office/drawing/2014/main" id="{AAE4F7D6-A238-20F4-1300-FE510852CB6D}"/>
              </a:ext>
            </a:extLst>
          </p:cNvPr>
          <p:cNvCxnSpPr>
            <a:cxnSpLocks/>
          </p:cNvCxnSpPr>
          <p:nvPr/>
        </p:nvCxnSpPr>
        <p:spPr>
          <a:xfrm flipH="1">
            <a:off x="480646" y="3302156"/>
            <a:ext cx="3751385" cy="0"/>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11E9639D-8A11-AD6B-C546-5C7444233FDA}"/>
              </a:ext>
            </a:extLst>
          </p:cNvPr>
          <p:cNvSpPr txBox="1"/>
          <p:nvPr/>
        </p:nvSpPr>
        <p:spPr>
          <a:xfrm>
            <a:off x="480646" y="1303705"/>
            <a:ext cx="3114499" cy="373436"/>
          </a:xfrm>
          <a:prstGeom prst="rect">
            <a:avLst/>
          </a:prstGeom>
          <a:noFill/>
        </p:spPr>
        <p:txBody>
          <a:bodyPr wrap="square" rtlCol="0">
            <a:spAutoFit/>
          </a:bodyPr>
          <a:lstStyle/>
          <a:p>
            <a:pPr algn="l">
              <a:lnSpc>
                <a:spcPct val="110000"/>
              </a:lnSpc>
            </a:pPr>
            <a:r>
              <a:rPr lang="en-US">
                <a:latin typeface="Arial" panose="020B0604020202020204" pitchFamily="34" charset="0"/>
                <a:cs typeface="Arial" panose="020B0604020202020204" pitchFamily="34" charset="0"/>
              </a:rPr>
              <a:t>ISBT 128 donation number</a:t>
            </a:r>
          </a:p>
        </p:txBody>
      </p:sp>
      <p:cxnSp>
        <p:nvCxnSpPr>
          <p:cNvPr id="49" name="Straight Connector 48">
            <a:extLst>
              <a:ext uri="{FF2B5EF4-FFF2-40B4-BE49-F238E27FC236}">
                <a16:creationId xmlns:a16="http://schemas.microsoft.com/office/drawing/2014/main" id="{D1D6B422-DBE6-B60C-DF29-4F0A3A6BF3F2}"/>
              </a:ext>
            </a:extLst>
          </p:cNvPr>
          <p:cNvCxnSpPr>
            <a:cxnSpLocks/>
          </p:cNvCxnSpPr>
          <p:nvPr/>
        </p:nvCxnSpPr>
        <p:spPr>
          <a:xfrm flipH="1">
            <a:off x="480646" y="1643462"/>
            <a:ext cx="3473064" cy="0"/>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7C21F6E6-3CC5-6EB4-F869-9C0DFCFB07DF}"/>
              </a:ext>
            </a:extLst>
          </p:cNvPr>
          <p:cNvSpPr txBox="1"/>
          <p:nvPr/>
        </p:nvSpPr>
        <p:spPr>
          <a:xfrm>
            <a:off x="8522891" y="1222998"/>
            <a:ext cx="2965725" cy="373436"/>
          </a:xfrm>
          <a:prstGeom prst="rect">
            <a:avLst/>
          </a:prstGeom>
          <a:noFill/>
        </p:spPr>
        <p:txBody>
          <a:bodyPr wrap="square" rtlCol="0">
            <a:spAutoFit/>
          </a:bodyPr>
          <a:lstStyle/>
          <a:p>
            <a:pPr algn="l">
              <a:lnSpc>
                <a:spcPct val="110000"/>
              </a:lnSpc>
            </a:pPr>
            <a:r>
              <a:rPr lang="en-US">
                <a:latin typeface="Arial" panose="020B0604020202020204" pitchFamily="34" charset="0"/>
                <a:cs typeface="Arial" panose="020B0604020202020204" pitchFamily="34" charset="0"/>
              </a:rPr>
              <a:t>ISBT 128 blood group code</a:t>
            </a:r>
          </a:p>
        </p:txBody>
      </p:sp>
      <p:cxnSp>
        <p:nvCxnSpPr>
          <p:cNvPr id="54" name="Straight Connector 53">
            <a:extLst>
              <a:ext uri="{FF2B5EF4-FFF2-40B4-BE49-F238E27FC236}">
                <a16:creationId xmlns:a16="http://schemas.microsoft.com/office/drawing/2014/main" id="{19219BE5-094F-41F9-525E-73CC5DF181EF}"/>
              </a:ext>
            </a:extLst>
          </p:cNvPr>
          <p:cNvCxnSpPr>
            <a:cxnSpLocks/>
          </p:cNvCxnSpPr>
          <p:nvPr/>
        </p:nvCxnSpPr>
        <p:spPr>
          <a:xfrm flipH="1">
            <a:off x="6740769" y="1620225"/>
            <a:ext cx="4613031" cy="0"/>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EBEF69BA-9B10-448B-87C6-9C38CECFADEE}"/>
              </a:ext>
            </a:extLst>
          </p:cNvPr>
          <p:cNvGrpSpPr/>
          <p:nvPr/>
        </p:nvGrpSpPr>
        <p:grpSpPr>
          <a:xfrm>
            <a:off x="4079723" y="1518082"/>
            <a:ext cx="1861752" cy="266329"/>
            <a:chOff x="4094205" y="1540478"/>
            <a:chExt cx="1861752" cy="251250"/>
          </a:xfrm>
        </p:grpSpPr>
        <p:sp>
          <p:nvSpPr>
            <p:cNvPr id="12" name="Rectangle 11">
              <a:extLst>
                <a:ext uri="{FF2B5EF4-FFF2-40B4-BE49-F238E27FC236}">
                  <a16:creationId xmlns:a16="http://schemas.microsoft.com/office/drawing/2014/main" id="{215E152A-55F6-67B9-746A-228DC49A71C2}"/>
                </a:ext>
              </a:extLst>
            </p:cNvPr>
            <p:cNvSpPr/>
            <p:nvPr/>
          </p:nvSpPr>
          <p:spPr>
            <a:xfrm>
              <a:off x="4094205" y="1540478"/>
              <a:ext cx="1861752" cy="2059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A8D00B2-70BB-73E5-3C38-69D12910D46B}"/>
                </a:ext>
              </a:extLst>
            </p:cNvPr>
            <p:cNvSpPr/>
            <p:nvPr/>
          </p:nvSpPr>
          <p:spPr>
            <a:xfrm>
              <a:off x="5733535" y="1585784"/>
              <a:ext cx="222422" cy="2059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EE10ACD7-8CFE-F1FA-E1FE-2CFDA00EB437}"/>
              </a:ext>
            </a:extLst>
          </p:cNvPr>
          <p:cNvSpPr/>
          <p:nvPr/>
        </p:nvSpPr>
        <p:spPr>
          <a:xfrm>
            <a:off x="5719053" y="1530552"/>
            <a:ext cx="222422" cy="2059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6346F9DD-FBB5-C6AB-0FEA-46E480A9D563}"/>
              </a:ext>
            </a:extLst>
          </p:cNvPr>
          <p:cNvGrpSpPr/>
          <p:nvPr/>
        </p:nvGrpSpPr>
        <p:grpSpPr>
          <a:xfrm>
            <a:off x="4039396" y="1454218"/>
            <a:ext cx="1851770" cy="413999"/>
            <a:chOff x="4028685" y="1456156"/>
            <a:chExt cx="1851770" cy="413999"/>
          </a:xfrm>
        </p:grpSpPr>
        <p:grpSp>
          <p:nvGrpSpPr>
            <p:cNvPr id="6" name="Group 5">
              <a:extLst>
                <a:ext uri="{FF2B5EF4-FFF2-40B4-BE49-F238E27FC236}">
                  <a16:creationId xmlns:a16="http://schemas.microsoft.com/office/drawing/2014/main" id="{401A8EE6-240B-422D-38B0-63A14D5B4ACA}"/>
                </a:ext>
              </a:extLst>
            </p:cNvPr>
            <p:cNvGrpSpPr/>
            <p:nvPr/>
          </p:nvGrpSpPr>
          <p:grpSpPr>
            <a:xfrm>
              <a:off x="4028685" y="1456156"/>
              <a:ext cx="1851770" cy="413999"/>
              <a:chOff x="1353017" y="1978404"/>
              <a:chExt cx="1434341" cy="413999"/>
            </a:xfrm>
            <a:noFill/>
          </p:grpSpPr>
          <p:sp>
            <p:nvSpPr>
              <p:cNvPr id="8" name="TextBox 7">
                <a:extLst>
                  <a:ext uri="{FF2B5EF4-FFF2-40B4-BE49-F238E27FC236}">
                    <a16:creationId xmlns:a16="http://schemas.microsoft.com/office/drawing/2014/main" id="{3E6ED930-72BE-958C-1F36-8A93CCC61579}"/>
                  </a:ext>
                </a:extLst>
              </p:cNvPr>
              <p:cNvSpPr txBox="1"/>
              <p:nvPr/>
            </p:nvSpPr>
            <p:spPr>
              <a:xfrm>
                <a:off x="1353017" y="2007507"/>
                <a:ext cx="1342275" cy="310919"/>
              </a:xfrm>
              <a:prstGeom prst="rect">
                <a:avLst/>
              </a:prstGeom>
              <a:grpFill/>
            </p:spPr>
            <p:txBody>
              <a:bodyPr wrap="square" rtlCol="0">
                <a:spAutoFit/>
              </a:bodyPr>
              <a:lstStyle/>
              <a:p>
                <a:pPr algn="l">
                  <a:lnSpc>
                    <a:spcPct val="110000"/>
                  </a:lnSpc>
                </a:pPr>
                <a:r>
                  <a:rPr lang="en-US" sz="1400" b="1" dirty="0">
                    <a:solidFill>
                      <a:schemeClr val="tx1">
                        <a:lumMod val="50000"/>
                      </a:schemeClr>
                    </a:solidFill>
                    <a:latin typeface="Arial" panose="020B0604020202020204" pitchFamily="34" charset="0"/>
                    <a:cs typeface="Arial" panose="020B0604020202020204" pitchFamily="34" charset="0"/>
                  </a:rPr>
                  <a:t>C#### ## ######</a:t>
                </a:r>
              </a:p>
            </p:txBody>
          </p:sp>
          <p:sp>
            <p:nvSpPr>
              <p:cNvPr id="9" name="TextBox 8">
                <a:extLst>
                  <a:ext uri="{FF2B5EF4-FFF2-40B4-BE49-F238E27FC236}">
                    <a16:creationId xmlns:a16="http://schemas.microsoft.com/office/drawing/2014/main" id="{43D7D2E2-EEF8-9AAB-CF2C-1EFF2D7515AF}"/>
                  </a:ext>
                </a:extLst>
              </p:cNvPr>
              <p:cNvSpPr txBox="1"/>
              <p:nvPr/>
            </p:nvSpPr>
            <p:spPr>
              <a:xfrm rot="5400000">
                <a:off x="2384128" y="2064988"/>
                <a:ext cx="413999" cy="240831"/>
              </a:xfrm>
              <a:prstGeom prst="rect">
                <a:avLst/>
              </a:prstGeom>
              <a:grpFill/>
            </p:spPr>
            <p:txBody>
              <a:bodyPr wrap="square" rtlCol="0">
                <a:spAutoFit/>
              </a:bodyPr>
              <a:lstStyle/>
              <a:p>
                <a:pPr algn="l">
                  <a:lnSpc>
                    <a:spcPct val="110000"/>
                  </a:lnSpc>
                </a:pPr>
                <a:r>
                  <a:rPr lang="en-US" sz="1400" b="1" dirty="0">
                    <a:solidFill>
                      <a:schemeClr val="tx1">
                        <a:lumMod val="50000"/>
                      </a:schemeClr>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75A40939-29B2-83E0-F742-5E73D36CCAB8}"/>
                  </a:ext>
                </a:extLst>
              </p:cNvPr>
              <p:cNvSpPr txBox="1"/>
              <p:nvPr/>
            </p:nvSpPr>
            <p:spPr>
              <a:xfrm>
                <a:off x="2655940" y="2005824"/>
                <a:ext cx="131418" cy="310919"/>
              </a:xfrm>
              <a:prstGeom prst="rect">
                <a:avLst/>
              </a:prstGeom>
              <a:grpFill/>
              <a:ln>
                <a:noFill/>
              </a:ln>
            </p:spPr>
            <p:txBody>
              <a:bodyPr wrap="square" rtlCol="0" anchor="b">
                <a:spAutoFit/>
              </a:bodyPr>
              <a:lstStyle/>
              <a:p>
                <a:pPr algn="ctr">
                  <a:lnSpc>
                    <a:spcPct val="110000"/>
                  </a:lnSpc>
                </a:pPr>
                <a:r>
                  <a:rPr lang="en-US" sz="1400" b="1" dirty="0">
                    <a:solidFill>
                      <a:schemeClr val="tx1">
                        <a:lumMod val="50000"/>
                      </a:schemeClr>
                    </a:solidFill>
                    <a:latin typeface="Arial" panose="020B0604020202020204" pitchFamily="34" charset="0"/>
                    <a:cs typeface="Arial" panose="020B0604020202020204" pitchFamily="34" charset="0"/>
                  </a:rPr>
                  <a:t>N</a:t>
                </a:r>
              </a:p>
            </p:txBody>
          </p:sp>
        </p:grpSp>
        <p:sp>
          <p:nvSpPr>
            <p:cNvPr id="7" name="Rectangle 6">
              <a:extLst>
                <a:ext uri="{FF2B5EF4-FFF2-40B4-BE49-F238E27FC236}">
                  <a16:creationId xmlns:a16="http://schemas.microsoft.com/office/drawing/2014/main" id="{9D6E9A04-0A2A-55B3-143A-115381032BB7}"/>
                </a:ext>
              </a:extLst>
            </p:cNvPr>
            <p:cNvSpPr/>
            <p:nvPr/>
          </p:nvSpPr>
          <p:spPr>
            <a:xfrm>
              <a:off x="5710791" y="1538514"/>
              <a:ext cx="169664" cy="205944"/>
            </a:xfrm>
            <a:prstGeom prst="rect">
              <a:avLst/>
            </a:prstGeom>
            <a:no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C1259663-9858-DF7C-0739-10C8A757E3CC}"/>
              </a:ext>
            </a:extLst>
          </p:cNvPr>
          <p:cNvSpPr txBox="1"/>
          <p:nvPr/>
        </p:nvSpPr>
        <p:spPr>
          <a:xfrm>
            <a:off x="998698" y="5571904"/>
            <a:ext cx="10489918" cy="1429622"/>
          </a:xfrm>
          <a:prstGeom prst="rect">
            <a:avLst/>
          </a:prstGeom>
          <a:noFill/>
        </p:spPr>
        <p:txBody>
          <a:bodyPr wrap="square" lIns="91440" tIns="45720" rIns="91440" bIns="45720" rtlCol="0" anchor="t">
            <a:spAutoFit/>
          </a:bodyPr>
          <a:lstStyle/>
          <a:p>
            <a:pPr algn="ctr">
              <a:lnSpc>
                <a:spcPct val="110000"/>
              </a:lnSpc>
            </a:pPr>
            <a:r>
              <a:rPr lang="en-US" sz="2000" dirty="0">
                <a:latin typeface="Arial"/>
                <a:cs typeface="Arial"/>
              </a:rPr>
              <a:t>Visit </a:t>
            </a:r>
            <a:r>
              <a:rPr lang="en-US" sz="2000" dirty="0">
                <a:latin typeface="Arial"/>
                <a:cs typeface="Arial"/>
                <a:hlinkClick r:id="rId4"/>
              </a:rPr>
              <a:t>blood.ca</a:t>
            </a:r>
            <a:r>
              <a:rPr lang="en-US" sz="2000" dirty="0">
                <a:latin typeface="Arial"/>
                <a:cs typeface="Arial"/>
              </a:rPr>
              <a:t> to find a list of the new codes in customer letter </a:t>
            </a:r>
            <a:r>
              <a:rPr lang="en-US" sz="2000" dirty="0">
                <a:latin typeface="Arial"/>
                <a:cs typeface="Arial"/>
                <a:hlinkClick r:id="rId5"/>
              </a:rPr>
              <a:t># 2025-26</a:t>
            </a:r>
            <a:endParaRPr lang="en-US" sz="2000" dirty="0">
              <a:latin typeface="Arial"/>
              <a:cs typeface="Arial"/>
              <a:hlinkClick r:id="rId6"/>
            </a:endParaRPr>
          </a:p>
          <a:p>
            <a:pPr algn="ctr">
              <a:lnSpc>
                <a:spcPct val="110000"/>
              </a:lnSpc>
            </a:pPr>
            <a:endParaRPr lang="en-US" sz="2000" dirty="0">
              <a:ea typeface="Calibri"/>
              <a:cs typeface="Calibri"/>
            </a:endParaRPr>
          </a:p>
          <a:p>
            <a:pPr algn="ctr">
              <a:lnSpc>
                <a:spcPct val="110000"/>
              </a:lnSpc>
            </a:pPr>
            <a:endParaRPr lang="en-US" sz="2000" dirty="0">
              <a:ea typeface="Calibri"/>
              <a:cs typeface="Calibri"/>
            </a:endParaRPr>
          </a:p>
          <a:p>
            <a:pPr algn="ctr">
              <a:lnSpc>
                <a:spcPct val="110000"/>
              </a:lnSpc>
            </a:pPr>
            <a:endParaRPr lang="en-US" sz="2000" dirty="0">
              <a:ea typeface="Calibri"/>
              <a:cs typeface="Calibri"/>
            </a:endParaRPr>
          </a:p>
        </p:txBody>
      </p:sp>
    </p:spTree>
    <p:extLst>
      <p:ext uri="{BB962C8B-B14F-4D97-AF65-F5344CB8AC3E}">
        <p14:creationId xmlns:p14="http://schemas.microsoft.com/office/powerpoint/2010/main" val="32904834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53240-733C-E43F-3050-3F371F4070D6}"/>
              </a:ext>
            </a:extLst>
          </p:cNvPr>
          <p:cNvSpPr>
            <a:spLocks noGrp="1"/>
          </p:cNvSpPr>
          <p:nvPr>
            <p:ph type="title"/>
          </p:nvPr>
        </p:nvSpPr>
        <p:spPr/>
        <p:txBody>
          <a:bodyPr/>
          <a:lstStyle/>
          <a:p>
            <a:r>
              <a:rPr lang="en-CA" dirty="0"/>
              <a:t>Visual Appearance - Frozen</a:t>
            </a:r>
          </a:p>
        </p:txBody>
      </p:sp>
      <p:pic>
        <p:nvPicPr>
          <p:cNvPr id="6" name="Picture 5">
            <a:extLst>
              <a:ext uri="{FF2B5EF4-FFF2-40B4-BE49-F238E27FC236}">
                <a16:creationId xmlns:a16="http://schemas.microsoft.com/office/drawing/2014/main" id="{A6CC26DA-DB52-3997-E8F7-2C924A57A590}"/>
              </a:ext>
            </a:extLst>
          </p:cNvPr>
          <p:cNvPicPr>
            <a:picLocks noChangeAspect="1"/>
          </p:cNvPicPr>
          <p:nvPr/>
        </p:nvPicPr>
        <p:blipFill>
          <a:blip r:embed="rId3"/>
          <a:srcRect l="14078" r="4198" b="14812"/>
          <a:stretch>
            <a:fillRect/>
          </a:stretch>
        </p:blipFill>
        <p:spPr>
          <a:xfrm>
            <a:off x="2562933" y="1145766"/>
            <a:ext cx="6617643" cy="4566468"/>
          </a:xfrm>
          <a:prstGeom prst="rect">
            <a:avLst/>
          </a:prstGeom>
        </p:spPr>
      </p:pic>
      <p:sp>
        <p:nvSpPr>
          <p:cNvPr id="7" name="Callout: Right Arrow 6">
            <a:extLst>
              <a:ext uri="{FF2B5EF4-FFF2-40B4-BE49-F238E27FC236}">
                <a16:creationId xmlns:a16="http://schemas.microsoft.com/office/drawing/2014/main" id="{290C9D5A-C41E-2852-8A57-FB7C7B7BF3EA}"/>
              </a:ext>
            </a:extLst>
          </p:cNvPr>
          <p:cNvSpPr/>
          <p:nvPr/>
        </p:nvSpPr>
        <p:spPr>
          <a:xfrm>
            <a:off x="246017" y="2356539"/>
            <a:ext cx="2993572" cy="1383357"/>
          </a:xfrm>
          <a:prstGeom prst="rightArrowCallout">
            <a:avLst>
              <a:gd name="adj1" fmla="val 24045"/>
              <a:gd name="adj2" fmla="val 25000"/>
              <a:gd name="adj3" fmla="val 25000"/>
              <a:gd name="adj4" fmla="val 64977"/>
            </a:avLst>
          </a:prstGeom>
          <a:ln>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CA" sz="2000" dirty="0"/>
              <a:t>Apheresis Frozen Plasma Psoralen Treated</a:t>
            </a:r>
          </a:p>
        </p:txBody>
      </p:sp>
      <p:sp>
        <p:nvSpPr>
          <p:cNvPr id="8" name="Callout: Left Arrow 7">
            <a:extLst>
              <a:ext uri="{FF2B5EF4-FFF2-40B4-BE49-F238E27FC236}">
                <a16:creationId xmlns:a16="http://schemas.microsoft.com/office/drawing/2014/main" id="{C06617F2-1FFC-68D4-8489-AC670C26FFF5}"/>
              </a:ext>
            </a:extLst>
          </p:cNvPr>
          <p:cNvSpPr/>
          <p:nvPr/>
        </p:nvSpPr>
        <p:spPr>
          <a:xfrm>
            <a:off x="8138161" y="2383971"/>
            <a:ext cx="3359332" cy="1447365"/>
          </a:xfrm>
          <a:prstGeom prst="leftArrowCallout">
            <a:avLst/>
          </a:prstGeom>
          <a:ln>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CA" sz="2000" dirty="0"/>
              <a:t>Apheresis Frozen Plasma (untreated)</a:t>
            </a:r>
          </a:p>
        </p:txBody>
      </p:sp>
      <p:sp>
        <p:nvSpPr>
          <p:cNvPr id="3" name="Rectangle 2">
            <a:extLst>
              <a:ext uri="{FF2B5EF4-FFF2-40B4-BE49-F238E27FC236}">
                <a16:creationId xmlns:a16="http://schemas.microsoft.com/office/drawing/2014/main" id="{FEB5E6E9-B50F-572E-7412-753196AAE9B7}"/>
              </a:ext>
            </a:extLst>
          </p:cNvPr>
          <p:cNvSpPr/>
          <p:nvPr/>
        </p:nvSpPr>
        <p:spPr>
          <a:xfrm rot="-60000">
            <a:off x="3834641" y="4447754"/>
            <a:ext cx="612560" cy="47785"/>
          </a:xfrm>
          <a:prstGeom prst="rect">
            <a:avLst/>
          </a:prstGeom>
          <a:solidFill>
            <a:srgbClr val="D6D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 name="Rectangle 3">
            <a:extLst>
              <a:ext uri="{FF2B5EF4-FFF2-40B4-BE49-F238E27FC236}">
                <a16:creationId xmlns:a16="http://schemas.microsoft.com/office/drawing/2014/main" id="{99FBE2B1-4CCC-6B3D-0116-7C568DC05991}"/>
              </a:ext>
            </a:extLst>
          </p:cNvPr>
          <p:cNvSpPr/>
          <p:nvPr/>
        </p:nvSpPr>
        <p:spPr>
          <a:xfrm rot="-60000">
            <a:off x="6448300" y="4245825"/>
            <a:ext cx="612560" cy="47785"/>
          </a:xfrm>
          <a:prstGeom prst="rect">
            <a:avLst/>
          </a:prstGeom>
          <a:solidFill>
            <a:srgbClr val="DCDA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1391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B40FC5-4F8E-6C1C-28D7-DB2814E434A4}"/>
              </a:ext>
            </a:extLst>
          </p:cNvPr>
          <p:cNvSpPr>
            <a:spLocks noGrp="1"/>
          </p:cNvSpPr>
          <p:nvPr>
            <p:ph type="title"/>
          </p:nvPr>
        </p:nvSpPr>
        <p:spPr>
          <a:xfrm>
            <a:off x="768096" y="182880"/>
            <a:ext cx="10589564" cy="943442"/>
          </a:xfrm>
        </p:spPr>
        <p:txBody>
          <a:bodyPr/>
          <a:lstStyle/>
          <a:p>
            <a:r>
              <a:rPr lang="en-CA"/>
              <a:t>Background</a:t>
            </a:r>
          </a:p>
        </p:txBody>
      </p:sp>
      <p:sp>
        <p:nvSpPr>
          <p:cNvPr id="5" name="TextBox 4">
            <a:extLst>
              <a:ext uri="{FF2B5EF4-FFF2-40B4-BE49-F238E27FC236}">
                <a16:creationId xmlns:a16="http://schemas.microsoft.com/office/drawing/2014/main" id="{238696A8-D7E1-12C5-FE95-E0C59DDCEEB3}"/>
              </a:ext>
            </a:extLst>
          </p:cNvPr>
          <p:cNvSpPr txBox="1"/>
          <p:nvPr/>
        </p:nvSpPr>
        <p:spPr>
          <a:xfrm>
            <a:off x="3236976" y="6227064"/>
            <a:ext cx="6773923" cy="461665"/>
          </a:xfrm>
          <a:prstGeom prst="rect">
            <a:avLst/>
          </a:prstGeom>
          <a:noFill/>
        </p:spPr>
        <p:txBody>
          <a:bodyPr wrap="square">
            <a:spAutoFit/>
          </a:bodyPr>
          <a:lstStyle/>
          <a:p>
            <a:pPr marL="0" marR="0" indent="0">
              <a:spcAft>
                <a:spcPts val="800"/>
              </a:spcAft>
              <a:buNone/>
            </a:pPr>
            <a:r>
              <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rPr>
              <a:t>Transfusion Medicine and Hemotherapy (2011): 38, 19-31; Transfusion (2020): 60, 1319-1331; Vox Sanguinis (2021): 116, 673-681.</a:t>
            </a:r>
            <a:endParaRPr lang="en-CA" sz="1200" kern="100">
              <a:effectLst/>
              <a:latin typeface="Arial" panose="020B0604020202020204" pitchFamily="34" charset="0"/>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03C2AB6-2B53-370E-C208-5F83D86ECA2F}"/>
              </a:ext>
            </a:extLst>
          </p:cNvPr>
          <p:cNvSpPr txBox="1"/>
          <p:nvPr/>
        </p:nvSpPr>
        <p:spPr>
          <a:xfrm>
            <a:off x="764235" y="1455025"/>
            <a:ext cx="6757441" cy="830997"/>
          </a:xfrm>
          <a:prstGeom prst="rect">
            <a:avLst/>
          </a:prstGeom>
          <a:noFill/>
        </p:spPr>
        <p:txBody>
          <a:bodyPr wrap="square" rtlCol="0">
            <a:spAutoFit/>
          </a:bodyPr>
          <a:lstStyle/>
          <a:p>
            <a:pPr marL="285750" indent="-285750">
              <a:buFont typeface="Arial" panose="020B0604020202020204" pitchFamily="34" charset="0"/>
              <a:buChar char="•"/>
            </a:pPr>
            <a:r>
              <a:rPr lang="en-CA" sz="2400" kern="100">
                <a:effectLst/>
                <a:latin typeface="Aptos" panose="020B0004020202020204" pitchFamily="34" charset="0"/>
                <a:ea typeface="Aptos" panose="020B0004020202020204" pitchFamily="34" charset="0"/>
                <a:cs typeface="Times New Roman" panose="02020603050405020304" pitchFamily="18" charset="0"/>
              </a:rPr>
              <a:t>INTERCEPT Blood System (</a:t>
            </a:r>
            <a:r>
              <a:rPr lang="en-CA" sz="2400" kern="100" err="1">
                <a:effectLst/>
                <a:latin typeface="Aptos" panose="020B0004020202020204" pitchFamily="34" charset="0"/>
                <a:ea typeface="Aptos" panose="020B0004020202020204" pitchFamily="34" charset="0"/>
                <a:cs typeface="Times New Roman" panose="02020603050405020304" pitchFamily="18" charset="0"/>
              </a:rPr>
              <a:t>Cerus</a:t>
            </a:r>
            <a:r>
              <a:rPr lang="en-CA" sz="2400" kern="100">
                <a:effectLst/>
                <a:latin typeface="Aptos" panose="020B0004020202020204" pitchFamily="34" charset="0"/>
                <a:ea typeface="Aptos" panose="020B0004020202020204" pitchFamily="34" charset="0"/>
                <a:cs typeface="Times New Roman" panose="02020603050405020304" pitchFamily="18" charset="0"/>
              </a:rPr>
              <a:t>) for pathogen inactivation reduces risk of:</a:t>
            </a:r>
            <a:endParaRPr lang="en-US" sz="2400"/>
          </a:p>
        </p:txBody>
      </p:sp>
      <p:sp>
        <p:nvSpPr>
          <p:cNvPr id="9" name="TextBox 8">
            <a:extLst>
              <a:ext uri="{FF2B5EF4-FFF2-40B4-BE49-F238E27FC236}">
                <a16:creationId xmlns:a16="http://schemas.microsoft.com/office/drawing/2014/main" id="{1B7EF77B-09B4-AE32-55B3-BC1FDF7A76F2}"/>
              </a:ext>
            </a:extLst>
          </p:cNvPr>
          <p:cNvSpPr txBox="1"/>
          <p:nvPr/>
        </p:nvSpPr>
        <p:spPr>
          <a:xfrm>
            <a:off x="764236" y="4670786"/>
            <a:ext cx="8072284" cy="1200329"/>
          </a:xfrm>
          <a:prstGeom prst="rect">
            <a:avLst/>
          </a:prstGeom>
          <a:noFill/>
        </p:spPr>
        <p:txBody>
          <a:bodyPr wrap="square" rtlCol="0">
            <a:spAutoFit/>
          </a:bodyPr>
          <a:lstStyle/>
          <a:p>
            <a:pPr marL="285750" indent="-285750">
              <a:lnSpc>
                <a:spcPct val="100000"/>
              </a:lnSpc>
              <a:buFont typeface="Arial" panose="020B0604020202020204" pitchFamily="34" charset="0"/>
              <a:buChar char="•"/>
            </a:pPr>
            <a:r>
              <a:rPr lang="en-CA" sz="2400" kern="100">
                <a:latin typeface="Aptos" panose="020B0004020202020204" pitchFamily="34" charset="0"/>
                <a:ea typeface="Aptos" panose="020B0004020202020204" pitchFamily="34" charset="0"/>
                <a:cs typeface="Times New Roman" panose="02020603050405020304" pitchFamily="18" charset="0"/>
              </a:rPr>
              <a:t>Initial INTERCEPT blood System technology was approved by Health Canada in 2016</a:t>
            </a:r>
          </a:p>
          <a:p>
            <a:pPr marL="285750" indent="-285750">
              <a:lnSpc>
                <a:spcPct val="100000"/>
              </a:lnSpc>
              <a:buFont typeface="Arial" panose="020B0604020202020204" pitchFamily="34" charset="0"/>
              <a:buChar char="•"/>
            </a:pPr>
            <a:r>
              <a:rPr lang="en-CA" sz="2400" kern="100">
                <a:latin typeface="Aptos" panose="020B0004020202020204" pitchFamily="34" charset="0"/>
                <a:ea typeface="Aptos" panose="020B0004020202020204" pitchFamily="34" charset="0"/>
                <a:cs typeface="Times New Roman" panose="02020603050405020304" pitchFamily="18" charset="0"/>
              </a:rPr>
              <a:t>AFP-PT was approved in August 2025!</a:t>
            </a:r>
            <a:endParaRPr lang="en-CA" sz="2400" kern="100" dirty="0">
              <a:latin typeface="Aptos" panose="020B0004020202020204" pitchFamily="34" charset="0"/>
              <a:ea typeface="Aptos" panose="020B0004020202020204" pitchFamily="34" charset="0"/>
              <a:cs typeface="Times New Roman" panose="02020603050405020304" pitchFamily="18" charset="0"/>
            </a:endParaRPr>
          </a:p>
        </p:txBody>
      </p:sp>
      <p:grpSp>
        <p:nvGrpSpPr>
          <p:cNvPr id="19" name="Group 18">
            <a:extLst>
              <a:ext uri="{FF2B5EF4-FFF2-40B4-BE49-F238E27FC236}">
                <a16:creationId xmlns:a16="http://schemas.microsoft.com/office/drawing/2014/main" id="{53D70E26-F9E6-F618-8923-3BAC91B33183}"/>
              </a:ext>
            </a:extLst>
          </p:cNvPr>
          <p:cNvGrpSpPr/>
          <p:nvPr/>
        </p:nvGrpSpPr>
        <p:grpSpPr>
          <a:xfrm>
            <a:off x="1191938" y="2527632"/>
            <a:ext cx="6921911" cy="539946"/>
            <a:chOff x="1710812" y="1943478"/>
            <a:chExt cx="6921911" cy="539946"/>
          </a:xfrm>
        </p:grpSpPr>
        <p:sp>
          <p:nvSpPr>
            <p:cNvPr id="12" name="TextBox 11">
              <a:extLst>
                <a:ext uri="{FF2B5EF4-FFF2-40B4-BE49-F238E27FC236}">
                  <a16:creationId xmlns:a16="http://schemas.microsoft.com/office/drawing/2014/main" id="{54BA36E0-2031-22B7-EA66-7E694B57065A}"/>
                </a:ext>
              </a:extLst>
            </p:cNvPr>
            <p:cNvSpPr txBox="1"/>
            <p:nvPr/>
          </p:nvSpPr>
          <p:spPr>
            <a:xfrm>
              <a:off x="2250758" y="1982619"/>
              <a:ext cx="6381965" cy="400110"/>
            </a:xfrm>
            <a:prstGeom prst="rect">
              <a:avLst/>
            </a:prstGeom>
            <a:noFill/>
          </p:spPr>
          <p:txBody>
            <a:bodyPr wrap="square" rtlCol="0">
              <a:spAutoFit/>
            </a:bodyPr>
            <a:lstStyle/>
            <a:p>
              <a:r>
                <a:rPr lang="en-CA" sz="2000" kern="100">
                  <a:effectLst/>
                  <a:latin typeface="Aptos" panose="020B0004020202020204" pitchFamily="34" charset="0"/>
                  <a:ea typeface="Aptos" panose="020B0004020202020204" pitchFamily="34" charset="0"/>
                  <a:cs typeface="Times New Roman" panose="02020603050405020304" pitchFamily="18" charset="0"/>
                </a:rPr>
                <a:t>Transfusion-transmitted infections</a:t>
              </a:r>
              <a:endParaRPr lang="en-US" sz="2000"/>
            </a:p>
          </p:txBody>
        </p:sp>
        <p:pic>
          <p:nvPicPr>
            <p:cNvPr id="16" name="Graphic 15" descr="Arrow Down with solid fill">
              <a:extLst>
                <a:ext uri="{FF2B5EF4-FFF2-40B4-BE49-F238E27FC236}">
                  <a16:creationId xmlns:a16="http://schemas.microsoft.com/office/drawing/2014/main" id="{38EE8CC1-0E82-DB8E-9F59-91BE28E270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0812" y="1943478"/>
              <a:ext cx="539946" cy="539946"/>
            </a:xfrm>
            <a:prstGeom prst="rect">
              <a:avLst/>
            </a:prstGeom>
          </p:spPr>
        </p:pic>
      </p:grpSp>
      <p:grpSp>
        <p:nvGrpSpPr>
          <p:cNvPr id="18" name="Group 17">
            <a:extLst>
              <a:ext uri="{FF2B5EF4-FFF2-40B4-BE49-F238E27FC236}">
                <a16:creationId xmlns:a16="http://schemas.microsoft.com/office/drawing/2014/main" id="{46234502-6436-25C5-0814-81F01E0BD296}"/>
              </a:ext>
            </a:extLst>
          </p:cNvPr>
          <p:cNvGrpSpPr/>
          <p:nvPr/>
        </p:nvGrpSpPr>
        <p:grpSpPr>
          <a:xfrm>
            <a:off x="1191938" y="3535803"/>
            <a:ext cx="6921911" cy="539946"/>
            <a:chOff x="1710812" y="2613949"/>
            <a:chExt cx="6921911" cy="539946"/>
          </a:xfrm>
        </p:grpSpPr>
        <p:sp>
          <p:nvSpPr>
            <p:cNvPr id="14" name="TextBox 13">
              <a:extLst>
                <a:ext uri="{FF2B5EF4-FFF2-40B4-BE49-F238E27FC236}">
                  <a16:creationId xmlns:a16="http://schemas.microsoft.com/office/drawing/2014/main" id="{43AEEF63-9D57-7140-377D-AF7AF55EB59D}"/>
                </a:ext>
              </a:extLst>
            </p:cNvPr>
            <p:cNvSpPr txBox="1"/>
            <p:nvPr/>
          </p:nvSpPr>
          <p:spPr>
            <a:xfrm>
              <a:off x="2250758" y="2653090"/>
              <a:ext cx="6381965" cy="400110"/>
            </a:xfrm>
            <a:prstGeom prst="rect">
              <a:avLst/>
            </a:prstGeom>
            <a:noFill/>
          </p:spPr>
          <p:txBody>
            <a:bodyPr wrap="square" rtlCol="0">
              <a:spAutoFit/>
            </a:bodyPr>
            <a:lstStyle/>
            <a:p>
              <a:r>
                <a:rPr lang="en-CA" sz="2000" kern="100">
                  <a:effectLst/>
                  <a:latin typeface="Aptos" panose="020B0004020202020204" pitchFamily="34" charset="0"/>
                  <a:ea typeface="Aptos" panose="020B0004020202020204" pitchFamily="34" charset="0"/>
                  <a:cs typeface="Times New Roman" panose="02020603050405020304" pitchFamily="18" charset="0"/>
                </a:rPr>
                <a:t>Adverse transfusion reactions</a:t>
              </a:r>
              <a:endParaRPr lang="en-US" sz="2000"/>
            </a:p>
          </p:txBody>
        </p:sp>
        <p:pic>
          <p:nvPicPr>
            <p:cNvPr id="17" name="Graphic 16" descr="Arrow Down with solid fill">
              <a:extLst>
                <a:ext uri="{FF2B5EF4-FFF2-40B4-BE49-F238E27FC236}">
                  <a16:creationId xmlns:a16="http://schemas.microsoft.com/office/drawing/2014/main" id="{33091069-C52F-F3CB-BECC-C071FA76C1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0812" y="2613949"/>
              <a:ext cx="539946" cy="539946"/>
            </a:xfrm>
            <a:prstGeom prst="rect">
              <a:avLst/>
            </a:prstGeom>
          </p:spPr>
        </p:pic>
      </p:grpSp>
      <p:pic>
        <p:nvPicPr>
          <p:cNvPr id="21" name="Picture 20" descr="A screenshot of a video game&#10;&#10;AI-generated content may be incorrect.">
            <a:extLst>
              <a:ext uri="{FF2B5EF4-FFF2-40B4-BE49-F238E27FC236}">
                <a16:creationId xmlns:a16="http://schemas.microsoft.com/office/drawing/2014/main" id="{B931155F-B664-9A46-8F8D-5F647CA567F1}"/>
              </a:ext>
            </a:extLst>
          </p:cNvPr>
          <p:cNvPicPr>
            <a:picLocks noChangeAspect="1"/>
          </p:cNvPicPr>
          <p:nvPr/>
        </p:nvPicPr>
        <p:blipFill>
          <a:blip r:embed="rId5">
            <a:extLst>
              <a:ext uri="{28A0092B-C50C-407E-A947-70E740481C1C}">
                <a14:useLocalDpi xmlns:a14="http://schemas.microsoft.com/office/drawing/2010/main" val="0"/>
              </a:ext>
            </a:extLst>
          </a:blip>
          <a:srcRect l="28778" r="6254"/>
          <a:stretch/>
        </p:blipFill>
        <p:spPr>
          <a:xfrm rot="5400000">
            <a:off x="6267956" y="1096405"/>
            <a:ext cx="6182248" cy="3989439"/>
          </a:xfrm>
          <a:prstGeom prst="rect">
            <a:avLst/>
          </a:prstGeom>
        </p:spPr>
      </p:pic>
    </p:spTree>
    <p:extLst>
      <p:ext uri="{BB962C8B-B14F-4D97-AF65-F5344CB8AC3E}">
        <p14:creationId xmlns:p14="http://schemas.microsoft.com/office/powerpoint/2010/main" val="2244498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1DEF1-EB64-792A-912D-1F5FF4FEFDD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DA97BB6-F90C-B8A0-9E06-9B56C629B3D7}"/>
              </a:ext>
            </a:extLst>
          </p:cNvPr>
          <p:cNvPicPr>
            <a:picLocks noChangeAspect="1"/>
          </p:cNvPicPr>
          <p:nvPr/>
        </p:nvPicPr>
        <p:blipFill>
          <a:blip r:embed="rId2"/>
          <a:srcRect l="18880" r="3564" b="22593"/>
          <a:stretch>
            <a:fillRect/>
          </a:stretch>
        </p:blipFill>
        <p:spPr>
          <a:xfrm>
            <a:off x="2650671" y="831353"/>
            <a:ext cx="6890657" cy="4778953"/>
          </a:xfrm>
          <a:prstGeom prst="rect">
            <a:avLst/>
          </a:prstGeom>
        </p:spPr>
      </p:pic>
      <p:sp>
        <p:nvSpPr>
          <p:cNvPr id="2" name="Title 1">
            <a:extLst>
              <a:ext uri="{FF2B5EF4-FFF2-40B4-BE49-F238E27FC236}">
                <a16:creationId xmlns:a16="http://schemas.microsoft.com/office/drawing/2014/main" id="{A2EAF601-6923-15AC-9561-33F869ADDF7A}"/>
              </a:ext>
            </a:extLst>
          </p:cNvPr>
          <p:cNvSpPr>
            <a:spLocks noGrp="1"/>
          </p:cNvSpPr>
          <p:nvPr>
            <p:ph type="title"/>
          </p:nvPr>
        </p:nvSpPr>
        <p:spPr/>
        <p:txBody>
          <a:bodyPr/>
          <a:lstStyle/>
          <a:p>
            <a:r>
              <a:rPr lang="en-CA" dirty="0"/>
              <a:t>Visual Appearance - Thawed</a:t>
            </a:r>
          </a:p>
        </p:txBody>
      </p:sp>
      <p:sp>
        <p:nvSpPr>
          <p:cNvPr id="7" name="Callout: Right Arrow 6">
            <a:extLst>
              <a:ext uri="{FF2B5EF4-FFF2-40B4-BE49-F238E27FC236}">
                <a16:creationId xmlns:a16="http://schemas.microsoft.com/office/drawing/2014/main" id="{BD17A175-4744-A9B4-177A-DE71E774BC1A}"/>
              </a:ext>
            </a:extLst>
          </p:cNvPr>
          <p:cNvSpPr/>
          <p:nvPr/>
        </p:nvSpPr>
        <p:spPr>
          <a:xfrm>
            <a:off x="246017" y="2356539"/>
            <a:ext cx="2993572" cy="1383357"/>
          </a:xfrm>
          <a:prstGeom prst="rightArrowCallout">
            <a:avLst>
              <a:gd name="adj1" fmla="val 24045"/>
              <a:gd name="adj2" fmla="val 25000"/>
              <a:gd name="adj3" fmla="val 25000"/>
              <a:gd name="adj4" fmla="val 64977"/>
            </a:avLst>
          </a:prstGeom>
          <a:ln>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CA" sz="2000" dirty="0"/>
              <a:t>Apheresis Frozen Plasma Psoralen Treated</a:t>
            </a:r>
          </a:p>
        </p:txBody>
      </p:sp>
      <p:sp>
        <p:nvSpPr>
          <p:cNvPr id="8" name="Callout: Left Arrow 7">
            <a:extLst>
              <a:ext uri="{FF2B5EF4-FFF2-40B4-BE49-F238E27FC236}">
                <a16:creationId xmlns:a16="http://schemas.microsoft.com/office/drawing/2014/main" id="{A71C21DA-B6AA-781E-92A0-9FD383741D54}"/>
              </a:ext>
            </a:extLst>
          </p:cNvPr>
          <p:cNvSpPr/>
          <p:nvPr/>
        </p:nvSpPr>
        <p:spPr>
          <a:xfrm>
            <a:off x="8138161" y="2383971"/>
            <a:ext cx="3359332" cy="1447365"/>
          </a:xfrm>
          <a:prstGeom prst="leftArrowCallout">
            <a:avLst/>
          </a:prstGeom>
          <a:ln>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CA" sz="2000" dirty="0"/>
              <a:t>Apheresis Frozen Plasma (untreated)</a:t>
            </a:r>
          </a:p>
        </p:txBody>
      </p:sp>
      <p:sp>
        <p:nvSpPr>
          <p:cNvPr id="4" name="Rectangle 3">
            <a:extLst>
              <a:ext uri="{FF2B5EF4-FFF2-40B4-BE49-F238E27FC236}">
                <a16:creationId xmlns:a16="http://schemas.microsoft.com/office/drawing/2014/main" id="{6F9F55F1-1278-48B0-5F0A-B25F7473B9F5}"/>
              </a:ext>
            </a:extLst>
          </p:cNvPr>
          <p:cNvSpPr/>
          <p:nvPr/>
        </p:nvSpPr>
        <p:spPr>
          <a:xfrm rot="-60000">
            <a:off x="6539740" y="4116285"/>
            <a:ext cx="612560" cy="47785"/>
          </a:xfrm>
          <a:prstGeom prst="rect">
            <a:avLst/>
          </a:prstGeom>
          <a:solidFill>
            <a:srgbClr val="BCB6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59CC97C-C514-B96B-1C7B-5DF90C690DF5}"/>
              </a:ext>
            </a:extLst>
          </p:cNvPr>
          <p:cNvSpPr/>
          <p:nvPr/>
        </p:nvSpPr>
        <p:spPr>
          <a:xfrm rot="-120000">
            <a:off x="4074670" y="4337265"/>
            <a:ext cx="612560" cy="47785"/>
          </a:xfrm>
          <a:prstGeom prst="rect">
            <a:avLst/>
          </a:prstGeom>
          <a:solidFill>
            <a:srgbClr val="B3B3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02325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C5DD5-9F78-6C92-A0C3-A88A56453200}"/>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C0555EB-F443-97AC-D110-6955E9BCD9D1}"/>
              </a:ext>
            </a:extLst>
          </p:cNvPr>
          <p:cNvSpPr txBox="1">
            <a:spLocks/>
          </p:cNvSpPr>
          <p:nvPr/>
        </p:nvSpPr>
        <p:spPr>
          <a:xfrm>
            <a:off x="764236" y="182880"/>
            <a:ext cx="10589564" cy="94344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a:t>Hospital implementation considerations</a:t>
            </a:r>
          </a:p>
        </p:txBody>
      </p:sp>
      <p:sp>
        <p:nvSpPr>
          <p:cNvPr id="2" name="TextBox 1">
            <a:extLst>
              <a:ext uri="{FF2B5EF4-FFF2-40B4-BE49-F238E27FC236}">
                <a16:creationId xmlns:a16="http://schemas.microsoft.com/office/drawing/2014/main" id="{EF73F265-362E-7E07-FC6F-2A0B8CC78E07}"/>
              </a:ext>
            </a:extLst>
          </p:cNvPr>
          <p:cNvSpPr txBox="1"/>
          <p:nvPr/>
        </p:nvSpPr>
        <p:spPr>
          <a:xfrm>
            <a:off x="764235" y="1632776"/>
            <a:ext cx="5214533" cy="461665"/>
          </a:xfrm>
          <a:prstGeom prst="rect">
            <a:avLst/>
          </a:prstGeom>
          <a:noFill/>
        </p:spPr>
        <p:txBody>
          <a:bodyPr wrap="square" rtlCol="0">
            <a:spAutoFit/>
          </a:bodyPr>
          <a:lstStyle/>
          <a:p>
            <a:pPr marL="0" indent="0" fontAlgn="base">
              <a:buNone/>
            </a:pPr>
            <a:r>
              <a:rPr lang="en-US" sz="2400" b="1">
                <a:latin typeface="Arial"/>
                <a:cs typeface="Arial"/>
              </a:rPr>
              <a:t>Administration of product</a:t>
            </a:r>
          </a:p>
        </p:txBody>
      </p:sp>
      <p:sp>
        <p:nvSpPr>
          <p:cNvPr id="6" name="TextBox 5">
            <a:extLst>
              <a:ext uri="{FF2B5EF4-FFF2-40B4-BE49-F238E27FC236}">
                <a16:creationId xmlns:a16="http://schemas.microsoft.com/office/drawing/2014/main" id="{DB7F2DED-4849-EF46-EA38-70DFBB995F37}"/>
              </a:ext>
            </a:extLst>
          </p:cNvPr>
          <p:cNvSpPr txBox="1"/>
          <p:nvPr/>
        </p:nvSpPr>
        <p:spPr>
          <a:xfrm>
            <a:off x="1318845" y="2287535"/>
            <a:ext cx="7250723" cy="461665"/>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a:latin typeface="Arial"/>
                <a:cs typeface="Arial"/>
              </a:rPr>
              <a:t>Assess/revise transfusion policies</a:t>
            </a:r>
          </a:p>
        </p:txBody>
      </p:sp>
      <p:sp>
        <p:nvSpPr>
          <p:cNvPr id="11" name="TextBox 10">
            <a:extLst>
              <a:ext uri="{FF2B5EF4-FFF2-40B4-BE49-F238E27FC236}">
                <a16:creationId xmlns:a16="http://schemas.microsoft.com/office/drawing/2014/main" id="{EF3668CD-CDAA-78CE-E758-B464071D01BC}"/>
              </a:ext>
            </a:extLst>
          </p:cNvPr>
          <p:cNvSpPr txBox="1"/>
          <p:nvPr/>
        </p:nvSpPr>
        <p:spPr>
          <a:xfrm>
            <a:off x="1318845" y="2991563"/>
            <a:ext cx="7250723" cy="461665"/>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a:latin typeface="Arial"/>
                <a:cs typeface="Arial"/>
              </a:rPr>
              <a:t>Patient and nurse education</a:t>
            </a:r>
          </a:p>
        </p:txBody>
      </p:sp>
      <p:sp>
        <p:nvSpPr>
          <p:cNvPr id="12" name="TextBox 11">
            <a:extLst>
              <a:ext uri="{FF2B5EF4-FFF2-40B4-BE49-F238E27FC236}">
                <a16:creationId xmlns:a16="http://schemas.microsoft.com/office/drawing/2014/main" id="{EFD39E4E-958E-99EE-1D2E-33D0C9D05176}"/>
              </a:ext>
            </a:extLst>
          </p:cNvPr>
          <p:cNvSpPr txBox="1"/>
          <p:nvPr/>
        </p:nvSpPr>
        <p:spPr>
          <a:xfrm>
            <a:off x="1318845" y="3695591"/>
            <a:ext cx="6371493" cy="1569660"/>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a:latin typeface="Arial"/>
                <a:cs typeface="Arial"/>
              </a:rPr>
              <a:t>Example materials (bag &amp; label) can be provided upon request by contacting your Canadian Blood Services Hospital Liaison Specialist</a:t>
            </a:r>
          </a:p>
        </p:txBody>
      </p:sp>
      <p:sp>
        <p:nvSpPr>
          <p:cNvPr id="13" name="TextBox 12">
            <a:extLst>
              <a:ext uri="{FF2B5EF4-FFF2-40B4-BE49-F238E27FC236}">
                <a16:creationId xmlns:a16="http://schemas.microsoft.com/office/drawing/2014/main" id="{015CC124-B883-B340-41C3-DDB69F035035}"/>
              </a:ext>
            </a:extLst>
          </p:cNvPr>
          <p:cNvSpPr txBox="1"/>
          <p:nvPr/>
        </p:nvSpPr>
        <p:spPr>
          <a:xfrm>
            <a:off x="1318845" y="5407912"/>
            <a:ext cx="7250723" cy="830997"/>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a:latin typeface="Arial"/>
                <a:cs typeface="Arial"/>
              </a:rPr>
              <a:t>See the new </a:t>
            </a:r>
            <a:r>
              <a:rPr lang="en-US" sz="2400">
                <a:latin typeface="Arial"/>
                <a:cs typeface="Arial"/>
                <a:hlinkClick r:id="rId3"/>
              </a:rPr>
              <a:t>Circular of Information </a:t>
            </a:r>
            <a:r>
              <a:rPr lang="en-US" sz="2400">
                <a:latin typeface="Arial"/>
                <a:cs typeface="Arial"/>
              </a:rPr>
              <a:t>on blood.ca</a:t>
            </a:r>
          </a:p>
          <a:p>
            <a:pPr marL="342900" indent="-342900" fontAlgn="base">
              <a:buFont typeface="Arial" panose="020B0604020202020204" pitchFamily="34" charset="0"/>
              <a:buChar char="•"/>
            </a:pPr>
            <a:endParaRPr lang="en-US" sz="2400">
              <a:latin typeface="Arial"/>
              <a:cs typeface="Arial"/>
            </a:endParaRPr>
          </a:p>
        </p:txBody>
      </p:sp>
      <p:pic>
        <p:nvPicPr>
          <p:cNvPr id="14" name="Picture 13" descr="A blood transfusion bag with a red and blue drop&#10;&#10;AI-generated content may be incorrect.">
            <a:extLst>
              <a:ext uri="{FF2B5EF4-FFF2-40B4-BE49-F238E27FC236}">
                <a16:creationId xmlns:a16="http://schemas.microsoft.com/office/drawing/2014/main" id="{6DF21070-3C3B-3ECE-5D56-459BB5561100}"/>
              </a:ext>
            </a:extLst>
          </p:cNvPr>
          <p:cNvPicPr>
            <a:picLocks noChangeAspect="1"/>
          </p:cNvPicPr>
          <p:nvPr/>
        </p:nvPicPr>
        <p:blipFill>
          <a:blip r:embed="rId4">
            <a:extLst>
              <a:ext uri="{28A0092B-C50C-407E-A947-70E740481C1C}">
                <a14:useLocalDpi xmlns:a14="http://schemas.microsoft.com/office/drawing/2010/main" val="0"/>
              </a:ext>
            </a:extLst>
          </a:blip>
          <a:srcRect l="21247" t="7412" r="28073" b="17913"/>
          <a:stretch/>
        </p:blipFill>
        <p:spPr>
          <a:xfrm>
            <a:off x="8600482" y="1139437"/>
            <a:ext cx="2827283" cy="4165915"/>
          </a:xfrm>
          <a:prstGeom prst="rect">
            <a:avLst/>
          </a:prstGeom>
        </p:spPr>
      </p:pic>
    </p:spTree>
    <p:extLst>
      <p:ext uri="{BB962C8B-B14F-4D97-AF65-F5344CB8AC3E}">
        <p14:creationId xmlns:p14="http://schemas.microsoft.com/office/powerpoint/2010/main" val="2923886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6458F-5779-CA61-3403-8B69A2C3F80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BB56D6-884C-6A0B-998F-96A2D862C9D3}"/>
              </a:ext>
            </a:extLst>
          </p:cNvPr>
          <p:cNvSpPr>
            <a:spLocks noGrp="1"/>
          </p:cNvSpPr>
          <p:nvPr>
            <p:ph type="title"/>
          </p:nvPr>
        </p:nvSpPr>
        <p:spPr>
          <a:xfrm>
            <a:off x="764236" y="182880"/>
            <a:ext cx="10515600" cy="943442"/>
          </a:xfrm>
        </p:spPr>
        <p:txBody>
          <a:bodyPr/>
          <a:lstStyle/>
          <a:p>
            <a:r>
              <a:rPr lang="en-CA"/>
              <a:t>Storage &amp; administration</a:t>
            </a:r>
          </a:p>
        </p:txBody>
      </p:sp>
      <p:sp>
        <p:nvSpPr>
          <p:cNvPr id="6" name="TextBox 5">
            <a:extLst>
              <a:ext uri="{FF2B5EF4-FFF2-40B4-BE49-F238E27FC236}">
                <a16:creationId xmlns:a16="http://schemas.microsoft.com/office/drawing/2014/main" id="{518C28AE-931A-55EA-9963-29A8D5CF566A}"/>
              </a:ext>
            </a:extLst>
          </p:cNvPr>
          <p:cNvSpPr txBox="1"/>
          <p:nvPr/>
        </p:nvSpPr>
        <p:spPr>
          <a:xfrm>
            <a:off x="764236" y="1209015"/>
            <a:ext cx="7250723" cy="461665"/>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a:latin typeface="Arial"/>
                <a:cs typeface="Arial"/>
              </a:rPr>
              <a:t>Stored at ≤ -18</a:t>
            </a:r>
            <a:r>
              <a:rPr lang="en-CA" sz="2400" kern="100">
                <a:effectLst/>
                <a:latin typeface="Aptos" panose="020B0004020202020204" pitchFamily="34" charset="0"/>
                <a:ea typeface="Aptos" panose="020B0004020202020204" pitchFamily="34" charset="0"/>
                <a:cs typeface="Times New Roman" panose="02020603050405020304" pitchFamily="18" charset="0"/>
              </a:rPr>
              <a:t>°C for a maximum of 12 months</a:t>
            </a:r>
            <a:endParaRPr lang="en-US" sz="2400">
              <a:latin typeface="Arial"/>
              <a:cs typeface="Arial"/>
            </a:endParaRPr>
          </a:p>
        </p:txBody>
      </p:sp>
      <p:sp>
        <p:nvSpPr>
          <p:cNvPr id="7" name="TextBox 6">
            <a:extLst>
              <a:ext uri="{FF2B5EF4-FFF2-40B4-BE49-F238E27FC236}">
                <a16:creationId xmlns:a16="http://schemas.microsoft.com/office/drawing/2014/main" id="{E814F672-37F1-222D-9E47-E704F76329C6}"/>
              </a:ext>
            </a:extLst>
          </p:cNvPr>
          <p:cNvSpPr txBox="1"/>
          <p:nvPr/>
        </p:nvSpPr>
        <p:spPr>
          <a:xfrm>
            <a:off x="764236" y="1913043"/>
            <a:ext cx="7250723" cy="1200329"/>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a:latin typeface="Arial"/>
                <a:cs typeface="Arial"/>
              </a:rPr>
              <a:t>Should be thawed in a watertight protective plastic overwrap using gentle agitation in a water bath at 30 to 37</a:t>
            </a:r>
            <a:r>
              <a:rPr lang="en-CA" sz="2400" kern="100">
                <a:effectLst/>
                <a:latin typeface="Aptos" panose="020B0004020202020204" pitchFamily="34" charset="0"/>
                <a:ea typeface="Aptos" panose="020B0004020202020204" pitchFamily="34" charset="0"/>
                <a:cs typeface="Times New Roman" panose="02020603050405020304" pitchFamily="18" charset="0"/>
              </a:rPr>
              <a:t>°C; can take up to 30 minutes</a:t>
            </a:r>
            <a:endParaRPr lang="en-US" sz="2400">
              <a:latin typeface="Arial"/>
              <a:cs typeface="Arial"/>
            </a:endParaRPr>
          </a:p>
        </p:txBody>
      </p:sp>
      <p:sp>
        <p:nvSpPr>
          <p:cNvPr id="9" name="TextBox 8">
            <a:extLst>
              <a:ext uri="{FF2B5EF4-FFF2-40B4-BE49-F238E27FC236}">
                <a16:creationId xmlns:a16="http://schemas.microsoft.com/office/drawing/2014/main" id="{4C5762AA-C36D-5A78-F487-C8D247971F07}"/>
              </a:ext>
            </a:extLst>
          </p:cNvPr>
          <p:cNvSpPr txBox="1"/>
          <p:nvPr/>
        </p:nvSpPr>
        <p:spPr>
          <a:xfrm>
            <a:off x="764236" y="3354200"/>
            <a:ext cx="7250723" cy="461665"/>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a:latin typeface="Arial"/>
                <a:cs typeface="Arial"/>
              </a:rPr>
              <a:t>Once thawed, component should not be refrozen</a:t>
            </a:r>
          </a:p>
        </p:txBody>
      </p:sp>
      <p:pic>
        <p:nvPicPr>
          <p:cNvPr id="11" name="Picture 10" descr="A group of blood bags with red and blue labels&#10;&#10;AI-generated content may be incorrect.">
            <a:extLst>
              <a:ext uri="{FF2B5EF4-FFF2-40B4-BE49-F238E27FC236}">
                <a16:creationId xmlns:a16="http://schemas.microsoft.com/office/drawing/2014/main" id="{8FD57ED1-EB49-67A1-9BD1-7C56ACB31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7983" y="894947"/>
            <a:ext cx="4835770" cy="4835770"/>
          </a:xfrm>
          <a:prstGeom prst="rect">
            <a:avLst/>
          </a:prstGeom>
        </p:spPr>
      </p:pic>
      <p:sp>
        <p:nvSpPr>
          <p:cNvPr id="12" name="TextBox 11">
            <a:extLst>
              <a:ext uri="{FF2B5EF4-FFF2-40B4-BE49-F238E27FC236}">
                <a16:creationId xmlns:a16="http://schemas.microsoft.com/office/drawing/2014/main" id="{CFEA92B8-1EAD-E0B8-57FD-869F9BDCD61E}"/>
              </a:ext>
            </a:extLst>
          </p:cNvPr>
          <p:cNvSpPr txBox="1"/>
          <p:nvPr/>
        </p:nvSpPr>
        <p:spPr>
          <a:xfrm>
            <a:off x="764236" y="4056693"/>
            <a:ext cx="7250723" cy="830997"/>
          </a:xfrm>
          <a:prstGeom prst="rect">
            <a:avLst/>
          </a:prstGeom>
          <a:noFill/>
        </p:spPr>
        <p:txBody>
          <a:bodyPr wrap="square" rtlCol="0">
            <a:spAutoFit/>
          </a:bodyPr>
          <a:lstStyle/>
          <a:p>
            <a:pPr marL="342900" indent="-342900">
              <a:lnSpc>
                <a:spcPct val="100000"/>
              </a:lnSpc>
              <a:spcBef>
                <a:spcPts val="0"/>
              </a:spcBef>
              <a:buFont typeface="Arial" panose="020B0604020202020204" pitchFamily="34" charset="0"/>
              <a:buChar char="•"/>
            </a:pPr>
            <a:r>
              <a:rPr lang="en-CA" sz="2400" kern="100">
                <a:effectLst/>
                <a:latin typeface="Aptos" panose="020B0004020202020204" pitchFamily="34" charset="0"/>
                <a:ea typeface="Aptos" panose="020B0004020202020204" pitchFamily="34" charset="0"/>
                <a:cs typeface="Times New Roman" panose="02020603050405020304" pitchFamily="18" charset="0"/>
              </a:rPr>
              <a:t>If stored at 1 to 6°C, the component should be transfused within 5-days</a:t>
            </a:r>
          </a:p>
        </p:txBody>
      </p:sp>
      <p:sp>
        <p:nvSpPr>
          <p:cNvPr id="13" name="TextBox 12">
            <a:extLst>
              <a:ext uri="{FF2B5EF4-FFF2-40B4-BE49-F238E27FC236}">
                <a16:creationId xmlns:a16="http://schemas.microsoft.com/office/drawing/2014/main" id="{0E38EC60-E4DA-88D1-22CB-0C21CF2B6CDB}"/>
              </a:ext>
            </a:extLst>
          </p:cNvPr>
          <p:cNvSpPr txBox="1"/>
          <p:nvPr/>
        </p:nvSpPr>
        <p:spPr>
          <a:xfrm>
            <a:off x="764234" y="5134018"/>
            <a:ext cx="7250723" cy="830997"/>
          </a:xfrm>
          <a:prstGeom prst="rect">
            <a:avLst/>
          </a:prstGeom>
          <a:noFill/>
        </p:spPr>
        <p:txBody>
          <a:bodyPr wrap="square" rtlCol="0">
            <a:spAutoFit/>
          </a:bodyPr>
          <a:lstStyle/>
          <a:p>
            <a:pPr marL="342900" indent="-342900">
              <a:lnSpc>
                <a:spcPct val="100000"/>
              </a:lnSpc>
              <a:spcBef>
                <a:spcPts val="0"/>
              </a:spcBef>
              <a:buFont typeface="Arial" panose="020B0604020202020204" pitchFamily="34" charset="0"/>
              <a:buChar char="•"/>
            </a:pPr>
            <a:r>
              <a:rPr lang="en-CA" sz="2400" kern="100">
                <a:effectLst/>
                <a:latin typeface="Aptos" panose="020B0004020202020204" pitchFamily="34" charset="0"/>
                <a:ea typeface="Aptos" panose="020B0004020202020204" pitchFamily="34" charset="0"/>
                <a:cs typeface="Times New Roman" panose="02020603050405020304" pitchFamily="18" charset="0"/>
              </a:rPr>
              <a:t>Visual inspection of the component should be performed (see </a:t>
            </a:r>
            <a:r>
              <a:rPr lang="en-CA" sz="2400" kern="100">
                <a:effectLst/>
                <a:latin typeface="Aptos" panose="020B0004020202020204" pitchFamily="34" charset="0"/>
                <a:ea typeface="Aptos" panose="020B0004020202020204" pitchFamily="34" charset="0"/>
                <a:cs typeface="Times New Roman" panose="02020603050405020304" pitchFamily="18" charset="0"/>
                <a:hlinkClick r:id="rId3"/>
              </a:rPr>
              <a:t>Visual Inspection Tool</a:t>
            </a:r>
            <a:r>
              <a:rPr lang="en-CA" sz="2400" kern="100">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38035516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nvPr>
        </p:nvSpPr>
        <p:spPr>
          <a:xfrm>
            <a:off x="6798312" y="1080655"/>
            <a:ext cx="4663068" cy="4842775"/>
          </a:xfrm>
        </p:spPr>
        <p:txBody>
          <a:bodyPr>
            <a:normAutofit/>
          </a:bodyPr>
          <a:lstStyle/>
          <a:p>
            <a:r>
              <a:rPr lang="en-US" sz="5400"/>
              <a:t>Additional resources</a:t>
            </a:r>
            <a:br>
              <a:rPr lang="en-US" sz="5400"/>
            </a:br>
            <a:endParaRPr lang="en-US" sz="5400"/>
          </a:p>
        </p:txBody>
      </p:sp>
      <p:pic>
        <p:nvPicPr>
          <p:cNvPr id="3" name="Picture 2" descr="A computer screen with a graduation cap&#10;&#10;AI-generated content may be incorrect.">
            <a:extLst>
              <a:ext uri="{FF2B5EF4-FFF2-40B4-BE49-F238E27FC236}">
                <a16:creationId xmlns:a16="http://schemas.microsoft.com/office/drawing/2014/main" id="{18BC7E63-7005-F9F2-BDF2-4AD1306D70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673" y="888492"/>
            <a:ext cx="5081016" cy="5081016"/>
          </a:xfrm>
          <a:prstGeom prst="rect">
            <a:avLst/>
          </a:prstGeom>
        </p:spPr>
      </p:pic>
    </p:spTree>
    <p:custDataLst>
      <p:tags r:id="rId1"/>
    </p:custDataLst>
    <p:extLst>
      <p:ext uri="{BB962C8B-B14F-4D97-AF65-F5344CB8AC3E}">
        <p14:creationId xmlns:p14="http://schemas.microsoft.com/office/powerpoint/2010/main" val="7833524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red cursor pointing to a blue dot&#10;&#10;AI-generated content may be incorrect.">
            <a:extLst>
              <a:ext uri="{FF2B5EF4-FFF2-40B4-BE49-F238E27FC236}">
                <a16:creationId xmlns:a16="http://schemas.microsoft.com/office/drawing/2014/main" id="{D5B897BE-747E-C89A-C38B-5F248A7711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9251" y="1927928"/>
            <a:ext cx="2898039" cy="2898039"/>
          </a:xfrm>
          <a:prstGeom prst="rect">
            <a:avLst/>
          </a:prstGeom>
        </p:spPr>
      </p:pic>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768096" y="182880"/>
            <a:ext cx="10589564" cy="943442"/>
          </a:xfrm>
        </p:spPr>
        <p:txBody>
          <a:bodyPr/>
          <a:lstStyle/>
          <a:p>
            <a:r>
              <a:rPr lang="en-US"/>
              <a:t>Resources</a:t>
            </a:r>
            <a:endParaRPr lang="en-CA"/>
          </a:p>
        </p:txBody>
      </p:sp>
      <p:sp>
        <p:nvSpPr>
          <p:cNvPr id="5" name="TextBox 4">
            <a:extLst>
              <a:ext uri="{FF2B5EF4-FFF2-40B4-BE49-F238E27FC236}">
                <a16:creationId xmlns:a16="http://schemas.microsoft.com/office/drawing/2014/main" id="{4D535CF6-8028-6351-A40B-C4D533298200}"/>
              </a:ext>
            </a:extLst>
          </p:cNvPr>
          <p:cNvSpPr txBox="1"/>
          <p:nvPr/>
        </p:nvSpPr>
        <p:spPr>
          <a:xfrm>
            <a:off x="764236" y="1209015"/>
            <a:ext cx="7250723" cy="461665"/>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a:latin typeface="Arial"/>
                <a:cs typeface="Arial"/>
              </a:rPr>
              <a:t>New </a:t>
            </a:r>
            <a:r>
              <a:rPr lang="en-US" sz="2400">
                <a:latin typeface="Arial"/>
                <a:cs typeface="Arial"/>
                <a:hlinkClick r:id="rId5"/>
              </a:rPr>
              <a:t>Circular of Information</a:t>
            </a:r>
            <a:endParaRPr lang="en-US" sz="2400">
              <a:latin typeface="Arial"/>
              <a:cs typeface="Arial"/>
            </a:endParaRPr>
          </a:p>
        </p:txBody>
      </p:sp>
      <p:sp>
        <p:nvSpPr>
          <p:cNvPr id="8" name="TextBox 7">
            <a:extLst>
              <a:ext uri="{FF2B5EF4-FFF2-40B4-BE49-F238E27FC236}">
                <a16:creationId xmlns:a16="http://schemas.microsoft.com/office/drawing/2014/main" id="{901749C4-003C-FDBA-5ADC-2FABA391F936}"/>
              </a:ext>
            </a:extLst>
          </p:cNvPr>
          <p:cNvSpPr txBox="1"/>
          <p:nvPr/>
        </p:nvSpPr>
        <p:spPr>
          <a:xfrm>
            <a:off x="764236" y="1772367"/>
            <a:ext cx="7250723" cy="1200329"/>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a:latin typeface="Arial"/>
                <a:cs typeface="Arial"/>
              </a:rPr>
              <a:t>Educational resources can be found on Canadian Blood Services’ professional education website, </a:t>
            </a:r>
            <a:r>
              <a:rPr lang="en-US" sz="2400">
                <a:latin typeface="Arial"/>
                <a:cs typeface="Arial"/>
                <a:hlinkClick r:id="rId6"/>
              </a:rPr>
              <a:t>Profedu.ca</a:t>
            </a:r>
            <a:endParaRPr lang="en-US" sz="2400">
              <a:latin typeface="Arial"/>
              <a:cs typeface="Arial"/>
            </a:endParaRPr>
          </a:p>
        </p:txBody>
      </p:sp>
      <p:sp>
        <p:nvSpPr>
          <p:cNvPr id="9" name="TextBox 8">
            <a:extLst>
              <a:ext uri="{FF2B5EF4-FFF2-40B4-BE49-F238E27FC236}">
                <a16:creationId xmlns:a16="http://schemas.microsoft.com/office/drawing/2014/main" id="{70148A70-BC52-D0FD-A00D-785C93FEB828}"/>
              </a:ext>
            </a:extLst>
          </p:cNvPr>
          <p:cNvSpPr txBox="1"/>
          <p:nvPr/>
        </p:nvSpPr>
        <p:spPr>
          <a:xfrm>
            <a:off x="1664677" y="3057491"/>
            <a:ext cx="7250723" cy="461665"/>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a:latin typeface="Arial"/>
                <a:cs typeface="Arial"/>
              </a:rPr>
              <a:t>Publication</a:t>
            </a:r>
          </a:p>
        </p:txBody>
      </p:sp>
      <p:sp>
        <p:nvSpPr>
          <p:cNvPr id="12" name="TextBox 11">
            <a:extLst>
              <a:ext uri="{FF2B5EF4-FFF2-40B4-BE49-F238E27FC236}">
                <a16:creationId xmlns:a16="http://schemas.microsoft.com/office/drawing/2014/main" id="{BDE8FD71-009D-116B-1F58-F59316A2BF2A}"/>
              </a:ext>
            </a:extLst>
          </p:cNvPr>
          <p:cNvSpPr txBox="1"/>
          <p:nvPr/>
        </p:nvSpPr>
        <p:spPr>
          <a:xfrm>
            <a:off x="1664677" y="3499362"/>
            <a:ext cx="7250723" cy="461665"/>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a:latin typeface="Arial"/>
                <a:cs typeface="Arial"/>
              </a:rPr>
              <a:t>Slide deck (also available as a narrated video)</a:t>
            </a:r>
          </a:p>
        </p:txBody>
      </p:sp>
      <p:sp>
        <p:nvSpPr>
          <p:cNvPr id="13" name="TextBox 12">
            <a:extLst>
              <a:ext uri="{FF2B5EF4-FFF2-40B4-BE49-F238E27FC236}">
                <a16:creationId xmlns:a16="http://schemas.microsoft.com/office/drawing/2014/main" id="{2973A93E-10ED-8C8F-EEE6-0358E70C6A05}"/>
              </a:ext>
            </a:extLst>
          </p:cNvPr>
          <p:cNvSpPr txBox="1"/>
          <p:nvPr/>
        </p:nvSpPr>
        <p:spPr>
          <a:xfrm>
            <a:off x="1664676" y="4038518"/>
            <a:ext cx="7250723" cy="830997"/>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a:latin typeface="Arial"/>
                <a:cs typeface="Arial"/>
              </a:rPr>
              <a:t>Clinical Highlights slide deck (also available as a narrated video)</a:t>
            </a:r>
          </a:p>
        </p:txBody>
      </p:sp>
      <p:sp>
        <p:nvSpPr>
          <p:cNvPr id="14" name="TextBox 13">
            <a:extLst>
              <a:ext uri="{FF2B5EF4-FFF2-40B4-BE49-F238E27FC236}">
                <a16:creationId xmlns:a16="http://schemas.microsoft.com/office/drawing/2014/main" id="{35E7F290-49B1-2A93-669D-0B526ED267CB}"/>
              </a:ext>
            </a:extLst>
          </p:cNvPr>
          <p:cNvSpPr txBox="1"/>
          <p:nvPr/>
        </p:nvSpPr>
        <p:spPr>
          <a:xfrm>
            <a:off x="1664676" y="4869515"/>
            <a:ext cx="7250723" cy="461665"/>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a:latin typeface="Arial"/>
                <a:cs typeface="Arial"/>
              </a:rPr>
              <a:t>FAQ: Information for health professionals</a:t>
            </a:r>
          </a:p>
        </p:txBody>
      </p:sp>
      <p:sp>
        <p:nvSpPr>
          <p:cNvPr id="15" name="TextBox 14">
            <a:extLst>
              <a:ext uri="{FF2B5EF4-FFF2-40B4-BE49-F238E27FC236}">
                <a16:creationId xmlns:a16="http://schemas.microsoft.com/office/drawing/2014/main" id="{DE669123-0CC7-B8A1-8A9D-0377B6EBFDA0}"/>
              </a:ext>
            </a:extLst>
          </p:cNvPr>
          <p:cNvSpPr txBox="1"/>
          <p:nvPr/>
        </p:nvSpPr>
        <p:spPr>
          <a:xfrm>
            <a:off x="764236" y="5500844"/>
            <a:ext cx="8151163" cy="461665"/>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a:latin typeface="Arial"/>
                <a:cs typeface="Arial"/>
              </a:rPr>
              <a:t>INTERCEPT package insert: </a:t>
            </a:r>
            <a:r>
              <a:rPr lang="en-US" sz="2400">
                <a:latin typeface="Arial"/>
                <a:cs typeface="Arial"/>
                <a:hlinkClick r:id="rId7"/>
              </a:rPr>
              <a:t>intercept-canada.com</a:t>
            </a:r>
            <a:endParaRPr lang="en-US" sz="2400">
              <a:latin typeface="Arial"/>
              <a:cs typeface="Arial"/>
            </a:endParaRPr>
          </a:p>
        </p:txBody>
      </p:sp>
    </p:spTree>
    <p:custDataLst>
      <p:tags r:id="rId1"/>
    </p:custDataLst>
    <p:extLst>
      <p:ext uri="{BB962C8B-B14F-4D97-AF65-F5344CB8AC3E}">
        <p14:creationId xmlns:p14="http://schemas.microsoft.com/office/powerpoint/2010/main" val="37228284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Icon&#10;&#10;Description automatically generated">
            <a:extLst>
              <a:ext uri="{FF2B5EF4-FFF2-40B4-BE49-F238E27FC236}">
                <a16:creationId xmlns:a16="http://schemas.microsoft.com/office/drawing/2014/main" id="{6E5DAD02-22F4-4B05-9C49-14B1D5100F4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556" r="5556"/>
          <a:stretch>
            <a:fillRect/>
          </a:stretch>
        </p:blipFill>
        <p:spPr>
          <a:xfrm>
            <a:off x="908750" y="877077"/>
            <a:ext cx="4266069" cy="4799327"/>
          </a:xfrm>
        </p:spPr>
      </p:pic>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normAutofit/>
          </a:bodyPr>
          <a:lstStyle/>
          <a:p>
            <a:r>
              <a:rPr lang="en-CA" sz="5400"/>
              <a:t>Contact</a:t>
            </a:r>
          </a:p>
        </p:txBody>
      </p:sp>
    </p:spTree>
    <p:extLst>
      <p:ext uri="{BB962C8B-B14F-4D97-AF65-F5344CB8AC3E}">
        <p14:creationId xmlns:p14="http://schemas.microsoft.com/office/powerpoint/2010/main" val="2575582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200" y="3163614"/>
            <a:ext cx="10515600" cy="2703786"/>
          </a:xfrm>
        </p:spPr>
        <p:txBody>
          <a:bodyPr>
            <a:normAutofit/>
          </a:bodyPr>
          <a:lstStyle/>
          <a:p>
            <a:pPr marL="0" indent="0" algn="ctr" fontAlgn="base">
              <a:buNone/>
            </a:pPr>
            <a:r>
              <a:rPr lang="en-US" sz="3600"/>
              <a:t>Please contact your local </a:t>
            </a:r>
            <a:r>
              <a:rPr lang="en-US" sz="3600">
                <a:hlinkClick r:id="rId2"/>
              </a:rPr>
              <a:t>Hospital Liaison Specialist</a:t>
            </a:r>
            <a:r>
              <a:rPr lang="en-US" sz="3600"/>
              <a:t> with any questions</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CA"/>
              <a:t>Contact</a:t>
            </a:r>
          </a:p>
        </p:txBody>
      </p:sp>
      <p:pic>
        <p:nvPicPr>
          <p:cNvPr id="3" name="Picture 2" descr="Icon&#10;&#10;Description automatically generated">
            <a:extLst>
              <a:ext uri="{FF2B5EF4-FFF2-40B4-BE49-F238E27FC236}">
                <a16:creationId xmlns:a16="http://schemas.microsoft.com/office/drawing/2014/main" id="{52FD0E54-A13A-40F3-AE69-472693E78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849" y="1259580"/>
            <a:ext cx="2558303" cy="2558303"/>
          </a:xfrm>
          <a:prstGeom prst="rect">
            <a:avLst/>
          </a:prstGeom>
        </p:spPr>
      </p:pic>
    </p:spTree>
    <p:extLst>
      <p:ext uri="{BB962C8B-B14F-4D97-AF65-F5344CB8AC3E}">
        <p14:creationId xmlns:p14="http://schemas.microsoft.com/office/powerpoint/2010/main" val="21510986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50293-A0B0-234E-B33A-86E8702F8FAE}"/>
              </a:ext>
            </a:extLst>
          </p:cNvPr>
          <p:cNvSpPr>
            <a:spLocks noGrp="1"/>
          </p:cNvSpPr>
          <p:nvPr>
            <p:ph type="title"/>
          </p:nvPr>
        </p:nvSpPr>
        <p:spPr>
          <a:xfrm>
            <a:off x="800424" y="444615"/>
            <a:ext cx="10591152" cy="943442"/>
          </a:xfrm>
        </p:spPr>
        <p:txBody>
          <a:bodyPr/>
          <a:lstStyle/>
          <a:p>
            <a:r>
              <a:rPr lang="en-US"/>
              <a:t>Together, we are Canada’s Lifeline</a:t>
            </a:r>
          </a:p>
        </p:txBody>
      </p:sp>
    </p:spTree>
    <p:extLst>
      <p:ext uri="{BB962C8B-B14F-4D97-AF65-F5344CB8AC3E}">
        <p14:creationId xmlns:p14="http://schemas.microsoft.com/office/powerpoint/2010/main" val="3430184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7154F-CC00-F18C-ECC6-ED30EECFE244}"/>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FECCEA0A-2E3D-8FEB-8D9B-74E16B9F18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897"/>
          <a:stretch/>
        </p:blipFill>
        <p:spPr bwMode="auto">
          <a:xfrm>
            <a:off x="6922695" y="0"/>
            <a:ext cx="5269306" cy="60038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F3A39E5-0570-418B-28FF-EDD58F38512D}"/>
              </a:ext>
            </a:extLst>
          </p:cNvPr>
          <p:cNvSpPr txBox="1"/>
          <p:nvPr/>
        </p:nvSpPr>
        <p:spPr>
          <a:xfrm>
            <a:off x="3236976" y="6227064"/>
            <a:ext cx="6773923" cy="461665"/>
          </a:xfrm>
          <a:prstGeom prst="rect">
            <a:avLst/>
          </a:prstGeom>
          <a:noFill/>
        </p:spPr>
        <p:txBody>
          <a:bodyPr wrap="square">
            <a:spAutoFit/>
          </a:bodyPr>
          <a:lstStyle/>
          <a:p>
            <a:pPr marL="0" marR="0" indent="0">
              <a:spcAft>
                <a:spcPts val="800"/>
              </a:spcAft>
              <a:buNone/>
            </a:pPr>
            <a:r>
              <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rPr>
              <a:t>Transfusion Medicine and Hemotherapy (2011): 38, 19-31; Transfusion (2020): 60, 1319-1331; Vox Sanguinis (2021): 116, 673-681.</a:t>
            </a:r>
            <a:endParaRPr lang="en-CA" sz="1200" kern="100">
              <a:effectLst/>
              <a:latin typeface="Arial" panose="020B0604020202020204" pitchFamily="34" charset="0"/>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6CA8F5E-9808-9EC3-6774-BF43E028A03B}"/>
              </a:ext>
            </a:extLst>
          </p:cNvPr>
          <p:cNvSpPr txBox="1"/>
          <p:nvPr/>
        </p:nvSpPr>
        <p:spPr>
          <a:xfrm>
            <a:off x="764236" y="1453896"/>
            <a:ext cx="5616899" cy="1569660"/>
          </a:xfrm>
          <a:prstGeom prst="rect">
            <a:avLst/>
          </a:prstGeom>
          <a:noFill/>
        </p:spPr>
        <p:txBody>
          <a:bodyPr wrap="square" rtlCol="0">
            <a:spAutoFit/>
          </a:bodyPr>
          <a:lstStyle/>
          <a:p>
            <a:pPr marL="342900" indent="-342900">
              <a:lnSpc>
                <a:spcPct val="100000"/>
              </a:lnSpc>
              <a:spcBef>
                <a:spcPts val="0"/>
              </a:spcBef>
              <a:buClr>
                <a:schemeClr val="tx2"/>
              </a:buClr>
              <a:buFont typeface="Arial" panose="020B0604020202020204" pitchFamily="34" charset="0"/>
              <a:buChar char="•"/>
            </a:pPr>
            <a:r>
              <a:rPr lang="en-CA" sz="2400" kern="100">
                <a:latin typeface="Aptos" panose="020B0004020202020204" pitchFamily="34" charset="0"/>
                <a:ea typeface="Aptos" panose="020B0004020202020204" pitchFamily="34" charset="0"/>
                <a:cs typeface="Times New Roman" panose="02020603050405020304" pitchFamily="18" charset="0"/>
              </a:rPr>
              <a:t>INTERCEPT treated platelets are now manufactured at all Canadian Blood Services manufacturing and distribution sites</a:t>
            </a:r>
          </a:p>
        </p:txBody>
      </p:sp>
      <p:sp>
        <p:nvSpPr>
          <p:cNvPr id="9" name="TextBox 8">
            <a:extLst>
              <a:ext uri="{FF2B5EF4-FFF2-40B4-BE49-F238E27FC236}">
                <a16:creationId xmlns:a16="http://schemas.microsoft.com/office/drawing/2014/main" id="{06A4AE59-9BEF-D608-9889-8232F4DACA72}"/>
              </a:ext>
            </a:extLst>
          </p:cNvPr>
          <p:cNvSpPr txBox="1"/>
          <p:nvPr/>
        </p:nvSpPr>
        <p:spPr>
          <a:xfrm>
            <a:off x="764236" y="3580155"/>
            <a:ext cx="5616899" cy="1200329"/>
          </a:xfrm>
          <a:prstGeom prst="rect">
            <a:avLst/>
          </a:prstGeom>
          <a:noFill/>
        </p:spPr>
        <p:txBody>
          <a:bodyPr wrap="square" rtlCol="0">
            <a:spAutoFit/>
          </a:bodyPr>
          <a:lstStyle/>
          <a:p>
            <a:pPr marL="342900" indent="-342900">
              <a:buClr>
                <a:schemeClr val="tx2"/>
              </a:buClr>
              <a:buFont typeface="Arial" panose="020B0604020202020204" pitchFamily="34" charset="0"/>
              <a:buChar char="•"/>
            </a:pPr>
            <a:r>
              <a:rPr lang="en-CA" sz="2400" b="1" kern="100">
                <a:latin typeface="Aptos" panose="020B0004020202020204" pitchFamily="34" charset="0"/>
                <a:ea typeface="Aptos" panose="020B0004020202020204" pitchFamily="34" charset="0"/>
                <a:cs typeface="Times New Roman" panose="02020603050405020304" pitchFamily="18" charset="0"/>
              </a:rPr>
              <a:t>Adverse event reporting related to platelet transfusions</a:t>
            </a:r>
            <a:r>
              <a:rPr lang="en-CA" sz="2400" kern="100">
                <a:latin typeface="Aptos" panose="020B0004020202020204" pitchFamily="34" charset="0"/>
                <a:ea typeface="Aptos" panose="020B0004020202020204" pitchFamily="34" charset="0"/>
                <a:cs typeface="Times New Roman" panose="02020603050405020304" pitchFamily="18" charset="0"/>
              </a:rPr>
              <a:t> has </a:t>
            </a:r>
            <a:r>
              <a:rPr lang="en-CA" sz="2400" b="1" kern="100">
                <a:latin typeface="Aptos" panose="020B0004020202020204" pitchFamily="34" charset="0"/>
                <a:ea typeface="Aptos" panose="020B0004020202020204" pitchFamily="34" charset="0"/>
                <a:cs typeface="Times New Roman" panose="02020603050405020304" pitchFamily="18" charset="0"/>
              </a:rPr>
              <a:t>decreased</a:t>
            </a:r>
            <a:r>
              <a:rPr lang="en-CA" sz="2400" kern="100">
                <a:latin typeface="Aptos" panose="020B0004020202020204" pitchFamily="34" charset="0"/>
                <a:ea typeface="Aptos" panose="020B0004020202020204" pitchFamily="34" charset="0"/>
                <a:cs typeface="Times New Roman" panose="02020603050405020304" pitchFamily="18" charset="0"/>
              </a:rPr>
              <a:t> dramatically following implementation</a:t>
            </a:r>
            <a:endParaRPr lang="en-CA" sz="2400" kern="100">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28" name="Group 27">
            <a:extLst>
              <a:ext uri="{FF2B5EF4-FFF2-40B4-BE49-F238E27FC236}">
                <a16:creationId xmlns:a16="http://schemas.microsoft.com/office/drawing/2014/main" id="{A4DB861E-886A-2803-C629-43D3370EC9D5}"/>
              </a:ext>
            </a:extLst>
          </p:cNvPr>
          <p:cNvGrpSpPr/>
          <p:nvPr/>
        </p:nvGrpSpPr>
        <p:grpSpPr>
          <a:xfrm>
            <a:off x="8412282" y="2272991"/>
            <a:ext cx="2290131" cy="2297617"/>
            <a:chOff x="6922695" y="2535009"/>
            <a:chExt cx="1887008" cy="1893176"/>
          </a:xfrm>
        </p:grpSpPr>
        <p:sp>
          <p:nvSpPr>
            <p:cNvPr id="27" name="Oval 26">
              <a:extLst>
                <a:ext uri="{FF2B5EF4-FFF2-40B4-BE49-F238E27FC236}">
                  <a16:creationId xmlns:a16="http://schemas.microsoft.com/office/drawing/2014/main" id="{55ABCE12-42E7-6CCF-8589-29FD9914458E}"/>
                </a:ext>
              </a:extLst>
            </p:cNvPr>
            <p:cNvSpPr/>
            <p:nvPr/>
          </p:nvSpPr>
          <p:spPr>
            <a:xfrm>
              <a:off x="6922695" y="2541177"/>
              <a:ext cx="1887008" cy="1887008"/>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diagram of a device&#10;&#10;AI-generated content may be incorrect.">
              <a:extLst>
                <a:ext uri="{FF2B5EF4-FFF2-40B4-BE49-F238E27FC236}">
                  <a16:creationId xmlns:a16="http://schemas.microsoft.com/office/drawing/2014/main" id="{0978A8B6-43DC-712D-1EA0-573BB641A02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7780" b="55784" l="88837" r="93181">
                          <a14:foregroundMark x1="90624" y1="48881" x2="91394" y2="48507"/>
                          <a14:foregroundMark x1="90927" y1="49813" x2="91202" y2="50187"/>
                          <a14:foregroundMark x1="90734" y1="55784" x2="91119" y2="55410"/>
                          <a14:foregroundMark x1="90817" y1="55597" x2="91229" y2="55597"/>
                          <a14:backgroundMark x1="90982" y1="40019" x2="90982" y2="40019"/>
                        </a14:backgroundRemoval>
                      </a14:imgEffect>
                    </a14:imgLayer>
                  </a14:imgProps>
                </a:ext>
                <a:ext uri="{28A0092B-C50C-407E-A947-70E740481C1C}">
                  <a14:useLocalDpi xmlns:a14="http://schemas.microsoft.com/office/drawing/2010/main" val="0"/>
                </a:ext>
              </a:extLst>
            </a:blip>
            <a:srcRect l="88306" t="35673" r="6269" b="42818"/>
            <a:stretch/>
          </p:blipFill>
          <p:spPr>
            <a:xfrm>
              <a:off x="7155786" y="2535009"/>
              <a:ext cx="1420826" cy="1660343"/>
            </a:xfrm>
            <a:prstGeom prst="rect">
              <a:avLst/>
            </a:prstGeom>
          </p:spPr>
        </p:pic>
      </p:grpSp>
      <p:sp>
        <p:nvSpPr>
          <p:cNvPr id="6" name="Title 2">
            <a:extLst>
              <a:ext uri="{FF2B5EF4-FFF2-40B4-BE49-F238E27FC236}">
                <a16:creationId xmlns:a16="http://schemas.microsoft.com/office/drawing/2014/main" id="{AFEC0BE0-6E2E-1B89-90B8-3BEE4AE75F47}"/>
              </a:ext>
            </a:extLst>
          </p:cNvPr>
          <p:cNvSpPr txBox="1">
            <a:spLocks/>
          </p:cNvSpPr>
          <p:nvPr/>
        </p:nvSpPr>
        <p:spPr>
          <a:xfrm>
            <a:off x="768096" y="182880"/>
            <a:ext cx="10589564" cy="94344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CA"/>
              <a:t>Background</a:t>
            </a:r>
          </a:p>
        </p:txBody>
      </p:sp>
    </p:spTree>
    <p:extLst>
      <p:ext uri="{BB962C8B-B14F-4D97-AF65-F5344CB8AC3E}">
        <p14:creationId xmlns:p14="http://schemas.microsoft.com/office/powerpoint/2010/main" val="232144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BED91-4BE2-CAA8-76EB-05527D769B0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9B2EA4F-1AFD-A52B-A70C-4BFCADF7C3B2}"/>
              </a:ext>
            </a:extLst>
          </p:cNvPr>
          <p:cNvSpPr txBox="1"/>
          <p:nvPr/>
        </p:nvSpPr>
        <p:spPr>
          <a:xfrm>
            <a:off x="3236976" y="6227064"/>
            <a:ext cx="6773923" cy="461665"/>
          </a:xfrm>
          <a:prstGeom prst="rect">
            <a:avLst/>
          </a:prstGeom>
          <a:noFill/>
        </p:spPr>
        <p:txBody>
          <a:bodyPr wrap="square">
            <a:spAutoFit/>
          </a:bodyPr>
          <a:lstStyle/>
          <a:p>
            <a:pPr marL="0" marR="0" indent="0">
              <a:spcAft>
                <a:spcPts val="800"/>
              </a:spcAft>
              <a:buNone/>
            </a:pPr>
            <a:r>
              <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rPr>
              <a:t>Transfusion Medicine and Hemotherapy (2011): 38, 19-31; Transfusion (2020): 60, 1319-1331; Vox Sanguinis (2021): 116, 673-681.</a:t>
            </a:r>
            <a:endParaRPr lang="en-CA" sz="1200" kern="100">
              <a:effectLst/>
              <a:latin typeface="Arial" panose="020B0604020202020204" pitchFamily="34" charset="0"/>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C462FDB-70C7-93DE-27D5-E33952084933}"/>
              </a:ext>
            </a:extLst>
          </p:cNvPr>
          <p:cNvSpPr txBox="1"/>
          <p:nvPr/>
        </p:nvSpPr>
        <p:spPr>
          <a:xfrm>
            <a:off x="764236" y="1453896"/>
            <a:ext cx="6246164" cy="830997"/>
          </a:xfrm>
          <a:prstGeom prst="rect">
            <a:avLst/>
          </a:prstGeom>
          <a:noFill/>
        </p:spPr>
        <p:txBody>
          <a:bodyPr wrap="square" rtlCol="0">
            <a:spAutoFit/>
          </a:bodyPr>
          <a:lstStyle/>
          <a:p>
            <a:pPr marL="342900" indent="-342900">
              <a:lnSpc>
                <a:spcPct val="100000"/>
              </a:lnSpc>
              <a:spcBef>
                <a:spcPts val="0"/>
              </a:spcBef>
              <a:buClr>
                <a:schemeClr val="tx2"/>
              </a:buClr>
              <a:buFont typeface="Arial" panose="020B0604020202020204" pitchFamily="34" charset="0"/>
              <a:buChar char="•"/>
            </a:pPr>
            <a:r>
              <a:rPr lang="en-CA" sz="2400" kern="100" dirty="0">
                <a:effectLst/>
                <a:latin typeface="Aptos" panose="020B0004020202020204" pitchFamily="34" charset="0"/>
                <a:ea typeface="Aptos" panose="020B0004020202020204" pitchFamily="34" charset="0"/>
                <a:cs typeface="Times New Roman" panose="02020603050405020304" pitchFamily="18" charset="0"/>
              </a:rPr>
              <a:t>Canadian Blood Services increased access to Solvent detergent plasma in 2023</a:t>
            </a:r>
          </a:p>
        </p:txBody>
      </p:sp>
      <p:sp>
        <p:nvSpPr>
          <p:cNvPr id="9" name="TextBox 8">
            <a:extLst>
              <a:ext uri="{FF2B5EF4-FFF2-40B4-BE49-F238E27FC236}">
                <a16:creationId xmlns:a16="http://schemas.microsoft.com/office/drawing/2014/main" id="{99C8F838-98F9-A562-CBE1-76F29834DCAF}"/>
              </a:ext>
            </a:extLst>
          </p:cNvPr>
          <p:cNvSpPr txBox="1"/>
          <p:nvPr/>
        </p:nvSpPr>
        <p:spPr>
          <a:xfrm>
            <a:off x="764237" y="2828835"/>
            <a:ext cx="6246163" cy="1200329"/>
          </a:xfrm>
          <a:prstGeom prst="rect">
            <a:avLst/>
          </a:prstGeom>
          <a:noFill/>
        </p:spPr>
        <p:txBody>
          <a:bodyPr wrap="square" rtlCol="0">
            <a:spAutoFit/>
          </a:bodyPr>
          <a:lstStyle/>
          <a:p>
            <a:pPr marL="342900" indent="-342900">
              <a:lnSpc>
                <a:spcPct val="100000"/>
              </a:lnSpc>
              <a:spcBef>
                <a:spcPts val="0"/>
              </a:spcBef>
              <a:buClr>
                <a:schemeClr val="tx2"/>
              </a:buClr>
              <a:buFont typeface="Arial" panose="020B0604020202020204" pitchFamily="34" charset="0"/>
              <a:buChar char="•"/>
            </a:pPr>
            <a:r>
              <a:rPr lang="en-CA" sz="2400" kern="100">
                <a:effectLst/>
                <a:latin typeface="Aptos" panose="020B0004020202020204" pitchFamily="34" charset="0"/>
                <a:ea typeface="Aptos" panose="020B0004020202020204" pitchFamily="34" charset="0"/>
                <a:cs typeface="Times New Roman" panose="02020603050405020304" pitchFamily="18" charset="0"/>
              </a:rPr>
              <a:t>Treating </a:t>
            </a:r>
            <a:r>
              <a:rPr lang="en-CA" sz="2400" b="1" kern="100">
                <a:effectLst/>
                <a:latin typeface="Aptos" panose="020B0004020202020204" pitchFamily="34" charset="0"/>
                <a:ea typeface="Aptos" panose="020B0004020202020204" pitchFamily="34" charset="0"/>
                <a:cs typeface="Times New Roman" panose="02020603050405020304" pitchFamily="18" charset="0"/>
              </a:rPr>
              <a:t>plasma</a:t>
            </a:r>
            <a:r>
              <a:rPr lang="en-CA" sz="2400" kern="100">
                <a:effectLst/>
                <a:latin typeface="Aptos" panose="020B0004020202020204" pitchFamily="34" charset="0"/>
                <a:ea typeface="Aptos" panose="020B0004020202020204" pitchFamily="34" charset="0"/>
                <a:cs typeface="Times New Roman" panose="02020603050405020304" pitchFamily="18" charset="0"/>
              </a:rPr>
              <a:t> with </a:t>
            </a:r>
            <a:r>
              <a:rPr lang="en-CA" sz="2400" kern="100" err="1">
                <a:effectLst/>
                <a:latin typeface="Aptos" panose="020B0004020202020204" pitchFamily="34" charset="0"/>
                <a:ea typeface="Aptos" panose="020B0004020202020204" pitchFamily="34" charset="0"/>
                <a:cs typeface="Times New Roman" panose="02020603050405020304" pitchFamily="18" charset="0"/>
              </a:rPr>
              <a:t>Cerus</a:t>
            </a:r>
            <a:r>
              <a:rPr lang="en-CA" sz="2400" kern="100">
                <a:effectLst/>
                <a:latin typeface="Aptos" panose="020B0004020202020204" pitchFamily="34" charset="0"/>
                <a:ea typeface="Aptos" panose="020B0004020202020204" pitchFamily="34" charset="0"/>
                <a:cs typeface="Times New Roman" panose="02020603050405020304" pitchFamily="18" charset="0"/>
              </a:rPr>
              <a:t>’ INTERCEPT technology enhances the safety profile of this blood component</a:t>
            </a:r>
            <a:r>
              <a:rPr lang="en-US" sz="2400" kern="100">
                <a:effectLst/>
                <a:latin typeface="Aptos" panose="020B0004020202020204" pitchFamily="34" charset="0"/>
                <a:ea typeface="Aptos" panose="020B0004020202020204" pitchFamily="34" charset="0"/>
                <a:cs typeface="Times New Roman" panose="02020603050405020304" pitchFamily="18" charset="0"/>
              </a:rPr>
              <a:t> </a:t>
            </a:r>
            <a:endParaRPr lang="en-CA" sz="2400" kern="10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descr="A group of yellow containers with red circles&#10;&#10;AI-generated content may be incorrect.">
            <a:extLst>
              <a:ext uri="{FF2B5EF4-FFF2-40B4-BE49-F238E27FC236}">
                <a16:creationId xmlns:a16="http://schemas.microsoft.com/office/drawing/2014/main" id="{E2960846-44B8-B9C7-017E-6974D12032B3}"/>
              </a:ext>
            </a:extLst>
          </p:cNvPr>
          <p:cNvPicPr>
            <a:picLocks noChangeAspect="1"/>
          </p:cNvPicPr>
          <p:nvPr/>
        </p:nvPicPr>
        <p:blipFill>
          <a:blip r:embed="rId3">
            <a:extLst>
              <a:ext uri="{28A0092B-C50C-407E-A947-70E740481C1C}">
                <a14:useLocalDpi xmlns:a14="http://schemas.microsoft.com/office/drawing/2010/main" val="0"/>
              </a:ext>
            </a:extLst>
          </a:blip>
          <a:srcRect l="25703" t="20119" r="27280" b="24702"/>
          <a:stretch/>
        </p:blipFill>
        <p:spPr>
          <a:xfrm>
            <a:off x="7531509" y="1058536"/>
            <a:ext cx="3549445" cy="4165612"/>
          </a:xfrm>
          <a:prstGeom prst="rect">
            <a:avLst/>
          </a:prstGeom>
        </p:spPr>
      </p:pic>
      <p:sp>
        <p:nvSpPr>
          <p:cNvPr id="7" name="Title 2">
            <a:extLst>
              <a:ext uri="{FF2B5EF4-FFF2-40B4-BE49-F238E27FC236}">
                <a16:creationId xmlns:a16="http://schemas.microsoft.com/office/drawing/2014/main" id="{BD5954C2-9CDA-EA4D-DC9E-65F2F359BB70}"/>
              </a:ext>
            </a:extLst>
          </p:cNvPr>
          <p:cNvSpPr txBox="1">
            <a:spLocks/>
          </p:cNvSpPr>
          <p:nvPr/>
        </p:nvSpPr>
        <p:spPr>
          <a:xfrm>
            <a:off x="768096" y="182880"/>
            <a:ext cx="10589564" cy="94344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CA"/>
              <a:t>Background</a:t>
            </a:r>
          </a:p>
        </p:txBody>
      </p:sp>
    </p:spTree>
    <p:extLst>
      <p:ext uri="{BB962C8B-B14F-4D97-AF65-F5344CB8AC3E}">
        <p14:creationId xmlns:p14="http://schemas.microsoft.com/office/powerpoint/2010/main" val="347410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normAutofit/>
          </a:bodyPr>
          <a:lstStyle/>
          <a:p>
            <a:pPr>
              <a:tabLst>
                <a:tab pos="1546225" algn="l"/>
              </a:tabLst>
            </a:pPr>
            <a:r>
              <a:rPr lang="en-CA" sz="5400">
                <a:latin typeface="Arial"/>
                <a:cs typeface="Arial"/>
              </a:rPr>
              <a:t>Pathogen inactivation technology (PIT)</a:t>
            </a:r>
          </a:p>
        </p:txBody>
      </p:sp>
      <p:pic>
        <p:nvPicPr>
          <p:cNvPr id="4" name="Picture 3" descr="A screenshot of a video game&#10;&#10;AI-generated content may be incorrect.">
            <a:extLst>
              <a:ext uri="{FF2B5EF4-FFF2-40B4-BE49-F238E27FC236}">
                <a16:creationId xmlns:a16="http://schemas.microsoft.com/office/drawing/2014/main" id="{13C4071C-BFEB-9EC4-595D-E04E54D0A49F}"/>
              </a:ext>
            </a:extLst>
          </p:cNvPr>
          <p:cNvPicPr>
            <a:picLocks noChangeAspect="1"/>
          </p:cNvPicPr>
          <p:nvPr/>
        </p:nvPicPr>
        <p:blipFill>
          <a:blip r:embed="rId4">
            <a:extLst>
              <a:ext uri="{28A0092B-C50C-407E-A947-70E740481C1C}">
                <a14:useLocalDpi xmlns:a14="http://schemas.microsoft.com/office/drawing/2010/main" val="0"/>
              </a:ext>
            </a:extLst>
          </a:blip>
          <a:srcRect l="50673" t="15576" r="28601" b="36911"/>
          <a:stretch/>
        </p:blipFill>
        <p:spPr>
          <a:xfrm>
            <a:off x="0" y="307640"/>
            <a:ext cx="6096000" cy="5858803"/>
          </a:xfrm>
          <a:prstGeom prst="rect">
            <a:avLst/>
          </a:prstGeom>
        </p:spPr>
      </p:pic>
    </p:spTree>
    <p:custDataLst>
      <p:tags r:id="rId1"/>
    </p:custDataLst>
    <p:extLst>
      <p:ext uri="{BB962C8B-B14F-4D97-AF65-F5344CB8AC3E}">
        <p14:creationId xmlns:p14="http://schemas.microsoft.com/office/powerpoint/2010/main" val="3894665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43D29B-BA2E-4F6F-B3AA-6C4497C821A4}"/>
              </a:ext>
            </a:extLst>
          </p:cNvPr>
          <p:cNvPicPr>
            <a:picLocks noChangeAspect="1"/>
          </p:cNvPicPr>
          <p:nvPr/>
        </p:nvPicPr>
        <p:blipFill>
          <a:blip r:embed="rId3"/>
          <a:stretch>
            <a:fillRect/>
          </a:stretch>
        </p:blipFill>
        <p:spPr>
          <a:xfrm>
            <a:off x="1274808" y="3266274"/>
            <a:ext cx="842964" cy="842964"/>
          </a:xfrm>
          <a:prstGeom prst="rect">
            <a:avLst/>
          </a:prstGeom>
        </p:spPr>
      </p:pic>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a:xfrm>
            <a:off x="764236" y="182880"/>
            <a:ext cx="10589564" cy="943442"/>
          </a:xfrm>
        </p:spPr>
        <p:txBody>
          <a:bodyPr/>
          <a:lstStyle/>
          <a:p>
            <a:r>
              <a:rPr lang="en-CA"/>
              <a:t>Pathogen inactivation technology</a:t>
            </a:r>
          </a:p>
        </p:txBody>
      </p:sp>
      <p:pic>
        <p:nvPicPr>
          <p:cNvPr id="6" name="Picture 5">
            <a:extLst>
              <a:ext uri="{FF2B5EF4-FFF2-40B4-BE49-F238E27FC236}">
                <a16:creationId xmlns:a16="http://schemas.microsoft.com/office/drawing/2014/main" id="{5A56F94B-815D-4069-96C9-4D109018E251}"/>
              </a:ext>
            </a:extLst>
          </p:cNvPr>
          <p:cNvPicPr>
            <a:picLocks noChangeAspect="1"/>
          </p:cNvPicPr>
          <p:nvPr/>
        </p:nvPicPr>
        <p:blipFill>
          <a:blip r:embed="rId4"/>
          <a:stretch>
            <a:fillRect/>
          </a:stretch>
        </p:blipFill>
        <p:spPr>
          <a:xfrm>
            <a:off x="1274809" y="2369504"/>
            <a:ext cx="842963" cy="842963"/>
          </a:xfrm>
          <a:prstGeom prst="rect">
            <a:avLst/>
          </a:prstGeom>
        </p:spPr>
      </p:pic>
      <p:pic>
        <p:nvPicPr>
          <p:cNvPr id="7" name="Picture 6">
            <a:extLst>
              <a:ext uri="{FF2B5EF4-FFF2-40B4-BE49-F238E27FC236}">
                <a16:creationId xmlns:a16="http://schemas.microsoft.com/office/drawing/2014/main" id="{C2507EF1-38BD-4D6E-A496-186BC44AF376}"/>
              </a:ext>
            </a:extLst>
          </p:cNvPr>
          <p:cNvPicPr>
            <a:picLocks noChangeAspect="1"/>
          </p:cNvPicPr>
          <p:nvPr/>
        </p:nvPicPr>
        <p:blipFill>
          <a:blip r:embed="rId5"/>
          <a:stretch>
            <a:fillRect/>
          </a:stretch>
        </p:blipFill>
        <p:spPr>
          <a:xfrm>
            <a:off x="1378845" y="4191267"/>
            <a:ext cx="634891" cy="634891"/>
          </a:xfrm>
          <a:prstGeom prst="rect">
            <a:avLst/>
          </a:prstGeom>
        </p:spPr>
      </p:pic>
      <p:sp>
        <p:nvSpPr>
          <p:cNvPr id="3" name="TextBox 2">
            <a:extLst>
              <a:ext uri="{FF2B5EF4-FFF2-40B4-BE49-F238E27FC236}">
                <a16:creationId xmlns:a16="http://schemas.microsoft.com/office/drawing/2014/main" id="{C2877A9F-E443-F460-FABC-DA1BDD2D2E04}"/>
              </a:ext>
            </a:extLst>
          </p:cNvPr>
          <p:cNvSpPr txBox="1"/>
          <p:nvPr/>
        </p:nvSpPr>
        <p:spPr>
          <a:xfrm>
            <a:off x="2117648" y="2485391"/>
            <a:ext cx="8597054" cy="494751"/>
          </a:xfrm>
          <a:prstGeom prst="rect">
            <a:avLst/>
          </a:prstGeom>
          <a:noFill/>
        </p:spPr>
        <p:txBody>
          <a:bodyPr wrap="square" rtlCol="0">
            <a:spAutoFit/>
          </a:bodyPr>
          <a:lstStyle/>
          <a:p>
            <a:pPr marL="0" lvl="2">
              <a:lnSpc>
                <a:spcPct val="120000"/>
              </a:lnSpc>
              <a:spcBef>
                <a:spcPts val="300"/>
              </a:spcBef>
            </a:pPr>
            <a:r>
              <a:rPr lang="en-US" sz="2400">
                <a:latin typeface="Arial"/>
                <a:cs typeface="Arial"/>
              </a:rPr>
              <a:t>Bacterial contaminants (gram-positive and gram negative)</a:t>
            </a:r>
          </a:p>
        </p:txBody>
      </p:sp>
      <p:sp>
        <p:nvSpPr>
          <p:cNvPr id="8" name="TextBox 7">
            <a:extLst>
              <a:ext uri="{FF2B5EF4-FFF2-40B4-BE49-F238E27FC236}">
                <a16:creationId xmlns:a16="http://schemas.microsoft.com/office/drawing/2014/main" id="{21EE7005-A1C2-85A0-7DB2-5899C9BC4B0F}"/>
              </a:ext>
            </a:extLst>
          </p:cNvPr>
          <p:cNvSpPr txBox="1"/>
          <p:nvPr/>
        </p:nvSpPr>
        <p:spPr>
          <a:xfrm>
            <a:off x="2117647" y="3400701"/>
            <a:ext cx="6031239" cy="494751"/>
          </a:xfrm>
          <a:prstGeom prst="rect">
            <a:avLst/>
          </a:prstGeom>
          <a:noFill/>
        </p:spPr>
        <p:txBody>
          <a:bodyPr wrap="square" rtlCol="0">
            <a:spAutoFit/>
          </a:bodyPr>
          <a:lstStyle/>
          <a:p>
            <a:pPr marL="0" lvl="2">
              <a:lnSpc>
                <a:spcPct val="120000"/>
              </a:lnSpc>
              <a:spcBef>
                <a:spcPts val="300"/>
              </a:spcBef>
            </a:pPr>
            <a:r>
              <a:rPr lang="en-US" sz="2400">
                <a:latin typeface="Arial"/>
                <a:cs typeface="Arial"/>
              </a:rPr>
              <a:t>Viruses (enveloped and non-enveloped)</a:t>
            </a:r>
          </a:p>
        </p:txBody>
      </p:sp>
      <p:sp>
        <p:nvSpPr>
          <p:cNvPr id="9" name="TextBox 8">
            <a:extLst>
              <a:ext uri="{FF2B5EF4-FFF2-40B4-BE49-F238E27FC236}">
                <a16:creationId xmlns:a16="http://schemas.microsoft.com/office/drawing/2014/main" id="{2B103CDD-938B-34C4-262B-B6794C6B2CAA}"/>
              </a:ext>
            </a:extLst>
          </p:cNvPr>
          <p:cNvSpPr txBox="1"/>
          <p:nvPr/>
        </p:nvSpPr>
        <p:spPr>
          <a:xfrm>
            <a:off x="2117647" y="4316011"/>
            <a:ext cx="6031239" cy="494751"/>
          </a:xfrm>
          <a:prstGeom prst="rect">
            <a:avLst/>
          </a:prstGeom>
          <a:noFill/>
        </p:spPr>
        <p:txBody>
          <a:bodyPr wrap="square" rtlCol="0">
            <a:spAutoFit/>
          </a:bodyPr>
          <a:lstStyle/>
          <a:p>
            <a:pPr marL="0" lvl="2">
              <a:lnSpc>
                <a:spcPct val="120000"/>
              </a:lnSpc>
              <a:spcBef>
                <a:spcPts val="300"/>
              </a:spcBef>
            </a:pPr>
            <a:r>
              <a:rPr lang="en-US" sz="2400">
                <a:latin typeface="Arial"/>
                <a:cs typeface="Arial"/>
              </a:rPr>
              <a:t>Protozoa parasites</a:t>
            </a:r>
          </a:p>
        </p:txBody>
      </p:sp>
      <p:sp>
        <p:nvSpPr>
          <p:cNvPr id="10" name="TextBox 9">
            <a:extLst>
              <a:ext uri="{FF2B5EF4-FFF2-40B4-BE49-F238E27FC236}">
                <a16:creationId xmlns:a16="http://schemas.microsoft.com/office/drawing/2014/main" id="{58B6D53F-BA11-0F6D-02DC-C98940D1F908}"/>
              </a:ext>
            </a:extLst>
          </p:cNvPr>
          <p:cNvSpPr txBox="1"/>
          <p:nvPr/>
        </p:nvSpPr>
        <p:spPr>
          <a:xfrm>
            <a:off x="2117648" y="5231322"/>
            <a:ext cx="9008278" cy="494751"/>
          </a:xfrm>
          <a:prstGeom prst="rect">
            <a:avLst/>
          </a:prstGeom>
          <a:noFill/>
        </p:spPr>
        <p:txBody>
          <a:bodyPr wrap="square" rtlCol="0">
            <a:spAutoFit/>
          </a:bodyPr>
          <a:lstStyle/>
          <a:p>
            <a:pPr marL="0" lvl="2">
              <a:lnSpc>
                <a:spcPct val="120000"/>
              </a:lnSpc>
              <a:spcBef>
                <a:spcPts val="300"/>
              </a:spcBef>
            </a:pPr>
            <a:r>
              <a:rPr lang="en-US" sz="2400">
                <a:latin typeface="Arial"/>
                <a:cs typeface="Arial"/>
              </a:rPr>
              <a:t>White blood cells (leukocytes), which can no longer replicate</a:t>
            </a:r>
            <a:endParaRPr lang="en-US" sz="2400" b="1">
              <a:latin typeface="Arial"/>
              <a:cs typeface="Arial"/>
            </a:endParaRPr>
          </a:p>
        </p:txBody>
      </p:sp>
      <p:sp>
        <p:nvSpPr>
          <p:cNvPr id="11" name="TextBox 10">
            <a:extLst>
              <a:ext uri="{FF2B5EF4-FFF2-40B4-BE49-F238E27FC236}">
                <a16:creationId xmlns:a16="http://schemas.microsoft.com/office/drawing/2014/main" id="{F90A6172-1930-0417-543B-C40153088D07}"/>
              </a:ext>
            </a:extLst>
          </p:cNvPr>
          <p:cNvSpPr txBox="1"/>
          <p:nvPr/>
        </p:nvSpPr>
        <p:spPr>
          <a:xfrm>
            <a:off x="764236" y="1248252"/>
            <a:ext cx="9974847" cy="937949"/>
          </a:xfrm>
          <a:prstGeom prst="rect">
            <a:avLst/>
          </a:prstGeom>
          <a:noFill/>
        </p:spPr>
        <p:txBody>
          <a:bodyPr wrap="square" rtlCol="0">
            <a:spAutoFit/>
          </a:bodyPr>
          <a:lstStyle/>
          <a:p>
            <a:pPr marL="0" lvl="2">
              <a:lnSpc>
                <a:spcPct val="120000"/>
              </a:lnSpc>
              <a:spcBef>
                <a:spcPts val="300"/>
              </a:spcBef>
            </a:pPr>
            <a:r>
              <a:rPr lang="en-US" sz="2400">
                <a:latin typeface="Arial"/>
                <a:cs typeface="Arial"/>
              </a:rPr>
              <a:t>Canadian Blood Services has introduced </a:t>
            </a:r>
            <a:r>
              <a:rPr lang="en-US" sz="2400" err="1">
                <a:latin typeface="Arial"/>
                <a:cs typeface="Arial"/>
              </a:rPr>
              <a:t>Cerus</a:t>
            </a:r>
            <a:r>
              <a:rPr lang="en-US" sz="2400">
                <a:latin typeface="Arial"/>
                <a:cs typeface="Arial"/>
              </a:rPr>
              <a:t> INTERCEPT pathogen inactivation technology as an </a:t>
            </a:r>
            <a:r>
              <a:rPr lang="en-US" sz="2400" b="1">
                <a:latin typeface="Arial"/>
                <a:cs typeface="Arial"/>
              </a:rPr>
              <a:t>additional layer of safety</a:t>
            </a:r>
            <a:r>
              <a:rPr lang="en-US" sz="2400">
                <a:latin typeface="Arial"/>
                <a:cs typeface="Arial"/>
              </a:rPr>
              <a:t> against:</a:t>
            </a:r>
          </a:p>
        </p:txBody>
      </p:sp>
      <p:pic>
        <p:nvPicPr>
          <p:cNvPr id="15" name="Picture 14" descr="A diagram of a temperature&#10;&#10;AI-generated content may be incorrect.">
            <a:extLst>
              <a:ext uri="{FF2B5EF4-FFF2-40B4-BE49-F238E27FC236}">
                <a16:creationId xmlns:a16="http://schemas.microsoft.com/office/drawing/2014/main" id="{22D29192-A5D9-3CEA-B410-C8976F4D013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0079" b="89029" l="10544" r="13771"/>
                    </a14:imgEffect>
                  </a14:imgLayer>
                </a14:imgProps>
              </a:ext>
              <a:ext uri="{28A0092B-C50C-407E-A947-70E740481C1C}">
                <a14:useLocalDpi xmlns:a14="http://schemas.microsoft.com/office/drawing/2010/main" val="0"/>
              </a:ext>
            </a:extLst>
          </a:blip>
          <a:srcRect l="10141" t="78960" r="85826" b="9852"/>
          <a:stretch/>
        </p:blipFill>
        <p:spPr>
          <a:xfrm>
            <a:off x="1368360" y="5039023"/>
            <a:ext cx="655860" cy="852617"/>
          </a:xfrm>
          <a:prstGeom prst="rect">
            <a:avLst/>
          </a:prstGeom>
        </p:spPr>
      </p:pic>
    </p:spTree>
    <p:extLst>
      <p:ext uri="{BB962C8B-B14F-4D97-AF65-F5344CB8AC3E}">
        <p14:creationId xmlns:p14="http://schemas.microsoft.com/office/powerpoint/2010/main" val="321364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a:xfrm>
            <a:off x="764236" y="182880"/>
            <a:ext cx="10515600" cy="943442"/>
          </a:xfrm>
        </p:spPr>
        <p:txBody>
          <a:bodyPr/>
          <a:lstStyle/>
          <a:p>
            <a:r>
              <a:rPr lang="en-CA"/>
              <a:t>Mechanism of action (INTERCEPT)</a:t>
            </a:r>
          </a:p>
        </p:txBody>
      </p:sp>
      <p:pic>
        <p:nvPicPr>
          <p:cNvPr id="3" name="Picture 2">
            <a:extLst>
              <a:ext uri="{FF2B5EF4-FFF2-40B4-BE49-F238E27FC236}">
                <a16:creationId xmlns:a16="http://schemas.microsoft.com/office/drawing/2014/main" id="{57C873EF-2ECD-4970-8218-3B9C7FDF2659}"/>
              </a:ext>
            </a:extLst>
          </p:cNvPr>
          <p:cNvPicPr>
            <a:picLocks noChangeAspect="1"/>
          </p:cNvPicPr>
          <p:nvPr/>
        </p:nvPicPr>
        <p:blipFill rotWithShape="1">
          <a:blip r:embed="rId4"/>
          <a:srcRect l="9593" r="2530" b="9443"/>
          <a:stretch/>
        </p:blipFill>
        <p:spPr>
          <a:xfrm>
            <a:off x="2229888" y="1172060"/>
            <a:ext cx="7482518" cy="4523337"/>
          </a:xfrm>
          <a:prstGeom prst="rect">
            <a:avLst/>
          </a:prstGeom>
        </p:spPr>
      </p:pic>
      <p:sp>
        <p:nvSpPr>
          <p:cNvPr id="6" name="TextBox 5">
            <a:extLst>
              <a:ext uri="{FF2B5EF4-FFF2-40B4-BE49-F238E27FC236}">
                <a16:creationId xmlns:a16="http://schemas.microsoft.com/office/drawing/2014/main" id="{EFA0C148-94B6-4293-BEA1-B62D7ED4EFBC}"/>
              </a:ext>
            </a:extLst>
          </p:cNvPr>
          <p:cNvSpPr txBox="1"/>
          <p:nvPr/>
        </p:nvSpPr>
        <p:spPr>
          <a:xfrm>
            <a:off x="3237108" y="6222334"/>
            <a:ext cx="7616940" cy="461665"/>
          </a:xfrm>
          <a:prstGeom prst="rect">
            <a:avLst/>
          </a:prstGeom>
          <a:noFill/>
        </p:spPr>
        <p:txBody>
          <a:bodyPr wrap="square" lIns="91440" tIns="45720" rIns="91440" bIns="45720" rtlCol="0" anchor="t">
            <a:spAutoFit/>
          </a:bodyPr>
          <a:lstStyle/>
          <a:p>
            <a:r>
              <a:rPr lang="en-CA" sz="1200">
                <a:latin typeface="Arial"/>
                <a:cs typeface="Arial"/>
              </a:rPr>
              <a:t>Source: </a:t>
            </a:r>
            <a:r>
              <a:rPr lang="en-US" sz="1200" err="1">
                <a:effectLst/>
                <a:latin typeface="Arial"/>
                <a:ea typeface="Calibri"/>
                <a:cs typeface="Arial"/>
              </a:rPr>
              <a:t>Cerus</a:t>
            </a:r>
            <a:r>
              <a:rPr lang="en-US" sz="1200">
                <a:effectLst/>
                <a:latin typeface="Arial"/>
                <a:ea typeface="Calibri"/>
                <a:cs typeface="Arial"/>
              </a:rPr>
              <a:t>. Intercept® Blood System for Plasma – Package insert. Concord, CA, </a:t>
            </a:r>
            <a:r>
              <a:rPr lang="en-US" sz="1200" err="1">
                <a:effectLst/>
                <a:latin typeface="Arial"/>
                <a:ea typeface="Calibri"/>
                <a:cs typeface="Arial"/>
              </a:rPr>
              <a:t>Cerus</a:t>
            </a:r>
            <a:r>
              <a:rPr lang="en-US" sz="1200">
                <a:effectLst/>
                <a:latin typeface="Arial"/>
                <a:ea typeface="Calibri"/>
                <a:cs typeface="Arial"/>
              </a:rPr>
              <a:t> Corporation, August 20, 2024. </a:t>
            </a:r>
            <a:r>
              <a:rPr lang="en-US" sz="1200">
                <a:effectLst/>
                <a:latin typeface="Arial"/>
                <a:ea typeface="Calibri"/>
                <a:cs typeface="Arial"/>
                <a:hlinkClick r:id="rId5"/>
              </a:rPr>
              <a:t>https://intercept-canada.com/</a:t>
            </a:r>
            <a:r>
              <a:rPr lang="en-US" sz="1200">
                <a:effectLst/>
                <a:latin typeface="Arial"/>
                <a:ea typeface="Calibri"/>
                <a:cs typeface="Arial"/>
              </a:rPr>
              <a:t> </a:t>
            </a:r>
            <a:endParaRPr lang="en-US" sz="1200">
              <a:latin typeface="Arial"/>
              <a:ea typeface="Calibri"/>
              <a:cs typeface="Arial"/>
            </a:endParaRPr>
          </a:p>
        </p:txBody>
      </p:sp>
      <p:sp>
        <p:nvSpPr>
          <p:cNvPr id="4" name="TextBox 3">
            <a:extLst>
              <a:ext uri="{FF2B5EF4-FFF2-40B4-BE49-F238E27FC236}">
                <a16:creationId xmlns:a16="http://schemas.microsoft.com/office/drawing/2014/main" id="{9833B1FB-BA6D-B8F2-6404-F5F4FCFCE35D}"/>
              </a:ext>
            </a:extLst>
          </p:cNvPr>
          <p:cNvSpPr txBox="1"/>
          <p:nvPr/>
        </p:nvSpPr>
        <p:spPr>
          <a:xfrm>
            <a:off x="2170387" y="5669841"/>
            <a:ext cx="7851227" cy="369332"/>
          </a:xfrm>
          <a:prstGeom prst="rect">
            <a:avLst/>
          </a:prstGeom>
          <a:noFill/>
        </p:spPr>
        <p:txBody>
          <a:bodyPr wrap="square" rtlCol="0">
            <a:spAutoFit/>
          </a:bodyPr>
          <a:lstStyle/>
          <a:p>
            <a:pPr algn="ctr"/>
            <a:r>
              <a:rPr lang="en-CA"/>
              <a:t>Residual </a:t>
            </a:r>
            <a:r>
              <a:rPr lang="en-CA" err="1"/>
              <a:t>amotosalen</a:t>
            </a:r>
            <a:r>
              <a:rPr lang="en-CA"/>
              <a:t> is removed using a compound adsorption device</a:t>
            </a:r>
            <a:endParaRPr lang="en-US"/>
          </a:p>
        </p:txBody>
      </p:sp>
      <p:sp>
        <p:nvSpPr>
          <p:cNvPr id="7" name="Oval 6">
            <a:extLst>
              <a:ext uri="{FF2B5EF4-FFF2-40B4-BE49-F238E27FC236}">
                <a16:creationId xmlns:a16="http://schemas.microsoft.com/office/drawing/2014/main" id="{CE0C7A87-821F-ADF6-2270-737D23DD15D6}"/>
              </a:ext>
            </a:extLst>
          </p:cNvPr>
          <p:cNvSpPr/>
          <p:nvPr/>
        </p:nvSpPr>
        <p:spPr>
          <a:xfrm>
            <a:off x="2010104" y="1594334"/>
            <a:ext cx="320565" cy="320565"/>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a:solidFill>
                  <a:schemeClr val="tx1"/>
                </a:solidFill>
                <a:latin typeface="Arial" panose="020B0604020202020204" pitchFamily="34" charset="0"/>
                <a:cs typeface="Arial" panose="020B0604020202020204" pitchFamily="34" charset="0"/>
              </a:rPr>
              <a:t>1</a:t>
            </a:r>
            <a:endParaRPr lang="en-US" sz="1400">
              <a:solidFill>
                <a:schemeClr val="tx1"/>
              </a:solidFill>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0FE18199-0BFE-E1D9-922B-6EB9DB5CAD89}"/>
              </a:ext>
            </a:extLst>
          </p:cNvPr>
          <p:cNvSpPr/>
          <p:nvPr/>
        </p:nvSpPr>
        <p:spPr>
          <a:xfrm>
            <a:off x="4395019" y="3906610"/>
            <a:ext cx="320565" cy="320565"/>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a:solidFill>
                  <a:schemeClr val="tx1"/>
                </a:solidFill>
                <a:latin typeface="Arial" panose="020B0604020202020204" pitchFamily="34" charset="0"/>
                <a:cs typeface="Arial" panose="020B0604020202020204" pitchFamily="34" charset="0"/>
              </a:rPr>
              <a:t>2</a:t>
            </a:r>
            <a:endParaRPr lang="en-US" sz="1400">
              <a:solidFill>
                <a:schemeClr val="tx1"/>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850ACAD5-D22D-84DF-305F-022DCE834609}"/>
              </a:ext>
            </a:extLst>
          </p:cNvPr>
          <p:cNvSpPr/>
          <p:nvPr/>
        </p:nvSpPr>
        <p:spPr>
          <a:xfrm>
            <a:off x="5935717" y="3906609"/>
            <a:ext cx="320565" cy="320565"/>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a:solidFill>
                  <a:schemeClr val="tx1"/>
                </a:solidFill>
                <a:latin typeface="Arial" panose="020B0604020202020204" pitchFamily="34" charset="0"/>
                <a:cs typeface="Arial" panose="020B0604020202020204" pitchFamily="34" charset="0"/>
              </a:rPr>
              <a:t>3</a:t>
            </a:r>
            <a:endParaRPr lang="en-US" sz="1400">
              <a:solidFill>
                <a:schemeClr val="tx1"/>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40861BDC-5D29-BADE-3531-42B7F2A88517}"/>
              </a:ext>
            </a:extLst>
          </p:cNvPr>
          <p:cNvSpPr/>
          <p:nvPr/>
        </p:nvSpPr>
        <p:spPr>
          <a:xfrm>
            <a:off x="7201282" y="4642332"/>
            <a:ext cx="320565" cy="320565"/>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a:solidFill>
                  <a:schemeClr val="tx1"/>
                </a:solidFill>
                <a:latin typeface="Arial" panose="020B0604020202020204" pitchFamily="34" charset="0"/>
                <a:cs typeface="Arial" panose="020B0604020202020204" pitchFamily="34" charset="0"/>
              </a:rPr>
              <a:t>4</a:t>
            </a:r>
            <a:endParaRPr lang="en-US" sz="1400">
              <a:solidFill>
                <a:schemeClr val="tx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232930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anadian Blood Services">
      <a:dk1>
        <a:srgbClr val="4D4D4D"/>
      </a:dk1>
      <a:lt1>
        <a:srgbClr val="FFFFFF"/>
      </a:lt1>
      <a:dk2>
        <a:srgbClr val="8C8C8C"/>
      </a:dk2>
      <a:lt2>
        <a:srgbClr val="BEBEBE"/>
      </a:lt2>
      <a:accent1>
        <a:srgbClr val="ED1C24"/>
      </a:accent1>
      <a:accent2>
        <a:srgbClr val="C4161C"/>
      </a:accent2>
      <a:accent3>
        <a:srgbClr val="A70E13"/>
      </a:accent3>
      <a:accent4>
        <a:srgbClr val="54C3BB"/>
      </a:accent4>
      <a:accent5>
        <a:srgbClr val="549B96"/>
      </a:accent5>
      <a:accent6>
        <a:srgbClr val="F2F2F2"/>
      </a:accent6>
      <a:hlink>
        <a:srgbClr val="88528B"/>
      </a:hlink>
      <a:folHlink>
        <a:srgbClr val="55325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110000"/>
          </a:lnSpc>
          <a:defRPr sz="24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6CCD596-1182-7148-A73C-E2D925F17539}" vid="{25DEFAFC-F2A7-AC4F-9C79-252FAF862B3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anadian Blood Services">
      <a:dk1>
        <a:srgbClr val="4D4D4D"/>
      </a:dk1>
      <a:lt1>
        <a:srgbClr val="FFFFFF"/>
      </a:lt1>
      <a:dk2>
        <a:srgbClr val="8C8C8C"/>
      </a:dk2>
      <a:lt2>
        <a:srgbClr val="BEBEBE"/>
      </a:lt2>
      <a:accent1>
        <a:srgbClr val="ED1C24"/>
      </a:accent1>
      <a:accent2>
        <a:srgbClr val="C4161C"/>
      </a:accent2>
      <a:accent3>
        <a:srgbClr val="A70E13"/>
      </a:accent3>
      <a:accent4>
        <a:srgbClr val="54C3BB"/>
      </a:accent4>
      <a:accent5>
        <a:srgbClr val="549B96"/>
      </a:accent5>
      <a:accent6>
        <a:srgbClr val="F2F2F2"/>
      </a:accent6>
      <a:hlink>
        <a:srgbClr val="88528B"/>
      </a:hlink>
      <a:folHlink>
        <a:srgbClr val="55325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CCD596-1182-7148-A73C-E2D925F17539}" vid="{25DEFAFC-F2A7-AC4F-9C79-252FAF862B3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b2134d8-df7a-4bfb-acec-b9b6001b3bd7">
      <UserInfo>
        <DisplayName>Denyse Tremblay</DisplayName>
        <AccountId>8743</AccountId>
        <AccountType/>
      </UserInfo>
    </SharedWithUsers>
    <TaxCatchAll xmlns="fb2134d8-df7a-4bfb-acec-b9b6001b3bd7" xsi:nil="true"/>
    <lcf76f155ced4ddcb4097134ff3c332f xmlns="94bdf2b4-da9d-43ff-b7eb-f691ed4e728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B839C5EB37899499C2FEA31F568637B" ma:contentTypeVersion="18" ma:contentTypeDescription="Create a new document." ma:contentTypeScope="" ma:versionID="43d56599a6dba7dcd6d50b690106940f">
  <xsd:schema xmlns:xsd="http://www.w3.org/2001/XMLSchema" xmlns:xs="http://www.w3.org/2001/XMLSchema" xmlns:p="http://schemas.microsoft.com/office/2006/metadata/properties" xmlns:ns2="94bdf2b4-da9d-43ff-b7eb-f691ed4e728e" xmlns:ns3="fb2134d8-df7a-4bfb-acec-b9b6001b3bd7" targetNamespace="http://schemas.microsoft.com/office/2006/metadata/properties" ma:root="true" ma:fieldsID="b3c2ea2c5236d25c7d4b0f48f24ed796" ns2:_="" ns3:_="">
    <xsd:import namespace="94bdf2b4-da9d-43ff-b7eb-f691ed4e728e"/>
    <xsd:import namespace="fb2134d8-df7a-4bfb-acec-b9b6001b3bd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bdf2b4-da9d-43ff-b7eb-f691ed4e72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9c19e-1ce7-41ad-b5fe-f1235fea75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2134d8-df7a-4bfb-acec-b9b6001b3bd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ae1db8-badd-4b0c-9038-d2c10e1291f3}" ma:internalName="TaxCatchAll" ma:showField="CatchAllData" ma:web="fb2134d8-df7a-4bfb-acec-b9b6001b3b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A26280-168F-4281-9621-28E9A7023582}">
  <ds:schemaRefs>
    <ds:schemaRef ds:uri="http://schemas.microsoft.com/sharepoint/v3/contenttype/forms"/>
  </ds:schemaRefs>
</ds:datastoreItem>
</file>

<file path=customXml/itemProps2.xml><?xml version="1.0" encoding="utf-8"?>
<ds:datastoreItem xmlns:ds="http://schemas.openxmlformats.org/officeDocument/2006/customXml" ds:itemID="{603BBD3C-CEA3-4B87-9EF0-FB4B0296A2D7}">
  <ds:schemaRefs>
    <ds:schemaRef ds:uri="http://purl.org/dc/elements/1.1/"/>
    <ds:schemaRef ds:uri="bcf844a0-8d71-4485-aac0-f86690523e61"/>
    <ds:schemaRef ds:uri="29b7afee-783b-43f8-bd7c-2087a9468aea"/>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a31d2d5e-e388-4f30-9ba5-17e7d9810864"/>
    <ds:schemaRef ds:uri="http://schemas.microsoft.com/office/2006/metadata/properties"/>
    <ds:schemaRef ds:uri="http://www.w3.org/XML/1998/namespace"/>
    <ds:schemaRef ds:uri="http://purl.org/dc/dcmitype/"/>
    <ds:schemaRef ds:uri="fb2134d8-df7a-4bfb-acec-b9b6001b3bd7"/>
    <ds:schemaRef ds:uri="94bdf2b4-da9d-43ff-b7eb-f691ed4e728e"/>
  </ds:schemaRefs>
</ds:datastoreItem>
</file>

<file path=customXml/itemProps3.xml><?xml version="1.0" encoding="utf-8"?>
<ds:datastoreItem xmlns:ds="http://schemas.openxmlformats.org/officeDocument/2006/customXml" ds:itemID="{00CE6FC9-EBCE-4F37-A448-C0AE3B1E48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bdf2b4-da9d-43ff-b7eb-f691ed4e728e"/>
    <ds:schemaRef ds:uri="fb2134d8-df7a-4bfb-acec-b9b6001b3b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4830d02f-fd7b-4629-905f-a41bb5868147}" enabled="0" method="" siteId="{4830d02f-fd7b-4629-905f-a41bb5868147}" removed="1"/>
</clbl:labelList>
</file>

<file path=docProps/app.xml><?xml version="1.0" encoding="utf-8"?>
<Properties xmlns="http://schemas.openxmlformats.org/officeDocument/2006/extended-properties" xmlns:vt="http://schemas.openxmlformats.org/officeDocument/2006/docPropsVTypes">
  <Template/>
  <TotalTime>3107</TotalTime>
  <Words>3260</Words>
  <Application>Microsoft Office PowerPoint</Application>
  <PresentationFormat>Widescreen</PresentationFormat>
  <Paragraphs>358</Paragraphs>
  <Slides>47</Slides>
  <Notes>37</Notes>
  <HiddenSlides>0</HiddenSlides>
  <MMClips>0</MMClips>
  <ScaleCrop>false</ScaleCrop>
  <HeadingPairs>
    <vt:vector size="4" baseType="variant">
      <vt:variant>
        <vt:lpstr>Theme</vt:lpstr>
      </vt:variant>
      <vt:variant>
        <vt:i4>5</vt:i4>
      </vt:variant>
      <vt:variant>
        <vt:lpstr>Slide Titles</vt:lpstr>
      </vt:variant>
      <vt:variant>
        <vt:i4>47</vt:i4>
      </vt:variant>
    </vt:vector>
  </HeadingPairs>
  <TitlesOfParts>
    <vt:vector size="52" baseType="lpstr">
      <vt:lpstr>Office Theme</vt:lpstr>
      <vt:lpstr>Custom Design</vt:lpstr>
      <vt:lpstr>5_Custom Design</vt:lpstr>
      <vt:lpstr>3_Custom Design</vt:lpstr>
      <vt:lpstr>2_Office Theme</vt:lpstr>
      <vt:lpstr>Apheresis frozen plasma, psoralen-treated: Introduction &amp; overview</vt:lpstr>
      <vt:lpstr>Overview</vt:lpstr>
      <vt:lpstr>Acronyms </vt:lpstr>
      <vt:lpstr>Background</vt:lpstr>
      <vt:lpstr>PowerPoint Presentation</vt:lpstr>
      <vt:lpstr>PowerPoint Presentation</vt:lpstr>
      <vt:lpstr>Pathogen inactivation technology (PIT)</vt:lpstr>
      <vt:lpstr>Pathogen inactivation technology</vt:lpstr>
      <vt:lpstr>Mechanism of action (INTERCEPT)</vt:lpstr>
      <vt:lpstr>Safety</vt:lpstr>
      <vt:lpstr>Safety</vt:lpstr>
      <vt:lpstr>Manufacturing Process</vt:lpstr>
      <vt:lpstr>Manufacturing Process</vt:lpstr>
      <vt:lpstr>Manufacturing Process: Step 1. Collection</vt:lpstr>
      <vt:lpstr>Manufacturing Process: Step 2. Pooling</vt:lpstr>
      <vt:lpstr>Manufacturing Process: Step 3. INTERCEPT Treatment</vt:lpstr>
      <vt:lpstr>Manufacturing Process: Step 4. Storage &amp; Distribution</vt:lpstr>
      <vt:lpstr>Apheresis frozen plasma, psoralen-treated</vt:lpstr>
      <vt:lpstr>Efficacy &amp; Safety</vt:lpstr>
      <vt:lpstr>Comparable safety &amp; efficacy to frozen plasma</vt:lpstr>
      <vt:lpstr>Comparable safety &amp; efficacy to frozen plasma</vt:lpstr>
      <vt:lpstr>Comparable safety &amp; efficacy to frozen plasma</vt:lpstr>
      <vt:lpstr>Comparable safety &amp; efficacy to frozen plasma</vt:lpstr>
      <vt:lpstr>Safety &amp; adverse transfusion reaction rates</vt:lpstr>
      <vt:lpstr>Safety &amp; adverse transfusion reaction rates</vt:lpstr>
      <vt:lpstr>Plasma quality comparison (preliminary data)</vt:lpstr>
      <vt:lpstr>Indications, contraindications &amp; dosing  </vt:lpstr>
      <vt:lpstr>Indications for AFP-PT</vt:lpstr>
      <vt:lpstr>Contraindications for AFP-PT</vt:lpstr>
      <vt:lpstr>Selected Populations</vt:lpstr>
      <vt:lpstr>PowerPoint Presentation</vt:lpstr>
      <vt:lpstr>PowerPoint Presentation</vt:lpstr>
      <vt:lpstr>PowerPoint Presentation</vt:lpstr>
      <vt:lpstr>Pregnant individuals</vt:lpstr>
      <vt:lpstr>PowerPoint Presentation</vt:lpstr>
      <vt:lpstr>PowerPoint Presentation</vt:lpstr>
      <vt:lpstr>PowerPoint Presentation</vt:lpstr>
      <vt:lpstr>PowerPoint Presentation</vt:lpstr>
      <vt:lpstr>Visual Appearance - Frozen</vt:lpstr>
      <vt:lpstr>Visual Appearance - Thawed</vt:lpstr>
      <vt:lpstr>PowerPoint Presentation</vt:lpstr>
      <vt:lpstr>Storage &amp; administration</vt:lpstr>
      <vt:lpstr>Additional resources </vt:lpstr>
      <vt:lpstr>Resources</vt:lpstr>
      <vt:lpstr>Contact</vt:lpstr>
      <vt:lpstr>Contact</vt:lpstr>
      <vt:lpstr>Together, we are Canada’s Lifeline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dc:title>
  <dc:creator>Michelle Armstrong</dc:creator>
  <cp:lastModifiedBy>Kaylee Brooks</cp:lastModifiedBy>
  <cp:revision>24</cp:revision>
  <dcterms:created xsi:type="dcterms:W3CDTF">2020-08-13T18:27:05Z</dcterms:created>
  <dcterms:modified xsi:type="dcterms:W3CDTF">2025-09-24T18:27:08Z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0x0101001B839C5EB37899499C2FEA31F568637B</vt:lpwstr>
  </property>
  <property fmtid="{D5CDD505-2E9C-101B-9397-08002B2CF9AE}" pid="3" name="MediaServiceImageTags">
    <vt:lpwstr/>
  </property>
</Properties>
</file>