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 id="2147483773" r:id="rId5"/>
    <p:sldMasterId id="2147483761" r:id="rId6"/>
    <p:sldMasterId id="2147483737" r:id="rId7"/>
  </p:sldMasterIdLst>
  <p:notesMasterIdLst>
    <p:notesMasterId r:id="rId32"/>
  </p:notesMasterIdLst>
  <p:handoutMasterIdLst>
    <p:handoutMasterId r:id="rId33"/>
  </p:handoutMasterIdLst>
  <p:sldIdLst>
    <p:sldId id="256" r:id="rId8"/>
    <p:sldId id="649" r:id="rId9"/>
    <p:sldId id="653" r:id="rId10"/>
    <p:sldId id="668" r:id="rId11"/>
    <p:sldId id="606" r:id="rId12"/>
    <p:sldId id="570" r:id="rId13"/>
    <p:sldId id="288" r:id="rId14"/>
    <p:sldId id="673" r:id="rId15"/>
    <p:sldId id="657" r:id="rId16"/>
    <p:sldId id="659" r:id="rId17"/>
    <p:sldId id="655" r:id="rId18"/>
    <p:sldId id="682" r:id="rId19"/>
    <p:sldId id="695" r:id="rId20"/>
    <p:sldId id="407" r:id="rId21"/>
    <p:sldId id="658" r:id="rId22"/>
    <p:sldId id="685" r:id="rId23"/>
    <p:sldId id="663" r:id="rId24"/>
    <p:sldId id="689" r:id="rId25"/>
    <p:sldId id="666" r:id="rId26"/>
    <p:sldId id="696" r:id="rId27"/>
    <p:sldId id="698" r:id="rId28"/>
    <p:sldId id="660" r:id="rId29"/>
    <p:sldId id="325" r:id="rId30"/>
    <p:sldId id="5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957304-200C-4925-7AC8-1D2C3768DE09}" name="Michelle Zeller" initials="MZ" userId="S::Michelle.Zeller@blood.ca::d39c63db-2a57-4bcd-ac97-2096246c82d0" providerId="AD"/>
  <p188:author id="{BEDEE00C-DD3A-E8CB-D73F-7A1133D917DD}" name="Chantal Couture" initials="CC" userId="S::chantal.couture@blood.ca::4e2f9947-7e80-49a9-a133-b0d677940a4e" providerId="AD"/>
  <p188:author id="{5C32AE3F-5FCA-2F1F-7153-78D8FF4F6591}" name="Kaylee Brooks" initials="KB" userId="S::kaylee.brooks@blood.ca::12275bbb-27c6-4919-b28a-5dff64a37037" providerId="AD"/>
  <p188:author id="{F47B6064-01D2-D2B6-DA42-7A10E0A9345A}" name="Michele Burns" initials="MB" userId="S::michele.burns@blood.ca::33418fa0-8d97-40b4-8f3e-112b1006d34b" providerId="AD"/>
  <p188:author id="{65FD189E-16AC-6365-708E-71D6812DDB2E}" name="Zeller, Michelle" initials="MZ" userId="S::zeller@mcmaster.ca::515bc661-7d0e-4d78-a5ad-cfc5e3836d27" providerId="AD"/>
  <p188:author id="{5358D6A8-1E11-39E6-CDBD-C9A109D26E4D}" name="Michelle Zeller" initials="MZ" userId="S::michelle.zeller@blood.ca::d39c63db-2a57-4bcd-ac97-2096246c82d0" providerId="AD"/>
  <p188:author id="{42BEBAC5-E228-B817-E3E3-7E18BBE5D163}" name="Kathryn Webert" initials="KW" userId="S::kathryn.webert@blood.ca::d77486ed-c22a-4b28-8880-15883ffff4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2"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15"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6"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3AB"/>
    <a:srgbClr val="ADACA1"/>
    <a:srgbClr val="DEDCDA"/>
    <a:srgbClr val="D9D8D5"/>
    <a:srgbClr val="E5A812"/>
    <a:srgbClr val="88528B"/>
    <a:srgbClr val="54C3BB"/>
    <a:srgbClr val="ED3338"/>
    <a:srgbClr val="000000"/>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8E6C0-1667-46B2-9C54-79E3E38B104A}" v="5" dt="2025-09-04T15:29:03.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467" autoAdjust="0"/>
  </p:normalViewPr>
  <p:slideViewPr>
    <p:cSldViewPr snapToGrid="0">
      <p:cViewPr>
        <p:scale>
          <a:sx n="170" d="100"/>
          <a:sy n="170" d="100"/>
        </p:scale>
        <p:origin x="-2520" y="-18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2025-09-24</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2025-09-24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11</a:t>
            </a:fld>
            <a:endParaRPr lang="en-CA"/>
          </a:p>
        </p:txBody>
      </p:sp>
    </p:spTree>
    <p:extLst>
      <p:ext uri="{BB962C8B-B14F-4D97-AF65-F5344CB8AC3E}">
        <p14:creationId xmlns:p14="http://schemas.microsoft.com/office/powerpoint/2010/main" val="70241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5C4EC-F451-0166-521C-91B358D5E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F8ACF-B36E-700D-FD47-287564DA7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BC41C-6183-3280-1658-8A9881D4E64F}"/>
              </a:ext>
            </a:extLst>
          </p:cNvPr>
          <p:cNvSpPr>
            <a:spLocks noGrp="1"/>
          </p:cNvSpPr>
          <p:nvPr>
            <p:ph type="body" idx="1"/>
          </p:nvPr>
        </p:nvSpPr>
        <p:spPr/>
        <p:txBody>
          <a:bodyPr/>
          <a:lstStyle/>
          <a:p>
            <a:pPr>
              <a:lnSpc>
                <a:spcPct val="110000"/>
              </a:lnSpc>
            </a:pPr>
            <a:r>
              <a:rPr lang="en-US" sz="1800" kern="100">
                <a:solidFill>
                  <a:srgbClr val="4D4D4D"/>
                </a:solidFill>
                <a:effectLst/>
                <a:latin typeface="Arial" panose="020B0604020202020204" pitchFamily="34" charset="0"/>
                <a:ea typeface="Aptos" panose="020B0004020202020204" pitchFamily="34" charset="0"/>
                <a:cs typeface="Arial" panose="020B0604020202020204" pitchFamily="34" charset="0"/>
              </a:rPr>
              <a:t>The results of these studies suggest that psoralen-treated plasma was able to effectively support hemostasis similarly to conventional plasma. </a:t>
            </a:r>
          </a:p>
        </p:txBody>
      </p:sp>
      <p:sp>
        <p:nvSpPr>
          <p:cNvPr id="4" name="Slide Number Placeholder 3">
            <a:extLst>
              <a:ext uri="{FF2B5EF4-FFF2-40B4-BE49-F238E27FC236}">
                <a16:creationId xmlns:a16="http://schemas.microsoft.com/office/drawing/2014/main" id="{7AE4D98C-1ABD-D109-FF7D-55D2C8516869}"/>
              </a:ext>
            </a:extLst>
          </p:cNvPr>
          <p:cNvSpPr>
            <a:spLocks noGrp="1"/>
          </p:cNvSpPr>
          <p:nvPr>
            <p:ph type="sldNum" sz="quarter" idx="5"/>
          </p:nvPr>
        </p:nvSpPr>
        <p:spPr/>
        <p:txBody>
          <a:bodyPr/>
          <a:lstStyle/>
          <a:p>
            <a:fld id="{6795374F-67B4-4964-B74C-2D30B3D88A80}" type="slidenum">
              <a:rPr lang="en-CA" smtClean="0"/>
              <a:t>12</a:t>
            </a:fld>
            <a:endParaRPr lang="en-CA"/>
          </a:p>
        </p:txBody>
      </p:sp>
    </p:spTree>
    <p:extLst>
      <p:ext uri="{BB962C8B-B14F-4D97-AF65-F5344CB8AC3E}">
        <p14:creationId xmlns:p14="http://schemas.microsoft.com/office/powerpoint/2010/main" val="1939112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a:solidFill>
                  <a:srgbClr val="4D4D4D"/>
                </a:solidFill>
                <a:effectLst/>
                <a:latin typeface="Arial" panose="020B0604020202020204" pitchFamily="34" charset="0"/>
                <a:ea typeface="Aptos" panose="020B0004020202020204" pitchFamily="34" charset="0"/>
                <a:cs typeface="Arial" panose="020B0604020202020204" pitchFamily="34" charset="0"/>
              </a:rPr>
              <a:t>Table shows a comparison of factor levels across standard frozen plasma, solvent detergent plasma and INTERCEPT treated plasma. All coagulation factors fall within normal laboratory clinical reference ranges. </a:t>
            </a:r>
          </a:p>
          <a:p>
            <a:endParaRPr lang="en-US"/>
          </a:p>
        </p:txBody>
      </p:sp>
      <p:sp>
        <p:nvSpPr>
          <p:cNvPr id="4" name="Slide Number Placeholder 3"/>
          <p:cNvSpPr>
            <a:spLocks noGrp="1"/>
          </p:cNvSpPr>
          <p:nvPr>
            <p:ph type="sldNum" sz="quarter" idx="5"/>
          </p:nvPr>
        </p:nvSpPr>
        <p:spPr/>
        <p:txBody>
          <a:bodyPr/>
          <a:lstStyle/>
          <a:p>
            <a:fld id="{E9B79DBD-40D5-C643-A310-AC07AAD1EE41}" type="slidenum">
              <a:rPr lang="en-US" smtClean="0"/>
              <a:t>14</a:t>
            </a:fld>
            <a:endParaRPr lang="en-US"/>
          </a:p>
        </p:txBody>
      </p:sp>
    </p:spTree>
    <p:extLst>
      <p:ext uri="{BB962C8B-B14F-4D97-AF65-F5344CB8AC3E}">
        <p14:creationId xmlns:p14="http://schemas.microsoft.com/office/powerpoint/2010/main" val="621461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ct val="0"/>
              </a:spcAft>
            </a:pPr>
            <a:r>
              <a:rPr lang="en-CA" b="1"/>
              <a:t>AFP-PT</a:t>
            </a:r>
            <a:r>
              <a:rPr lang="en-CA"/>
              <a:t> may be useful in the management of patients who are:</a:t>
            </a:r>
            <a:endParaRPr lang="en-CA">
              <a:solidFill>
                <a:srgbClr val="4D4D4D"/>
              </a:solidFill>
            </a:endParaRPr>
          </a:p>
          <a:p>
            <a:pPr marL="285750" indent="-285750" algn="just">
              <a:spcBef>
                <a:spcPct val="0"/>
              </a:spcBef>
              <a:spcAft>
                <a:spcPct val="0"/>
              </a:spcAft>
              <a:buFont typeface="Arial"/>
              <a:buChar char="•"/>
            </a:pPr>
            <a:r>
              <a:rPr lang="en-CA"/>
              <a:t>Bleeding or undergoing invasive procedures with high bleeding risk who require replacement of multiple plasma coagulation factors</a:t>
            </a:r>
            <a:endParaRPr lang="en-CA">
              <a:solidFill>
                <a:srgbClr val="4D4D4D"/>
              </a:solidFill>
            </a:endParaRPr>
          </a:p>
          <a:p>
            <a:pPr marL="285750" indent="-285750" algn="just">
              <a:spcBef>
                <a:spcPct val="0"/>
              </a:spcBef>
              <a:spcAft>
                <a:spcPct val="0"/>
              </a:spcAft>
              <a:buFont typeface="Arial"/>
              <a:buChar char="•"/>
            </a:pPr>
            <a:r>
              <a:rPr lang="en-CA"/>
              <a:t>Receiving massive transfusion with clinically significant coagulation abnormalities,</a:t>
            </a:r>
          </a:p>
          <a:p>
            <a:pPr marL="285750" marR="0" lvl="0" indent="-285750" algn="just" defTabSz="914400" rtl="0" eaLnBrk="1" fontAlgn="auto" latinLnBrk="0" hangingPunct="1">
              <a:lnSpc>
                <a:spcPct val="100000"/>
              </a:lnSpc>
              <a:spcBef>
                <a:spcPct val="0"/>
              </a:spcBef>
              <a:spcAft>
                <a:spcPct val="0"/>
              </a:spcAft>
              <a:buClrTx/>
              <a:buSzTx/>
              <a:buFont typeface="Arial"/>
              <a:buChar char="•"/>
              <a:tabLst/>
              <a:defRPr/>
            </a:pPr>
            <a:r>
              <a:rPr lang="en-CA"/>
              <a:t>Known to have selected coagulation factor or with rare specific </a:t>
            </a:r>
            <a:r>
              <a:rPr lang="en-CA" err="1"/>
              <a:t>plasmaprotein</a:t>
            </a:r>
            <a:r>
              <a:rPr lang="en-CA"/>
              <a:t> deficiencies for which a more appropriate alternative therapy is </a:t>
            </a:r>
            <a:r>
              <a:rPr lang="en-CA" err="1"/>
              <a:t>notavailable</a:t>
            </a:r>
            <a:endParaRPr lang="en-CA">
              <a:solidFill>
                <a:srgbClr val="4D4D4D"/>
              </a:solidFill>
            </a:endParaRPr>
          </a:p>
          <a:p>
            <a:pPr marL="285750" indent="-285750" algn="just">
              <a:spcBef>
                <a:spcPct val="0"/>
              </a:spcBef>
              <a:spcAft>
                <a:spcPct val="0"/>
              </a:spcAft>
              <a:buFont typeface="Arial"/>
              <a:buChar char="•"/>
            </a:pPr>
            <a:r>
              <a:rPr lang="en-CA"/>
              <a:t>Requiring reconstituted whole blood for exchange transfusion in neonates</a:t>
            </a:r>
            <a:endParaRPr lang="en-CA">
              <a:solidFill>
                <a:srgbClr val="4D4D4D"/>
              </a:solidFill>
            </a:endParaRPr>
          </a:p>
          <a:p>
            <a:pPr marL="285750" indent="-285750" algn="just">
              <a:spcBef>
                <a:spcPct val="0"/>
              </a:spcBef>
              <a:spcAft>
                <a:spcPct val="0"/>
              </a:spcAft>
              <a:buFont typeface="Arial"/>
              <a:buChar char="•"/>
            </a:pPr>
            <a:r>
              <a:rPr lang="en-CA"/>
              <a:t>Being treated for thrombotic thrombocytopenic purpura (TTP) or </a:t>
            </a:r>
            <a:r>
              <a:rPr lang="en-CA" err="1"/>
              <a:t>hemolyticuremic</a:t>
            </a:r>
            <a:r>
              <a:rPr lang="en-CA"/>
              <a:t> syndrome (HUS) undergoing plasma exchange</a:t>
            </a:r>
          </a:p>
          <a:p>
            <a:pPr marL="285750" marR="0" lvl="0" indent="-285750" algn="just" defTabSz="914400" rtl="0" eaLnBrk="1" fontAlgn="auto" latinLnBrk="0" hangingPunct="1">
              <a:lnSpc>
                <a:spcPct val="100000"/>
              </a:lnSpc>
              <a:spcBef>
                <a:spcPct val="0"/>
              </a:spcBef>
              <a:spcAft>
                <a:spcPct val="0"/>
              </a:spcAft>
              <a:buClrTx/>
              <a:buSzTx/>
              <a:buFont typeface="Arial"/>
              <a:buChar char="•"/>
              <a:tabLst/>
              <a:defRPr/>
            </a:pPr>
            <a:r>
              <a:rPr lang="en-CA"/>
              <a:t>On warfarin who are bleeding or need to undergo a high bleeding risk </a:t>
            </a:r>
            <a:r>
              <a:rPr lang="en-CA" err="1"/>
              <a:t>invasiveprocedure</a:t>
            </a:r>
            <a:r>
              <a:rPr lang="en-CA"/>
              <a:t> before vitamin K could reverse the warfarin effect, and where prothrombin complex concentrate is not available or is contraindicated</a:t>
            </a:r>
            <a:endParaRPr lang="en-CA">
              <a:solidFill>
                <a:srgbClr val="4D4D4D"/>
              </a:solidFill>
            </a:endParaRPr>
          </a:p>
          <a:p>
            <a:pPr marL="285750" indent="-285750" algn="just">
              <a:spcBef>
                <a:spcPct val="0"/>
              </a:spcBef>
              <a:spcAft>
                <a:spcPct val="0"/>
              </a:spcAft>
              <a:buFont typeface="Arial"/>
              <a:buChar char="•"/>
            </a:pPr>
            <a:endParaRPr lang="en-CA">
              <a:solidFill>
                <a:srgbClr val="4D4D4D"/>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04311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a:latin typeface="Arial"/>
                <a:cs typeface="Arial"/>
              </a:rPr>
              <a:t>Patients with known anaphylaxis to plasma components should only receive plasma components under appropriate medical supervision. </a:t>
            </a:r>
          </a:p>
          <a:p>
            <a:r>
              <a:rPr lang="en-US" sz="2200">
                <a:latin typeface="Arial"/>
                <a:cs typeface="Arial"/>
              </a:rPr>
              <a:t>Recipients with known anti-IgA should receive IgA deficient plasma.  </a:t>
            </a:r>
          </a:p>
          <a:p>
            <a:r>
              <a:rPr lang="en-US" sz="2200">
                <a:latin typeface="Arial"/>
                <a:cs typeface="Arial"/>
              </a:rPr>
              <a:t>Plasma components should not be used to treat hypovolemia.</a:t>
            </a:r>
          </a:p>
          <a:p>
            <a:r>
              <a:rPr lang="en-US" sz="2200">
                <a:latin typeface="Arial"/>
                <a:cs typeface="Arial"/>
              </a:rPr>
              <a:t>AFP-PT should not be used for:  </a:t>
            </a:r>
          </a:p>
          <a:p>
            <a:pPr lvl="1">
              <a:lnSpc>
                <a:spcPct val="100000"/>
              </a:lnSpc>
            </a:pPr>
            <a:r>
              <a:rPr lang="en-US" sz="2200">
                <a:latin typeface="Arial"/>
                <a:cs typeface="Arial"/>
              </a:rPr>
              <a:t>Patients with a history of hypersensitivity reaction to </a:t>
            </a:r>
            <a:r>
              <a:rPr lang="en-US" sz="2200" err="1">
                <a:latin typeface="Arial"/>
                <a:cs typeface="Arial"/>
              </a:rPr>
              <a:t>amotosalen</a:t>
            </a:r>
            <a:r>
              <a:rPr lang="en-US" sz="2200">
                <a:latin typeface="Arial"/>
                <a:cs typeface="Arial"/>
              </a:rPr>
              <a:t> or other psoralens.</a:t>
            </a:r>
          </a:p>
          <a:p>
            <a:pPr lvl="1">
              <a:lnSpc>
                <a:spcPct val="100000"/>
              </a:lnSpc>
            </a:pPr>
            <a:r>
              <a:rPr lang="en-US" sz="2200">
                <a:latin typeface="Arial"/>
                <a:cs typeface="Arial"/>
              </a:rPr>
              <a:t>Neonatal patients treated with phototherapy devices that emit a peak energy wavelength less than 425 nm, and / or have a lower bound of the emission bandwidth &lt;375 nm, due to the potential for erythema resulting from interaction between ultraviolet light and </a:t>
            </a:r>
            <a:r>
              <a:rPr lang="en-US" sz="2200" err="1">
                <a:latin typeface="Arial"/>
                <a:cs typeface="Arial"/>
              </a:rPr>
              <a:t>amotosalen</a:t>
            </a:r>
            <a:r>
              <a:rPr lang="en-US" sz="2200">
                <a:latin typeface="Arial"/>
                <a:cs typeface="Arial"/>
              </a:rPr>
              <a:t>.</a:t>
            </a: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1419084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CA" sz="1800">
                <a:latin typeface="Arial"/>
                <a:cs typeface="Arial"/>
              </a:rPr>
              <a:t>Currently, there are limited safety data for AFPPT in IUT</a:t>
            </a:r>
            <a:endParaRPr lang="en-CA" sz="1800"/>
          </a:p>
          <a:p>
            <a:pPr>
              <a:lnSpc>
                <a:spcPct val="120000"/>
              </a:lnSpc>
              <a:spcBef>
                <a:spcPts val="0"/>
              </a:spcBef>
            </a:pPr>
            <a:endParaRPr lang="en-CA" sz="1800">
              <a:latin typeface="Arial"/>
              <a:cs typeface="Arial"/>
            </a:endParaRPr>
          </a:p>
          <a:p>
            <a:pPr>
              <a:lnSpc>
                <a:spcPct val="120000"/>
              </a:lnSpc>
              <a:spcBef>
                <a:spcPts val="0"/>
              </a:spcBef>
            </a:pPr>
            <a:r>
              <a:rPr lang="en-CA" sz="1800">
                <a:latin typeface="Arial"/>
                <a:cs typeface="Arial"/>
              </a:rPr>
              <a:t>Clinical trials reported no or low-grade adverse events in pediatric and neonatal patients </a:t>
            </a:r>
            <a:endParaRPr lang="en-CA" sz="1800"/>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543493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68FC-CF3E-6743-0D81-713940B73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4F186-61A9-1BAD-D7DF-7402A998D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BDFE9-54D3-C2A9-5C3A-1861AE2F5703}"/>
              </a:ext>
            </a:extLst>
          </p:cNvPr>
          <p:cNvSpPr>
            <a:spLocks noGrp="1"/>
          </p:cNvSpPr>
          <p:nvPr>
            <p:ph type="body" idx="1"/>
          </p:nvPr>
        </p:nvSpPr>
        <p:spPr/>
        <p:txBody>
          <a:bodyPr/>
          <a:lstStyle/>
          <a:p>
            <a:pPr>
              <a:lnSpc>
                <a:spcPct val="120000"/>
              </a:lnSpc>
              <a:spcBef>
                <a:spcPts val="0"/>
              </a:spcBef>
            </a:pPr>
            <a:r>
              <a:rPr lang="en-CA" sz="1800">
                <a:latin typeface="Arial"/>
                <a:cs typeface="Arial"/>
              </a:rPr>
              <a:t>Post-marketing hemovigilance study (3,179 PR plasma and platelet transfusions)</a:t>
            </a:r>
            <a:endParaRPr lang="en-CA" sz="1800"/>
          </a:p>
          <a:p>
            <a:pPr lvl="1">
              <a:lnSpc>
                <a:spcPct val="120000"/>
              </a:lnSpc>
              <a:buFont typeface="Courier New" panose="020B0604020202020204" pitchFamily="34" charset="0"/>
              <a:buChar char="o"/>
            </a:pPr>
            <a:r>
              <a:rPr lang="en-CA" sz="1800">
                <a:latin typeface="Arial"/>
                <a:cs typeface="Arial"/>
              </a:rPr>
              <a:t>Well tolerated by a pediatric population with only low-grade transfusion reactions reported. </a:t>
            </a:r>
            <a:endParaRPr lang="en-CA" sz="1800"/>
          </a:p>
          <a:p>
            <a:pPr lvl="1">
              <a:lnSpc>
                <a:spcPct val="120000"/>
              </a:lnSpc>
              <a:buFont typeface="Courier New" panose="020B0604020202020204" pitchFamily="34" charset="0"/>
              <a:buChar char="o"/>
            </a:pPr>
            <a:r>
              <a:rPr lang="en-CA" sz="1800">
                <a:latin typeface="Arial"/>
                <a:cs typeface="Arial"/>
              </a:rPr>
              <a:t> 540 children (aged 1–18 years) and 499 infants (aged &lt; 1 year) with mixed clinical indications </a:t>
            </a:r>
            <a:endParaRPr lang="en-CA" sz="1800"/>
          </a:p>
          <a:p>
            <a:pPr lvl="1">
              <a:lnSpc>
                <a:spcPct val="120000"/>
              </a:lnSpc>
              <a:buFont typeface="Courier New" panose="020B0604020202020204" pitchFamily="34" charset="0"/>
              <a:buChar char="o"/>
            </a:pPr>
            <a:r>
              <a:rPr lang="en-CA" sz="1800">
                <a:latin typeface="Arial"/>
                <a:cs typeface="Arial"/>
              </a:rPr>
              <a:t>3/795 pediatric patients experienced a transfusion reaction: rash (n=2), urticaria (n=1), and chills (n=1) without serious consequences.   </a:t>
            </a:r>
            <a:endParaRPr lang="en-CA" sz="1800"/>
          </a:p>
          <a:p>
            <a:endParaRPr lang="en-US"/>
          </a:p>
        </p:txBody>
      </p:sp>
      <p:sp>
        <p:nvSpPr>
          <p:cNvPr id="4" name="Slide Number Placeholder 3">
            <a:extLst>
              <a:ext uri="{FF2B5EF4-FFF2-40B4-BE49-F238E27FC236}">
                <a16:creationId xmlns:a16="http://schemas.microsoft.com/office/drawing/2014/main" id="{487EF6EC-8805-4F2A-3332-1E91BF542ACF}"/>
              </a:ext>
            </a:extLst>
          </p:cNvPr>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672114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1297098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To point out:</a:t>
            </a:r>
          </a:p>
          <a:p>
            <a:pPr marL="171450" indent="-171450">
              <a:buFont typeface="Arial" panose="020B0604020202020204" pitchFamily="34" charset="0"/>
              <a:buChar char="•"/>
            </a:pPr>
            <a:r>
              <a:rPr lang="en-CA"/>
              <a:t>If surfing on Web, beware of different regulatory requirements applicable depending on jurisdictions.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chemeClr val="tx2"/>
              </a:buClr>
            </a:pPr>
            <a:r>
              <a:rPr lang="en-CA" sz="2400" kern="100">
                <a:effectLst/>
                <a:latin typeface="Aptos" panose="020B0004020202020204" pitchFamily="34" charset="0"/>
                <a:ea typeface="Aptos" panose="020B0004020202020204" pitchFamily="34" charset="0"/>
                <a:cs typeface="Times New Roman" panose="02020603050405020304" pitchFamily="18" charset="0"/>
              </a:rPr>
              <a:t>INTERCEPT Blood System (</a:t>
            </a:r>
            <a:r>
              <a:rPr lang="en-CA" sz="2400" kern="100" err="1">
                <a:effectLst/>
                <a:latin typeface="Aptos" panose="020B0004020202020204" pitchFamily="34" charset="0"/>
                <a:ea typeface="Aptos" panose="020B0004020202020204" pitchFamily="34" charset="0"/>
                <a:cs typeface="Times New Roman" panose="02020603050405020304" pitchFamily="18" charset="0"/>
              </a:rPr>
              <a:t>Cerus</a:t>
            </a:r>
            <a:r>
              <a:rPr lang="en-CA" sz="2400" kern="100">
                <a:effectLst/>
                <a:latin typeface="Aptos" panose="020B0004020202020204" pitchFamily="34" charset="0"/>
                <a:ea typeface="Aptos" panose="020B0004020202020204" pitchFamily="34" charset="0"/>
                <a:cs typeface="Times New Roman" panose="02020603050405020304" pitchFamily="18" charset="0"/>
              </a:rPr>
              <a:t> Corporation) for pathogen inactivation reduces the risk of transfusion-transmitted infections &amp; adverse transfusion reactions</a:t>
            </a:r>
          </a:p>
          <a:p>
            <a:pPr>
              <a:lnSpc>
                <a:spcPct val="100000"/>
              </a:lnSpc>
              <a:spcBef>
                <a:spcPts val="0"/>
              </a:spcBef>
              <a:buClr>
                <a:schemeClr val="tx2"/>
              </a:buClr>
            </a:pPr>
            <a:r>
              <a:rPr lang="en-CA" sz="2400" kern="100">
                <a:latin typeface="Aptos" panose="020B0004020202020204" pitchFamily="34" charset="0"/>
                <a:ea typeface="Aptos" panose="020B0004020202020204" pitchFamily="34" charset="0"/>
                <a:cs typeface="Times New Roman" panose="02020603050405020304" pitchFamily="18" charset="0"/>
              </a:rPr>
              <a:t>A</a:t>
            </a:r>
            <a:r>
              <a:rPr lang="en-CA" sz="2400" kern="100">
                <a:effectLst/>
                <a:latin typeface="Aptos" panose="020B0004020202020204" pitchFamily="34" charset="0"/>
                <a:ea typeface="Aptos" panose="020B0004020202020204" pitchFamily="34" charset="0"/>
                <a:cs typeface="Times New Roman" panose="02020603050405020304" pitchFamily="18" charset="0"/>
              </a:rPr>
              <a:t>pproved by Health Canada in 2016</a:t>
            </a:r>
          </a:p>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03497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44B39-A28A-32A9-659E-DF2E4639D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B6EC2-BA2A-DA91-10B1-58D11D10C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A1F27-3E49-3247-EEE6-FFDC66692CAA}"/>
              </a:ext>
            </a:extLst>
          </p:cNvPr>
          <p:cNvSpPr>
            <a:spLocks noGrp="1"/>
          </p:cNvSpPr>
          <p:nvPr>
            <p:ph type="body" idx="1"/>
          </p:nvPr>
        </p:nvSpPr>
        <p:spPr/>
        <p:txBody>
          <a:bodyPr/>
          <a:lstStyle/>
          <a:p>
            <a:pPr>
              <a:lnSpc>
                <a:spcPct val="100000"/>
              </a:lnSpc>
              <a:spcBef>
                <a:spcPts val="0"/>
              </a:spcBef>
              <a:buClr>
                <a:schemeClr val="tx2"/>
              </a:buClr>
            </a:pPr>
            <a:r>
              <a:rPr lang="en-CA" sz="2400" kern="100" dirty="0">
                <a:latin typeface="Aptos" panose="020B0004020202020204" pitchFamily="34" charset="0"/>
                <a:ea typeface="Aptos" panose="020B0004020202020204" pitchFamily="34" charset="0"/>
                <a:cs typeface="Times New Roman" panose="02020603050405020304" pitchFamily="18" charset="0"/>
              </a:rPr>
              <a:t>INTERCEPT treated platelets are now manufactured across all Canadian Blood Services manufacturing and distribution sites</a:t>
            </a:r>
          </a:p>
          <a:p>
            <a:pPr>
              <a:lnSpc>
                <a:spcPct val="100000"/>
              </a:lnSpc>
              <a:spcBef>
                <a:spcPts val="0"/>
              </a:spcBef>
              <a:buClr>
                <a:schemeClr val="tx2"/>
              </a:buClr>
            </a:pPr>
            <a:r>
              <a:rPr lang="en-CA" sz="2400" kern="100" dirty="0">
                <a:latin typeface="Aptos" panose="020B0004020202020204" pitchFamily="34" charset="0"/>
                <a:ea typeface="Aptos" panose="020B0004020202020204" pitchFamily="34" charset="0"/>
                <a:cs typeface="Times New Roman" panose="02020603050405020304" pitchFamily="18" charset="0"/>
              </a:rPr>
              <a:t>Adverse event reporting related to platelet transfusions has decreased dramatically following implementation.</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9C7B816-CC4D-C23F-B5B7-3C84D86CF085}"/>
              </a:ext>
            </a:extLst>
          </p:cNvPr>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283417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is the active photoreactive compound of the Cerus INTERCEPT pathogen inactivation system. </a:t>
            </a:r>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is a synthetic psoralen. </a:t>
            </a:r>
            <a:r>
              <a:rPr lang="en-CA" sz="1800" dirty="0" err="1">
                <a:solidFill>
                  <a:srgbClr val="000000"/>
                </a:solidFill>
                <a:latin typeface="Arial"/>
                <a:ea typeface="Calibri" panose="020F0502020204030204" pitchFamily="34" charset="0"/>
                <a:cs typeface="Arial"/>
              </a:rPr>
              <a:t>Amotosalen</a:t>
            </a:r>
            <a:r>
              <a:rPr lang="en-CA" sz="1800" dirty="0">
                <a:solidFill>
                  <a:srgbClr val="000000"/>
                </a:solidFill>
                <a:latin typeface="Arial"/>
                <a:ea typeface="Calibri" panose="020F0502020204030204" pitchFamily="34" charset="0"/>
                <a:cs typeface="Arial"/>
              </a:rPr>
              <a:t> is added to the component and intercalates </a:t>
            </a:r>
            <a:r>
              <a:rPr lang="en-CA" sz="1800" dirty="0">
                <a:solidFill>
                  <a:srgbClr val="000000"/>
                </a:solidFill>
                <a:effectLst/>
                <a:latin typeface="Arial"/>
                <a:ea typeface="Calibri" panose="020F0502020204030204" pitchFamily="34" charset="0"/>
                <a:cs typeface="Arial"/>
              </a:rPr>
              <a:t>within nucleic acids that compose the DNA and RNA of cells, bacteria, viruses and parasites. </a:t>
            </a:r>
            <a:r>
              <a:rPr lang="en-CA" sz="1800" dirty="0" err="1">
                <a:solidFill>
                  <a:srgbClr val="000000"/>
                </a:solidFill>
                <a:effectLst/>
                <a:latin typeface="Arial"/>
                <a:ea typeface="Calibri" panose="020F0502020204030204" pitchFamily="34" charset="0"/>
                <a:cs typeface="Arial"/>
              </a:rPr>
              <a:t>Amotosalen</a:t>
            </a:r>
            <a:r>
              <a:rPr lang="en-CA" sz="1800" dirty="0">
                <a:solidFill>
                  <a:srgbClr val="000000"/>
                </a:solidFill>
                <a:effectLst/>
                <a:latin typeface="Arial"/>
                <a:ea typeface="Calibri" panose="020F0502020204030204" pitchFamily="34" charset="0"/>
                <a:cs typeface="Arial"/>
              </a:rPr>
              <a:t> becomes activated when exposed to ultraviolet A illumination, causing permanent crosslinking between nucleic acid strands. This leads to DNA/RNA damage and inactivates </a:t>
            </a:r>
            <a:r>
              <a:rPr lang="en-CA" sz="1800" dirty="0">
                <a:solidFill>
                  <a:srgbClr val="000000"/>
                </a:solidFill>
                <a:latin typeface="Arial"/>
                <a:ea typeface="Calibri" panose="020F0502020204030204" pitchFamily="34" charset="0"/>
                <a:cs typeface="Arial"/>
              </a:rPr>
              <a:t>cells and pathogens </a:t>
            </a:r>
            <a:r>
              <a:rPr lang="en-CA" sz="1800" dirty="0">
                <a:solidFill>
                  <a:srgbClr val="000000"/>
                </a:solidFill>
                <a:effectLst/>
                <a:latin typeface="Arial"/>
                <a:ea typeface="Calibri" panose="020F0502020204030204" pitchFamily="34" charset="0"/>
                <a:cs typeface="Arial"/>
              </a:rPr>
              <a:t>which may be present in a blood component (plasma or platelet). </a:t>
            </a:r>
            <a:r>
              <a:rPr lang="en-CA" sz="1800" dirty="0">
                <a:solidFill>
                  <a:srgbClr val="000000"/>
                </a:solidFill>
                <a:latin typeface="Arial"/>
                <a:ea typeface="Calibri" panose="020F0502020204030204" pitchFamily="34" charset="0"/>
                <a:cs typeface="Arial"/>
              </a:rPr>
              <a:t>Any residual </a:t>
            </a:r>
            <a:r>
              <a:rPr lang="en-CA" sz="1800" dirty="0" err="1">
                <a:solidFill>
                  <a:srgbClr val="000000"/>
                </a:solidFill>
                <a:latin typeface="Arial"/>
                <a:ea typeface="Calibri" panose="020F0502020204030204" pitchFamily="34" charset="0"/>
                <a:cs typeface="Arial"/>
              </a:rPr>
              <a:t>amotosalen</a:t>
            </a:r>
            <a:r>
              <a:rPr lang="en-CA" sz="1800" dirty="0">
                <a:solidFill>
                  <a:srgbClr val="000000"/>
                </a:solidFill>
                <a:latin typeface="Arial"/>
                <a:ea typeface="Calibri" panose="020F0502020204030204" pitchFamily="34" charset="0"/>
                <a:cs typeface="Arial"/>
              </a:rPr>
              <a:t> is removed by </a:t>
            </a:r>
            <a:r>
              <a:rPr lang="en-US" sz="1800" dirty="0">
                <a:solidFill>
                  <a:srgbClr val="141414"/>
                </a:solidFill>
                <a:effectLst/>
                <a:latin typeface="Arial"/>
                <a:ea typeface="Calibri" panose="020F0502020204030204" pitchFamily="34" charset="0"/>
                <a:cs typeface="Arial"/>
              </a:rPr>
              <a:t>a compound adsorption device</a:t>
            </a:r>
            <a:r>
              <a:rPr lang="en-US" sz="1800" dirty="0">
                <a:solidFill>
                  <a:srgbClr val="141414"/>
                </a:solidFill>
                <a:latin typeface="Arial"/>
                <a:ea typeface="Calibri" panose="020F0502020204030204" pitchFamily="34" charset="0"/>
                <a:cs typeface="Arial"/>
              </a:rPr>
              <a:t>. </a:t>
            </a:r>
            <a:endParaRPr lang="en-US" sz="1800" kern="1200" dirty="0">
              <a:solidFill>
                <a:srgbClr val="141414"/>
              </a:solidFill>
              <a:effectLst/>
              <a:latin typeface="Arial"/>
              <a:cs typeface="Arial"/>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50672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solidFill>
                  <a:srgbClr val="141414"/>
                </a:solidFill>
                <a:effectLst/>
                <a:latin typeface="Arial"/>
                <a:ea typeface="Calibri" panose="020F0502020204030204" pitchFamily="34" charset="0"/>
                <a:cs typeface="Arial"/>
              </a:rPr>
              <a:t>The toxicity of psoralen-based treatments has been extensively studied in in vitro, </a:t>
            </a:r>
            <a:r>
              <a:rPr lang="en-US" sz="1800" dirty="0">
                <a:solidFill>
                  <a:srgbClr val="141414"/>
                </a:solidFill>
                <a:latin typeface="Arial"/>
                <a:ea typeface="Calibri" panose="020F0502020204030204" pitchFamily="34" charset="0"/>
                <a:cs typeface="Arial"/>
              </a:rPr>
              <a:t>in animal </a:t>
            </a:r>
            <a:r>
              <a:rPr lang="en-US" sz="1800" dirty="0">
                <a:solidFill>
                  <a:srgbClr val="141414"/>
                </a:solidFill>
                <a:effectLst/>
                <a:latin typeface="Arial"/>
                <a:ea typeface="Calibri" panose="020F0502020204030204" pitchFamily="34" charset="0"/>
                <a:cs typeface="Arial"/>
              </a:rPr>
              <a:t>studies, and </a:t>
            </a:r>
            <a:r>
              <a:rPr lang="en-US" sz="1800" dirty="0">
                <a:solidFill>
                  <a:srgbClr val="141414"/>
                </a:solidFill>
                <a:latin typeface="Arial"/>
                <a:ea typeface="Calibri" panose="020F0502020204030204" pitchFamily="34" charset="0"/>
                <a:cs typeface="Arial"/>
              </a:rPr>
              <a:t>in clinical</a:t>
            </a:r>
            <a:r>
              <a:rPr lang="en-US" sz="1800" dirty="0">
                <a:solidFill>
                  <a:srgbClr val="141414"/>
                </a:solidFill>
                <a:effectLst/>
                <a:latin typeface="Arial"/>
                <a:ea typeface="Calibri" panose="020F0502020204030204" pitchFamily="34" charset="0"/>
                <a:cs typeface="Arial"/>
              </a:rPr>
              <a:t> trials. The residual </a:t>
            </a:r>
            <a:r>
              <a:rPr lang="en-US" sz="1800" dirty="0" err="1">
                <a:solidFill>
                  <a:srgbClr val="141414"/>
                </a:solidFill>
                <a:effectLst/>
                <a:latin typeface="Arial"/>
                <a:ea typeface="Calibri" panose="020F0502020204030204" pitchFamily="34" charset="0"/>
                <a:cs typeface="Arial"/>
              </a:rPr>
              <a:t>amotosalen</a:t>
            </a:r>
            <a:r>
              <a:rPr lang="en-US" sz="1800" dirty="0">
                <a:solidFill>
                  <a:srgbClr val="141414"/>
                </a:solidFill>
                <a:effectLst/>
                <a:latin typeface="Arial"/>
                <a:ea typeface="Calibri" panose="020F0502020204030204" pitchFamily="34" charset="0"/>
                <a:cs typeface="Arial"/>
              </a:rPr>
              <a:t> amount after preparation is minimal and falls well below toxic thresholds. </a:t>
            </a:r>
            <a:r>
              <a:rPr lang="en-US" sz="1800" kern="1200" dirty="0">
                <a:solidFill>
                  <a:schemeClr val="tx1"/>
                </a:solidFill>
                <a:effectLst/>
                <a:latin typeface="+mn-lt"/>
                <a:ea typeface="+mn-ea"/>
                <a:cs typeface="+mn-cs"/>
              </a:rPr>
              <a:t>It is important to highlight that while pathogen reduced components are new to Canada, they have been </a:t>
            </a:r>
            <a:r>
              <a:rPr lang="en-US" sz="1800" b="0" kern="1200" dirty="0">
                <a:solidFill>
                  <a:schemeClr val="tx1"/>
                </a:solidFill>
                <a:effectLst/>
                <a:latin typeface="+mn-lt"/>
                <a:ea typeface="+mn-ea"/>
                <a:cs typeface="+mn-cs"/>
              </a:rPr>
              <a:t>routinely used in Europe since the mid-2000s. </a:t>
            </a:r>
            <a:endParaRPr lang="en-CA" sz="1800" dirty="0">
              <a:effectLst/>
              <a:latin typeface="Calibri"/>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a:p>
        </p:txBody>
      </p:sp>
    </p:spTree>
    <p:extLst>
      <p:ext uri="{BB962C8B-B14F-4D97-AF65-F5344CB8AC3E}">
        <p14:creationId xmlns:p14="http://schemas.microsoft.com/office/powerpoint/2010/main" val="427047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1C01-0A28-B2B2-789E-E9BFE1530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C340-2719-C806-7C1D-8107E1C7A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A9260-2B77-416D-3FA0-0C6E027E5A08}"/>
              </a:ext>
            </a:extLst>
          </p:cNvPr>
          <p:cNvSpPr>
            <a:spLocks noGrp="1"/>
          </p:cNvSpPr>
          <p:nvPr>
            <p:ph type="body" idx="1"/>
          </p:nvPr>
        </p:nvSpPr>
        <p:spPr/>
        <p:txBody>
          <a:bodyPr/>
          <a:lstStyle/>
          <a:p>
            <a:pPr algn="just">
              <a:lnSpc>
                <a:spcPct val="107000"/>
              </a:lnSpc>
              <a:spcAft>
                <a:spcPts val="800"/>
              </a:spcAft>
            </a:pPr>
            <a:r>
              <a:rPr lang="en-US" sz="1800" b="0" kern="1200" dirty="0">
                <a:solidFill>
                  <a:schemeClr val="tx1"/>
                </a:solidFill>
                <a:effectLst/>
                <a:latin typeface="+mn-lt"/>
                <a:ea typeface="+mn-ea"/>
                <a:cs typeface="+mn-cs"/>
              </a:rPr>
              <a:t>INTERCEPT has been commercialized for nearly 20 years, with approximately 8.5 million intercept treated products administered globally. </a:t>
            </a:r>
          </a:p>
          <a:p>
            <a:pPr algn="just">
              <a:lnSpc>
                <a:spcPct val="107000"/>
              </a:lnSpc>
              <a:spcAft>
                <a:spcPts val="800"/>
              </a:spcAft>
            </a:pPr>
            <a:r>
              <a:rPr lang="en-US" sz="1800" b="0" kern="1200" dirty="0">
                <a:solidFill>
                  <a:schemeClr val="tx1"/>
                </a:solidFill>
                <a:effectLst/>
                <a:latin typeface="+mn-lt"/>
                <a:ea typeface="+mn-ea"/>
                <a:cs typeface="+mn-cs"/>
              </a:rPr>
              <a:t>L</a:t>
            </a:r>
            <a:r>
              <a:rPr lang="en-US" sz="1800" dirty="0">
                <a:solidFill>
                  <a:srgbClr val="141414"/>
                </a:solidFill>
                <a:effectLst/>
                <a:latin typeface="Arial"/>
                <a:ea typeface="Calibri" panose="020F0502020204030204" pitchFamily="34" charset="0"/>
                <a:cs typeface="Arial"/>
              </a:rPr>
              <a:t>arge multinational hemovigilance databases have confirmed the excellent safety profile seen in the preclinical studies.</a:t>
            </a:r>
            <a:r>
              <a:rPr lang="en-US" sz="1800" dirty="0">
                <a:solidFill>
                  <a:srgbClr val="141414"/>
                </a:solidFill>
                <a:latin typeface="Arial"/>
                <a:ea typeface="Calibri" panose="020F0502020204030204" pitchFamily="34" charset="0"/>
                <a:cs typeface="Arial"/>
              </a:rPr>
              <a:t>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solidFill>
                  <a:srgbClr val="141414"/>
                </a:solidFill>
                <a:effectLst/>
                <a:latin typeface="Arial"/>
                <a:ea typeface="Calibri" panose="020F0502020204030204" pitchFamily="34" charset="0"/>
                <a:cs typeface="Arial"/>
              </a:rPr>
              <a:t>The toxicity of psoralen-based treatments has been extensively studied in in vitro, </a:t>
            </a:r>
            <a:r>
              <a:rPr lang="en-US" sz="1800" dirty="0">
                <a:solidFill>
                  <a:srgbClr val="141414"/>
                </a:solidFill>
                <a:latin typeface="Arial"/>
                <a:ea typeface="Calibri" panose="020F0502020204030204" pitchFamily="34" charset="0"/>
                <a:cs typeface="Arial"/>
              </a:rPr>
              <a:t>in animal </a:t>
            </a:r>
            <a:r>
              <a:rPr lang="en-US" sz="1800" dirty="0">
                <a:solidFill>
                  <a:srgbClr val="141414"/>
                </a:solidFill>
                <a:effectLst/>
                <a:latin typeface="Arial"/>
                <a:ea typeface="Calibri" panose="020F0502020204030204" pitchFamily="34" charset="0"/>
                <a:cs typeface="Arial"/>
              </a:rPr>
              <a:t>studies, and </a:t>
            </a:r>
            <a:r>
              <a:rPr lang="en-US" sz="1800" dirty="0">
                <a:solidFill>
                  <a:srgbClr val="141414"/>
                </a:solidFill>
                <a:latin typeface="Arial"/>
                <a:ea typeface="Calibri" panose="020F0502020204030204" pitchFamily="34" charset="0"/>
                <a:cs typeface="Arial"/>
              </a:rPr>
              <a:t>in clinical</a:t>
            </a:r>
            <a:r>
              <a:rPr lang="en-US" sz="1800" dirty="0">
                <a:solidFill>
                  <a:srgbClr val="141414"/>
                </a:solidFill>
                <a:effectLst/>
                <a:latin typeface="Arial"/>
                <a:ea typeface="Calibri" panose="020F0502020204030204" pitchFamily="34" charset="0"/>
                <a:cs typeface="Arial"/>
              </a:rPr>
              <a:t> trials. The residual </a:t>
            </a:r>
            <a:r>
              <a:rPr lang="en-US" sz="1800" dirty="0" err="1">
                <a:solidFill>
                  <a:srgbClr val="141414"/>
                </a:solidFill>
                <a:effectLst/>
                <a:latin typeface="Arial"/>
                <a:ea typeface="Calibri" panose="020F0502020204030204" pitchFamily="34" charset="0"/>
                <a:cs typeface="Arial"/>
              </a:rPr>
              <a:t>amotosalen</a:t>
            </a:r>
            <a:r>
              <a:rPr lang="en-US" sz="1800" dirty="0">
                <a:solidFill>
                  <a:srgbClr val="141414"/>
                </a:solidFill>
                <a:effectLst/>
                <a:latin typeface="Arial"/>
                <a:ea typeface="Calibri" panose="020F0502020204030204" pitchFamily="34" charset="0"/>
                <a:cs typeface="Arial"/>
              </a:rPr>
              <a:t> amount after preparation is minimal and falls well below toxic thresholds. </a:t>
            </a:r>
            <a:r>
              <a:rPr lang="en-US" sz="1800" kern="1200" dirty="0">
                <a:solidFill>
                  <a:schemeClr val="tx1"/>
                </a:solidFill>
                <a:effectLst/>
                <a:latin typeface="+mn-lt"/>
                <a:ea typeface="+mn-ea"/>
                <a:cs typeface="+mn-cs"/>
              </a:rPr>
              <a:t>It is important to highlight that while pathogen reduced components are newish to Canada, they have been </a:t>
            </a:r>
            <a:r>
              <a:rPr lang="en-US" sz="1800" b="0" kern="1200" dirty="0">
                <a:solidFill>
                  <a:schemeClr val="tx1"/>
                </a:solidFill>
                <a:effectLst/>
                <a:latin typeface="+mn-lt"/>
                <a:ea typeface="+mn-ea"/>
                <a:cs typeface="+mn-cs"/>
              </a:rPr>
              <a:t>routinely used in Europe since the mid-2000s. INTERCEPT has been commercialized for nearly 20 years, with approximately 8.5 million intercept treated products administered globally. L</a:t>
            </a:r>
            <a:r>
              <a:rPr lang="en-US" sz="1800" dirty="0">
                <a:solidFill>
                  <a:srgbClr val="141414"/>
                </a:solidFill>
                <a:effectLst/>
                <a:latin typeface="Arial"/>
                <a:ea typeface="Calibri" panose="020F0502020204030204" pitchFamily="34" charset="0"/>
                <a:cs typeface="Arial"/>
              </a:rPr>
              <a:t>arge multinational hemovigilance databases have confirmed the excellent safety profile seen in the preclinical studies</a:t>
            </a:r>
            <a:r>
              <a:rPr lang="en-US" sz="1800" dirty="0">
                <a:effectLst/>
                <a:latin typeface="Calibri"/>
                <a:ea typeface="Times New Roman" panose="02020603050405020304" pitchFamily="18" charset="0"/>
                <a:cs typeface="Calibri"/>
              </a:rPr>
              <a:t> </a:t>
            </a:r>
            <a:r>
              <a:rPr lang="en-US" sz="1800" dirty="0">
                <a:solidFill>
                  <a:srgbClr val="141414"/>
                </a:solidFill>
                <a:effectLst/>
                <a:latin typeface="Arial"/>
                <a:ea typeface="Calibri" panose="020F0502020204030204" pitchFamily="34" charset="0"/>
                <a:cs typeface="Arial"/>
              </a:rPr>
              <a:t>.</a:t>
            </a:r>
            <a:r>
              <a:rPr lang="en-US" sz="1800" dirty="0">
                <a:solidFill>
                  <a:srgbClr val="141414"/>
                </a:solidFill>
                <a:latin typeface="Arial"/>
                <a:ea typeface="Calibri" panose="020F0502020204030204" pitchFamily="34" charset="0"/>
                <a:cs typeface="Arial"/>
              </a:rPr>
              <a:t> </a:t>
            </a:r>
            <a:endParaRPr lang="en-CA" sz="1800" dirty="0">
              <a:effectLst/>
              <a:latin typeface="Calibri"/>
              <a:ea typeface="Calibri" panose="020F0502020204030204" pitchFamily="34" charset="0"/>
              <a:cs typeface="Arial" panose="020B0604020202020204" pitchFamily="34" charset="0"/>
            </a:endParaRPr>
          </a:p>
          <a:p>
            <a:pPr algn="just">
              <a:lnSpc>
                <a:spcPct val="107000"/>
              </a:lnSpc>
              <a:spcAft>
                <a:spcPts val="800"/>
              </a:spcAft>
            </a:pPr>
            <a:endParaRPr lang="en-CA" sz="1800" dirty="0">
              <a:effectLst/>
              <a:latin typeface="Calibri"/>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D32B9BB-9337-049A-45D9-69419C2C5415}"/>
              </a:ext>
            </a:extLst>
          </p:cNvPr>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81436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the donor </a:t>
            </a:r>
            <a:r>
              <a:rPr lang="en-US" dirty="0" err="1"/>
              <a:t>centre</a:t>
            </a:r>
            <a:r>
              <a:rPr lang="en-US" dirty="0"/>
              <a:t>, apheresis plasma is collected from donors in acid citrate dextrose-solution A (ACD-A) anticoagulant. Leukoreduction occurs in the process of apheresis plasma collection. </a:t>
            </a:r>
          </a:p>
          <a:p>
            <a:r>
              <a:rPr lang="en-US" dirty="0"/>
              <a:t>2. The plasma units from the donation are pooled into a single large unit for further processing.</a:t>
            </a:r>
          </a:p>
          <a:p>
            <a:r>
              <a:rPr lang="en-US" dirty="0"/>
              <a:t>3. The large plasma unit undergoes pathogen reduction.</a:t>
            </a:r>
          </a:p>
          <a:p>
            <a:r>
              <a:rPr lang="en-US" dirty="0"/>
              <a:t>3a.In the INTERCEPT treatment,  </a:t>
            </a:r>
            <a:r>
              <a:rPr lang="en-US" dirty="0" err="1"/>
              <a:t>Amotosalen</a:t>
            </a:r>
            <a:r>
              <a:rPr lang="en-US" dirty="0"/>
              <a:t> (psoralen) addition &amp; intercalation</a:t>
            </a:r>
          </a:p>
          <a:p>
            <a:r>
              <a:rPr lang="en-US" dirty="0"/>
              <a:t>3b. UVA illumination &amp; cross-linkage</a:t>
            </a:r>
          </a:p>
          <a:p>
            <a:r>
              <a:rPr lang="en-US" dirty="0"/>
              <a:t>3c. </a:t>
            </a:r>
            <a:r>
              <a:rPr lang="en-US" dirty="0" err="1"/>
              <a:t>Amotosalen</a:t>
            </a:r>
            <a:r>
              <a:rPr lang="en-US" dirty="0"/>
              <a:t> (psoralen) removal via CAD</a:t>
            </a:r>
          </a:p>
          <a:p>
            <a:r>
              <a:rPr lang="en-US" dirty="0"/>
              <a:t>4. The large psoralen-treated plasma unit is divided into three single units. Plasma units are stored in a freezer ≤-18°C and transported to hospitals when ordered. </a:t>
            </a: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2395663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1pPr>
              <a:buClr>
                <a:schemeClr val="tx2"/>
              </a:buClr>
              <a:defRPr/>
            </a:lvl1pPr>
            <a:lvl2pPr>
              <a:lnSpc>
                <a:spcPct val="150000"/>
              </a:lnSpc>
              <a:spcBef>
                <a:spcPts val="0"/>
              </a:spcBef>
              <a:buClr>
                <a:schemeClr val="tx2"/>
              </a:buClr>
              <a:defRPr/>
            </a:lvl2pPr>
            <a:lvl3pPr>
              <a:spcBef>
                <a:spcPts val="0"/>
              </a:spcBef>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1pPr>
              <a:buClr>
                <a:schemeClr val="tx2"/>
              </a:buClr>
              <a:defRPr/>
            </a:lvl1pPr>
            <a:lvl2pPr>
              <a:lnSpc>
                <a:spcPct val="150000"/>
              </a:lnSpc>
              <a:spcBef>
                <a:spcPts val="0"/>
              </a:spcBef>
              <a:buClr>
                <a:schemeClr val="tx2"/>
              </a:buClr>
              <a:defRPr/>
            </a:lvl2pPr>
            <a:lvl3pPr>
              <a:spcBef>
                <a:spcPts val="0"/>
              </a:spcBef>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4" name="TextBox 3">
            <a:extLst>
              <a:ext uri="{FF2B5EF4-FFF2-40B4-BE49-F238E27FC236}">
                <a16:creationId xmlns:a16="http://schemas.microsoft.com/office/drawing/2014/main" id="{4BCDC302-9993-D364-26CA-D16372301DDC}"/>
              </a:ext>
            </a:extLst>
          </p:cNvPr>
          <p:cNvSpPr txBox="1"/>
          <p:nvPr userDrawn="1"/>
        </p:nvSpPr>
        <p:spPr>
          <a:xfrm>
            <a:off x="1043083" y="6079470"/>
            <a:ext cx="10343376" cy="232821"/>
          </a:xfrm>
          <a:prstGeom prst="rect">
            <a:avLst/>
          </a:prstGeom>
          <a:noFill/>
        </p:spPr>
        <p:txBody>
          <a:bodyPr wrap="square" rtlCol="0">
            <a:spAutoFit/>
          </a:bodyPr>
          <a:lstStyle/>
          <a:p>
            <a:pPr algn="r">
              <a:lnSpc>
                <a:spcPct val="110000"/>
              </a:lnSpc>
            </a:pPr>
            <a:r>
              <a:rPr lang="en-US" sz="900" dirty="0">
                <a:solidFill>
                  <a:schemeClr val="tx2"/>
                </a:solidFill>
                <a:latin typeface="Arial" panose="020B0604020202020204" pitchFamily="34" charset="0"/>
                <a:cs typeface="Arial" panose="020B0604020202020204" pitchFamily="34" charset="0"/>
              </a:rPr>
              <a:t>Developed 2025-08 for educational/informational purposes only. Available on Canadian Blood Services’ professional education website, Profedu.ca</a:t>
            </a: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9/24/2025</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9/24/2025</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9/24/2025</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octaplasma.ca/standardization-of-plasma-protein-levels-in-octaplasma/"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35.jpe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jpe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profedu.blood.ca/en/visual-inspection-tool" TargetMode="External"/><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https://intercept-canada.com/" TargetMode="Externa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hyperlink" Target="https://professionaleducation.blood.ca/en" TargetMode="External"/><Relationship Id="rId5" Type="http://schemas.openxmlformats.org/officeDocument/2006/relationships/hyperlink" Target="https://www.blood.ca/en/hospital-services/products/component-types/circular-information" TargetMode="Externa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hyperlink" Target="https://intercept-canada.com/" TargetMode="Externa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744062" y="5462914"/>
            <a:ext cx="7820817" cy="1068953"/>
          </a:xfrm>
        </p:spPr>
        <p:txBody>
          <a:bodyPr/>
          <a:lstStyle/>
          <a:p>
            <a:r>
              <a:rPr lang="en-US" sz="2000" dirty="0"/>
              <a:t>Canadian Blood Services Medical Services and Hospital Relations</a:t>
            </a:r>
          </a:p>
          <a:p>
            <a:r>
              <a:rPr lang="en-CA" sz="2000" dirty="0"/>
              <a:t>August 2025</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658338" y="2045218"/>
            <a:ext cx="10515600" cy="2585170"/>
          </a:xfrm>
        </p:spPr>
        <p:txBody>
          <a:bodyPr>
            <a:normAutofit/>
          </a:bodyPr>
          <a:lstStyle/>
          <a:p>
            <a:r>
              <a:rPr lang="en-CA" dirty="0">
                <a:effectLst/>
                <a:latin typeface="Aptos" panose="020B0004020202020204" pitchFamily="34" charset="0"/>
                <a:ea typeface="Aptos" panose="020B0004020202020204" pitchFamily="34" charset="0"/>
                <a:cs typeface="Times New Roman" panose="02020603050405020304" pitchFamily="18" charset="0"/>
              </a:rPr>
              <a:t>Apheresis frozen plasma, psoralen-treated:</a:t>
            </a:r>
            <a:br>
              <a:rPr lang="en-CA" dirty="0">
                <a:effectLst/>
                <a:latin typeface="Aptos" panose="020B0004020202020204" pitchFamily="34" charset="0"/>
                <a:ea typeface="Aptos" panose="020B0004020202020204" pitchFamily="34" charset="0"/>
                <a:cs typeface="Times New Roman" panose="02020603050405020304" pitchFamily="18" charset="0"/>
              </a:rPr>
            </a:br>
            <a:r>
              <a:rPr lang="en-CA" dirty="0">
                <a:effectLst/>
                <a:latin typeface="Aptos" panose="020B0004020202020204" pitchFamily="34" charset="0"/>
                <a:ea typeface="Aptos" panose="020B0004020202020204" pitchFamily="34" charset="0"/>
                <a:cs typeface="Times New Roman" panose="02020603050405020304" pitchFamily="18" charset="0"/>
              </a:rPr>
              <a:t>Clinical Highlights</a:t>
            </a:r>
            <a:endParaRPr lang="en-CA" dirty="0"/>
          </a:p>
        </p:txBody>
      </p:sp>
    </p:spTree>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ood transfusion bag with a red and blue drop&#10;&#10;AI-generated content may be incorrect.">
            <a:extLst>
              <a:ext uri="{FF2B5EF4-FFF2-40B4-BE49-F238E27FC236}">
                <a16:creationId xmlns:a16="http://schemas.microsoft.com/office/drawing/2014/main" id="{CD600820-3221-0DC5-59E7-0F2184E47DA6}"/>
              </a:ext>
            </a:extLst>
          </p:cNvPr>
          <p:cNvPicPr>
            <a:picLocks noChangeAspect="1"/>
          </p:cNvPicPr>
          <p:nvPr/>
        </p:nvPicPr>
        <p:blipFill>
          <a:blip r:embed="rId2">
            <a:extLst>
              <a:ext uri="{28A0092B-C50C-407E-A947-70E740481C1C}">
                <a14:useLocalDpi xmlns:a14="http://schemas.microsoft.com/office/drawing/2010/main" val="0"/>
              </a:ext>
            </a:extLst>
          </a:blip>
          <a:srcRect l="21247" t="7412" r="28073" b="17913"/>
          <a:stretch/>
        </p:blipFill>
        <p:spPr>
          <a:xfrm>
            <a:off x="714703" y="1091549"/>
            <a:ext cx="2827283" cy="4165915"/>
          </a:xfrm>
          <a:prstGeom prst="rect">
            <a:avLst/>
          </a:prstGeom>
        </p:spPr>
      </p:pic>
      <p:sp>
        <p:nvSpPr>
          <p:cNvPr id="5" name="TextBox 4">
            <a:extLst>
              <a:ext uri="{FF2B5EF4-FFF2-40B4-BE49-F238E27FC236}">
                <a16:creationId xmlns:a16="http://schemas.microsoft.com/office/drawing/2014/main" id="{7753589F-0F29-A03A-EEFE-530AABF8BF69}"/>
              </a:ext>
            </a:extLst>
          </p:cNvPr>
          <p:cNvSpPr txBox="1"/>
          <p:nvPr/>
        </p:nvSpPr>
        <p:spPr>
          <a:xfrm>
            <a:off x="4335518" y="2109256"/>
            <a:ext cx="6931572" cy="461665"/>
          </a:xfrm>
          <a:prstGeom prst="rect">
            <a:avLst/>
          </a:prstGeom>
          <a:noFill/>
        </p:spPr>
        <p:txBody>
          <a:bodyPr wrap="square" rtlCol="0">
            <a:spAutoFit/>
          </a:bodyPr>
          <a:lstStyle/>
          <a:p>
            <a:r>
              <a:rPr lang="en-CA" sz="2400" b="1" kern="100">
                <a:latin typeface="Arial" panose="020B0604020202020204" pitchFamily="34" charset="0"/>
                <a:cs typeface="Arial" panose="020B0604020202020204" pitchFamily="34" charset="0"/>
              </a:rPr>
              <a:t>Volume: </a:t>
            </a:r>
            <a:r>
              <a:rPr lang="en-CA" sz="2400" kern="100">
                <a:latin typeface="Arial" panose="020B0604020202020204" pitchFamily="34" charset="0"/>
                <a:cs typeface="Arial" panose="020B0604020202020204" pitchFamily="34" charset="0"/>
              </a:rPr>
              <a:t>203 mL </a:t>
            </a:r>
            <a:r>
              <a:rPr lang="en-CA" sz="2400" b="0" u="none" strike="noStrike" kern="100">
                <a:effectLst/>
              </a:rPr>
              <a:t>± 4 (SD)</a:t>
            </a:r>
            <a:r>
              <a:rPr lang="en-CA" sz="2400"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 †</a:t>
            </a:r>
            <a:r>
              <a:rPr lang="en-CA" sz="2400" b="0" u="none" strike="noStrike" kern="100">
                <a:effectLst/>
              </a:rPr>
              <a:t>; n = 90</a:t>
            </a:r>
            <a:r>
              <a:rPr lang="en-CA" sz="2400" kern="100">
                <a:latin typeface="Arial" panose="020B0604020202020204" pitchFamily="34" charset="0"/>
                <a:cs typeface="Arial" panose="020B0604020202020204" pitchFamily="34" charset="0"/>
              </a:rPr>
              <a:t> </a:t>
            </a:r>
            <a:endParaRPr lang="en-US" sz="24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D155E16-DDD2-EBC6-D805-5165C8D656C4}"/>
              </a:ext>
            </a:extLst>
          </p:cNvPr>
          <p:cNvSpPr txBox="1"/>
          <p:nvPr/>
        </p:nvSpPr>
        <p:spPr>
          <a:xfrm>
            <a:off x="4335518" y="3013501"/>
            <a:ext cx="6931572" cy="461665"/>
          </a:xfrm>
          <a:prstGeom prst="rect">
            <a:avLst/>
          </a:prstGeom>
          <a:noFill/>
        </p:spPr>
        <p:txBody>
          <a:bodyPr wrap="square" rtlCol="0">
            <a:spAutoFit/>
          </a:bodyPr>
          <a:lstStyle/>
          <a:p>
            <a:r>
              <a:rPr lang="en-CA" sz="2400" b="1" kern="100">
                <a:latin typeface="Arial" panose="020B0604020202020204" pitchFamily="34" charset="0"/>
                <a:cs typeface="Arial" panose="020B0604020202020204" pitchFamily="34" charset="0"/>
              </a:rPr>
              <a:t>Factor VIII : </a:t>
            </a:r>
            <a:r>
              <a:rPr lang="en-CA" sz="2400" kern="100">
                <a:latin typeface="Arial" panose="020B0604020202020204" pitchFamily="34" charset="0"/>
                <a:cs typeface="Arial" panose="020B0604020202020204" pitchFamily="34" charset="0"/>
              </a:rPr>
              <a:t>1.17 IU/mL </a:t>
            </a:r>
            <a:r>
              <a:rPr lang="en-CA" sz="2400" b="0" u="none" strike="noStrike" kern="100">
                <a:effectLst/>
              </a:rPr>
              <a:t>± 0.26 (SD); n = 30</a:t>
            </a:r>
            <a:r>
              <a:rPr lang="en-CA" sz="2400" kern="100">
                <a:latin typeface="Arial" panose="020B0604020202020204" pitchFamily="34" charset="0"/>
                <a:cs typeface="Arial" panose="020B0604020202020204" pitchFamily="34" charset="0"/>
              </a:rPr>
              <a:t> </a:t>
            </a:r>
            <a:endParaRPr lang="en-US" sz="24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4A3A0A-191F-1EA8-A9AC-513CBCE408AE}"/>
              </a:ext>
            </a:extLst>
          </p:cNvPr>
          <p:cNvSpPr txBox="1"/>
          <p:nvPr/>
        </p:nvSpPr>
        <p:spPr>
          <a:xfrm>
            <a:off x="4335518" y="4267993"/>
            <a:ext cx="7245382" cy="707886"/>
          </a:xfrm>
          <a:prstGeom prst="rect">
            <a:avLst/>
          </a:prstGeom>
          <a:noFill/>
        </p:spPr>
        <p:txBody>
          <a:bodyPr wrap="square" rtlCol="0">
            <a:spAutoFit/>
          </a:bodyPr>
          <a:lstStyle/>
          <a:p>
            <a:r>
              <a:rPr lang="en-US" sz="2000" kern="100">
                <a:latin typeface="Arial" panose="020B0604020202020204" pitchFamily="34" charset="0"/>
                <a:cs typeface="Arial" panose="020B0604020202020204" pitchFamily="34" charset="0"/>
              </a:rPr>
              <a:t>Typical unit content is based on the number of units (n) tested during validation from July 2024 to Aug 2024, inclusive.</a:t>
            </a:r>
          </a:p>
        </p:txBody>
      </p:sp>
      <p:sp>
        <p:nvSpPr>
          <p:cNvPr id="8" name="Title 4">
            <a:extLst>
              <a:ext uri="{FF2B5EF4-FFF2-40B4-BE49-F238E27FC236}">
                <a16:creationId xmlns:a16="http://schemas.microsoft.com/office/drawing/2014/main" id="{2F5A595C-64B7-645F-8B70-F2DD1DB73C34}"/>
              </a:ext>
            </a:extLst>
          </p:cNvPr>
          <p:cNvSpPr>
            <a:spLocks noGrp="1"/>
          </p:cNvSpPr>
          <p:nvPr>
            <p:ph type="title"/>
          </p:nvPr>
        </p:nvSpPr>
        <p:spPr>
          <a:xfrm>
            <a:off x="764236" y="182880"/>
            <a:ext cx="10589564" cy="943442"/>
          </a:xfrm>
        </p:spPr>
        <p:txBody>
          <a:bodyPr/>
          <a:lstStyle/>
          <a:p>
            <a:pPr marL="0" marR="0" algn="l" fontAlgn="ctr">
              <a:lnSpc>
                <a:spcPct val="80000"/>
              </a:lnSpc>
              <a:spcBef>
                <a:spcPts val="300"/>
              </a:spcBef>
              <a:spcAft>
                <a:spcPts val="300"/>
              </a:spcAft>
              <a:buNone/>
              <a:tabLst>
                <a:tab pos="-1600200" algn="l"/>
                <a:tab pos="-1543050" algn="l"/>
                <a:tab pos="-1485900" algn="l"/>
                <a:tab pos="-1428750" algn="l"/>
                <a:tab pos="-1371600" algn="l"/>
                <a:tab pos="-1257300" algn="l"/>
                <a:tab pos="-1200150" algn="l"/>
                <a:tab pos="3429000" algn="r"/>
              </a:tabLst>
            </a:pPr>
            <a:r>
              <a:rPr lang="en-CA" sz="3600" b="1" u="none" strike="noStrike" kern="100">
                <a:effectLst/>
              </a:rPr>
              <a:t>Apheresis frozen plasma, psoralen-treated</a:t>
            </a:r>
            <a:endParaRPr lang="en-CA" sz="4800" b="0" i="0" u="none" strike="noStrike">
              <a:effectLst/>
              <a:latin typeface="Arial" panose="020B0604020202020204" pitchFamily="34" charset="0"/>
            </a:endParaRPr>
          </a:p>
        </p:txBody>
      </p:sp>
      <p:sp>
        <p:nvSpPr>
          <p:cNvPr id="2" name="TextBox 1">
            <a:extLst>
              <a:ext uri="{FF2B5EF4-FFF2-40B4-BE49-F238E27FC236}">
                <a16:creationId xmlns:a16="http://schemas.microsoft.com/office/drawing/2014/main" id="{A96D12C1-CE54-4E3F-802A-51143B8A45F3}"/>
              </a:ext>
            </a:extLst>
          </p:cNvPr>
          <p:cNvSpPr txBox="1"/>
          <p:nvPr/>
        </p:nvSpPr>
        <p:spPr>
          <a:xfrm>
            <a:off x="2977663" y="5695842"/>
            <a:ext cx="8467354" cy="338554"/>
          </a:xfrm>
          <a:prstGeom prst="rect">
            <a:avLst/>
          </a:prstGeom>
          <a:noFill/>
        </p:spPr>
        <p:txBody>
          <a:bodyPr wrap="square" rtlCol="0">
            <a:spAutoFit/>
          </a:bodyPr>
          <a:lstStyle/>
          <a:p>
            <a:r>
              <a:rPr lang="en-CA" sz="1600"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CA" sz="1600" kern="100">
                <a:solidFill>
                  <a:srgbClr val="4D4D4D"/>
                </a:solidFill>
                <a:effectLst/>
                <a:latin typeface="Arial" panose="020B0604020202020204" pitchFamily="34" charset="0"/>
                <a:ea typeface="Aptos" panose="020B0004020202020204" pitchFamily="34" charset="0"/>
                <a:cs typeface="Arial" panose="020B0604020202020204" pitchFamily="34" charset="0"/>
              </a:rPr>
              <a:t>Volume includes approximately 35 mL of ACD-A anticoagulant; </a:t>
            </a:r>
            <a:r>
              <a:rPr lang="en-US" sz="1600" kern="100">
                <a:latin typeface="Arial" panose="020B0604020202020204" pitchFamily="34" charset="0"/>
                <a:cs typeface="Arial" panose="020B0604020202020204" pitchFamily="34" charset="0"/>
              </a:rPr>
              <a:t>standard deviation (SD)</a:t>
            </a:r>
          </a:p>
        </p:txBody>
      </p:sp>
    </p:spTree>
    <p:extLst>
      <p:ext uri="{BB962C8B-B14F-4D97-AF65-F5344CB8AC3E}">
        <p14:creationId xmlns:p14="http://schemas.microsoft.com/office/powerpoint/2010/main" val="191917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ECEEEB-4961-B23F-DE20-CF39CAE619A7}"/>
              </a:ext>
            </a:extLst>
          </p:cNvPr>
          <p:cNvSpPr>
            <a:spLocks noGrp="1"/>
          </p:cNvSpPr>
          <p:nvPr>
            <p:ph type="title"/>
          </p:nvPr>
        </p:nvSpPr>
        <p:spPr>
          <a:xfrm>
            <a:off x="768096" y="182880"/>
            <a:ext cx="10818164" cy="943442"/>
          </a:xfrm>
        </p:spPr>
        <p:txBody>
          <a:bodyPr>
            <a:noAutofit/>
          </a:bodyPr>
          <a:lstStyle/>
          <a:p>
            <a:r>
              <a:rPr lang="en-CA"/>
              <a:t>Comparable safety &amp; efficacy to frozen plasma</a:t>
            </a:r>
          </a:p>
        </p:txBody>
      </p:sp>
      <p:sp>
        <p:nvSpPr>
          <p:cNvPr id="3" name="TextBox 2">
            <a:extLst>
              <a:ext uri="{FF2B5EF4-FFF2-40B4-BE49-F238E27FC236}">
                <a16:creationId xmlns:a16="http://schemas.microsoft.com/office/drawing/2014/main" id="{062A680D-FB36-3531-B263-AFC91E2A3B1E}"/>
              </a:ext>
            </a:extLst>
          </p:cNvPr>
          <p:cNvSpPr txBox="1"/>
          <p:nvPr/>
        </p:nvSpPr>
        <p:spPr>
          <a:xfrm>
            <a:off x="3236976" y="6227064"/>
            <a:ext cx="6746048" cy="646331"/>
          </a:xfrm>
          <a:prstGeom prst="rect">
            <a:avLst/>
          </a:prstGeom>
          <a:noFill/>
        </p:spPr>
        <p:txBody>
          <a:bodyPr wrap="square">
            <a:spAutoFit/>
          </a:bodyPr>
          <a:lstStyle/>
          <a:p>
            <a:pPr>
              <a:buNone/>
            </a:pPr>
            <a:r>
              <a:rPr lang="en-CA" sz="1200">
                <a:solidFill>
                  <a:srgbClr val="000000"/>
                </a:solidFill>
                <a:effectLst/>
                <a:latin typeface="Arial" panose="020B0604020202020204" pitchFamily="34" charset="0"/>
                <a:cs typeface="Arial" panose="020B0604020202020204" pitchFamily="34" charset="0"/>
              </a:rPr>
              <a:t>P.D. Mintz, </a:t>
            </a:r>
            <a:r>
              <a:rPr lang="en-CA" sz="1200" i="1">
                <a:solidFill>
                  <a:srgbClr val="000000"/>
                </a:solidFill>
                <a:effectLst/>
                <a:latin typeface="Arial" panose="020B0604020202020204" pitchFamily="34" charset="0"/>
                <a:cs typeface="Arial" panose="020B0604020202020204" pitchFamily="34" charset="0"/>
              </a:rPr>
              <a:t>et al. </a:t>
            </a:r>
            <a:r>
              <a:rPr lang="en-CA" sz="1200">
                <a:solidFill>
                  <a:srgbClr val="000000"/>
                </a:solidFill>
                <a:effectLst/>
                <a:latin typeface="Arial" panose="020B0604020202020204" pitchFamily="34" charset="0"/>
                <a:cs typeface="Arial" panose="020B0604020202020204" pitchFamily="34" charset="0"/>
              </a:rPr>
              <a:t>Blood, 107 (2006); P.D. Mintz, </a:t>
            </a:r>
            <a:r>
              <a:rPr lang="en-CA" sz="1200" i="1">
                <a:solidFill>
                  <a:srgbClr val="000000"/>
                </a:solidFill>
                <a:effectLst/>
                <a:latin typeface="Arial" panose="020B0604020202020204" pitchFamily="34" charset="0"/>
                <a:cs typeface="Arial" panose="020B0604020202020204" pitchFamily="34" charset="0"/>
              </a:rPr>
              <a:t>et al. </a:t>
            </a:r>
            <a:r>
              <a:rPr lang="en-CA" sz="1200">
                <a:solidFill>
                  <a:srgbClr val="000000"/>
                </a:solidFill>
                <a:effectLst/>
                <a:latin typeface="Arial" panose="020B0604020202020204" pitchFamily="34" charset="0"/>
                <a:cs typeface="Arial" panose="020B0604020202020204" pitchFamily="34" charset="0"/>
              </a:rPr>
              <a:t>Transfusion, 46 (2006); de Alarcon, </a:t>
            </a:r>
            <a:r>
              <a:rPr lang="en-CA" sz="1200" i="1">
                <a:solidFill>
                  <a:srgbClr val="000000"/>
                </a:solidFill>
                <a:effectLst/>
                <a:latin typeface="Arial" panose="020B0604020202020204" pitchFamily="34" charset="0"/>
                <a:cs typeface="Arial" panose="020B0604020202020204" pitchFamily="34" charset="0"/>
              </a:rPr>
              <a:t>et </a:t>
            </a:r>
            <a:r>
              <a:rPr lang="en-CA" sz="1200" i="1" err="1">
                <a:solidFill>
                  <a:srgbClr val="000000"/>
                </a:solidFill>
                <a:effectLst/>
                <a:latin typeface="Arial" panose="020B0604020202020204" pitchFamily="34" charset="0"/>
                <a:cs typeface="Arial" panose="020B0604020202020204" pitchFamily="34" charset="0"/>
              </a:rPr>
              <a:t>al.</a:t>
            </a:r>
            <a:r>
              <a:rPr lang="en-CA" sz="1200" err="1">
                <a:solidFill>
                  <a:srgbClr val="000000"/>
                </a:solidFill>
                <a:effectLst/>
                <a:latin typeface="Arial" panose="020B0604020202020204" pitchFamily="34" charset="0"/>
                <a:cs typeface="Arial" panose="020B0604020202020204" pitchFamily="34" charset="0"/>
              </a:rPr>
              <a:t>Transfusion</a:t>
            </a:r>
            <a:r>
              <a:rPr lang="en-CA" sz="1200">
                <a:solidFill>
                  <a:srgbClr val="000000"/>
                </a:solidFill>
                <a:effectLst/>
                <a:latin typeface="Arial" panose="020B0604020202020204" pitchFamily="34" charset="0"/>
                <a:cs typeface="Arial" panose="020B0604020202020204" pitchFamily="34" charset="0"/>
              </a:rPr>
              <a:t>, 45 (2005); </a:t>
            </a:r>
            <a:r>
              <a:rPr lang="fr-FR" sz="1200" err="1">
                <a:solidFill>
                  <a:srgbClr val="000000"/>
                </a:solidFill>
                <a:effectLst/>
                <a:latin typeface="Arial" panose="020B0604020202020204" pitchFamily="34" charset="0"/>
                <a:cs typeface="Arial" panose="020B0604020202020204" pitchFamily="34" charset="0"/>
              </a:rPr>
              <a:t>Cinqualbre</a:t>
            </a:r>
            <a:r>
              <a:rPr lang="fr-FR" sz="1200">
                <a:solidFill>
                  <a:srgbClr val="000000"/>
                </a:solidFill>
                <a:effectLst/>
                <a:latin typeface="Arial" panose="020B0604020202020204" pitchFamily="34" charset="0"/>
                <a:cs typeface="Arial" panose="020B0604020202020204" pitchFamily="34" charset="0"/>
              </a:rPr>
              <a:t>, J., et al. (2015), Transfusion, 55: 1710-1720. </a:t>
            </a:r>
          </a:p>
          <a:p>
            <a:pPr>
              <a:buNone/>
            </a:pPr>
            <a:endParaRPr lang="en-CA" sz="1200">
              <a:solidFill>
                <a:srgbClr val="000000"/>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0A27B81-4738-F33C-F40E-6B7AA4CE75FC}"/>
              </a:ext>
            </a:extLst>
          </p:cNvPr>
          <p:cNvSpPr txBox="1"/>
          <p:nvPr/>
        </p:nvSpPr>
        <p:spPr>
          <a:xfrm>
            <a:off x="838200" y="1474704"/>
            <a:ext cx="6151179" cy="127958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Safety and efficacy of INTERCEPT treated plasma has been evaluated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in clinical trials.</a:t>
            </a:r>
          </a:p>
        </p:txBody>
      </p:sp>
      <p:sp>
        <p:nvSpPr>
          <p:cNvPr id="8" name="TextBox 7">
            <a:extLst>
              <a:ext uri="{FF2B5EF4-FFF2-40B4-BE49-F238E27FC236}">
                <a16:creationId xmlns:a16="http://schemas.microsoft.com/office/drawing/2014/main" id="{94B0917E-4BDF-CF9E-22FB-990E67492E57}"/>
              </a:ext>
            </a:extLst>
          </p:cNvPr>
          <p:cNvSpPr txBox="1"/>
          <p:nvPr/>
        </p:nvSpPr>
        <p:spPr>
          <a:xfrm>
            <a:off x="773624" y="3042909"/>
            <a:ext cx="6215755" cy="2498376"/>
          </a:xfrm>
          <a:prstGeom prst="rect">
            <a:avLst/>
          </a:prstGeom>
          <a:noFill/>
        </p:spPr>
        <p:txBody>
          <a:bodyPr wrap="square" lIns="91440" tIns="45720" rIns="91440" bIns="45720" rtlCol="0" anchor="t">
            <a:spAutoFit/>
          </a:bodyPr>
          <a:lstStyle/>
          <a:p>
            <a:pPr marL="342900"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Studies included patients with:</a:t>
            </a:r>
          </a:p>
          <a:p>
            <a:pPr marL="800100" lvl="1"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congenital coagulopathies</a:t>
            </a:r>
          </a:p>
          <a:p>
            <a:pPr marL="800100" lvl="1" indent="-342900">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acquired coagulopathies</a:t>
            </a:r>
          </a:p>
          <a:p>
            <a:pPr marL="800100" lvl="1" indent="-342900">
              <a:lnSpc>
                <a:spcPct val="110000"/>
              </a:lnSpc>
              <a:buFont typeface="Arial" panose="020B0604020202020204" pitchFamily="34" charset="0"/>
              <a:buChar char="•"/>
            </a:pPr>
            <a:r>
              <a:rPr lang="en-US" sz="2400">
                <a:latin typeface="Arial"/>
                <a:cs typeface="Arial"/>
              </a:rPr>
              <a:t>therapeutic plasma exchange </a:t>
            </a:r>
            <a:br>
              <a:rPr lang="en-US" sz="2400">
                <a:latin typeface="Arial"/>
                <a:cs typeface="Arial"/>
              </a:rPr>
            </a:br>
            <a:r>
              <a:rPr lang="en-US" sz="2400">
                <a:latin typeface="Arial"/>
                <a:cs typeface="Arial"/>
              </a:rPr>
              <a:t>for thrombotic thrombocytopenic purpura (TTP) </a:t>
            </a:r>
          </a:p>
        </p:txBody>
      </p:sp>
      <p:grpSp>
        <p:nvGrpSpPr>
          <p:cNvPr id="14" name="Group 13">
            <a:extLst>
              <a:ext uri="{FF2B5EF4-FFF2-40B4-BE49-F238E27FC236}">
                <a16:creationId xmlns:a16="http://schemas.microsoft.com/office/drawing/2014/main" id="{163BCA93-7918-B3FE-01F6-E3DC52951BE4}"/>
              </a:ext>
            </a:extLst>
          </p:cNvPr>
          <p:cNvGrpSpPr/>
          <p:nvPr/>
        </p:nvGrpSpPr>
        <p:grpSpPr>
          <a:xfrm>
            <a:off x="7601005" y="1469613"/>
            <a:ext cx="3402891" cy="3428721"/>
            <a:chOff x="7514896" y="1474704"/>
            <a:chExt cx="3738687" cy="3738687"/>
          </a:xfrm>
        </p:grpSpPr>
        <p:pic>
          <p:nvPicPr>
            <p:cNvPr id="10" name="Picture 9" descr="A group of red and blue circles and a drop of blood&#10;&#10;AI-generated content may be incorrect.">
              <a:extLst>
                <a:ext uri="{FF2B5EF4-FFF2-40B4-BE49-F238E27FC236}">
                  <a16:creationId xmlns:a16="http://schemas.microsoft.com/office/drawing/2014/main" id="{634E940C-56A1-BC98-45CE-B934974A5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896" y="1474704"/>
              <a:ext cx="3738687" cy="3738687"/>
            </a:xfrm>
            <a:prstGeom prst="rect">
              <a:avLst/>
            </a:prstGeom>
          </p:spPr>
        </p:pic>
        <p:sp>
          <p:nvSpPr>
            <p:cNvPr id="11" name="Rectangle 10">
              <a:extLst>
                <a:ext uri="{FF2B5EF4-FFF2-40B4-BE49-F238E27FC236}">
                  <a16:creationId xmlns:a16="http://schemas.microsoft.com/office/drawing/2014/main" id="{DD685CFD-5ECB-D4D1-9871-0A287222FEAB}"/>
                </a:ext>
              </a:extLst>
            </p:cNvPr>
            <p:cNvSpPr/>
            <p:nvPr/>
          </p:nvSpPr>
          <p:spPr>
            <a:xfrm>
              <a:off x="9270125" y="3783724"/>
              <a:ext cx="672662" cy="1008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61ACA6-3915-8917-35AB-59E260E57B2F}"/>
                </a:ext>
              </a:extLst>
            </p:cNvPr>
            <p:cNvSpPr/>
            <p:nvPr/>
          </p:nvSpPr>
          <p:spPr>
            <a:xfrm>
              <a:off x="8928100" y="4445876"/>
              <a:ext cx="1203872" cy="1920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374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22978-E694-330A-E83E-054D4E7CD7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D1DA79-359E-1FD6-E341-1852BA91CD19}"/>
              </a:ext>
            </a:extLst>
          </p:cNvPr>
          <p:cNvSpPr>
            <a:spLocks noGrp="1"/>
          </p:cNvSpPr>
          <p:nvPr>
            <p:ph type="title"/>
          </p:nvPr>
        </p:nvSpPr>
        <p:spPr>
          <a:xfrm>
            <a:off x="768096" y="182880"/>
            <a:ext cx="10818164" cy="943442"/>
          </a:xfrm>
        </p:spPr>
        <p:txBody>
          <a:bodyPr>
            <a:noAutofit/>
          </a:bodyPr>
          <a:lstStyle/>
          <a:p>
            <a:r>
              <a:rPr lang="en-CA"/>
              <a:t>Comparable safety &amp; efficacy to frozen plasma</a:t>
            </a:r>
          </a:p>
        </p:txBody>
      </p:sp>
      <p:sp>
        <p:nvSpPr>
          <p:cNvPr id="3" name="TextBox 2">
            <a:extLst>
              <a:ext uri="{FF2B5EF4-FFF2-40B4-BE49-F238E27FC236}">
                <a16:creationId xmlns:a16="http://schemas.microsoft.com/office/drawing/2014/main" id="{50460090-6034-783C-B5FB-FF03DA60BE53}"/>
              </a:ext>
            </a:extLst>
          </p:cNvPr>
          <p:cNvSpPr txBox="1"/>
          <p:nvPr/>
        </p:nvSpPr>
        <p:spPr>
          <a:xfrm>
            <a:off x="3236975" y="6227064"/>
            <a:ext cx="6633855" cy="646331"/>
          </a:xfrm>
          <a:prstGeom prst="rect">
            <a:avLst/>
          </a:prstGeom>
          <a:noFill/>
        </p:spPr>
        <p:txBody>
          <a:bodyPr wrap="square">
            <a:spAutoFit/>
          </a:bodyPr>
          <a:lstStyle>
            <a:defPPr>
              <a:defRPr lang="en-US"/>
            </a:defPPr>
            <a:lvl1pPr>
              <a:buNone/>
              <a:defRPr sz="1200">
                <a:solidFill>
                  <a:srgbClr val="000000"/>
                </a:solidFill>
                <a:effectLst/>
                <a:latin typeface="Arial" panose="020B0604020202020204" pitchFamily="34" charset="0"/>
                <a:cs typeface="Arial" panose="020B0604020202020204" pitchFamily="34" charset="0"/>
              </a:defRPr>
            </a:lvl1pPr>
          </a:lstStyle>
          <a:p>
            <a:r>
              <a:rPr lang="en-CA"/>
              <a:t>P.D. Mintz, et al. Blood, 107 (2006); P.D. Mintz, et al. Transfusion, 46 (2006); de Alarcon, et </a:t>
            </a:r>
            <a:r>
              <a:rPr lang="en-CA" err="1"/>
              <a:t>al.Transfusion</a:t>
            </a:r>
            <a:r>
              <a:rPr lang="en-CA"/>
              <a:t>, 45 (2005); </a:t>
            </a:r>
            <a:r>
              <a:rPr lang="fr-FR" err="1"/>
              <a:t>Cinqualbre</a:t>
            </a:r>
            <a:r>
              <a:rPr lang="fr-FR"/>
              <a:t>, J., et al. (2015), Transfusion, 55: 1710-1720. </a:t>
            </a:r>
          </a:p>
          <a:p>
            <a:endParaRPr lang="en-CA"/>
          </a:p>
        </p:txBody>
      </p:sp>
      <p:sp>
        <p:nvSpPr>
          <p:cNvPr id="2" name="TextBox 1">
            <a:extLst>
              <a:ext uri="{FF2B5EF4-FFF2-40B4-BE49-F238E27FC236}">
                <a16:creationId xmlns:a16="http://schemas.microsoft.com/office/drawing/2014/main" id="{3705286A-B9B3-B1C4-040B-FBBF55263668}"/>
              </a:ext>
            </a:extLst>
          </p:cNvPr>
          <p:cNvSpPr txBox="1"/>
          <p:nvPr/>
        </p:nvSpPr>
        <p:spPr>
          <a:xfrm>
            <a:off x="784260" y="1638827"/>
            <a:ext cx="10623481" cy="873316"/>
          </a:xfrm>
          <a:prstGeom prst="rect">
            <a:avLst/>
          </a:prstGeom>
          <a:noFill/>
        </p:spPr>
        <p:txBody>
          <a:bodyPr wrap="square" rtlCol="0">
            <a:spAutoFit/>
          </a:bodyPr>
          <a:lstStyle/>
          <a:p>
            <a:pPr algn="ctr">
              <a:lnSpc>
                <a:spcPct val="110000"/>
              </a:lnSpc>
            </a:pPr>
            <a:r>
              <a:rPr lang="en-US" sz="2400" kern="100">
                <a:solidFill>
                  <a:srgbClr val="4D4D4D"/>
                </a:solidFill>
                <a:effectLst/>
                <a:latin typeface="Arial" panose="020B0604020202020204" pitchFamily="34" charset="0"/>
                <a:ea typeface="Aptos" panose="020B0004020202020204" pitchFamily="34" charset="0"/>
                <a:cs typeface="Arial" panose="020B0604020202020204" pitchFamily="34" charset="0"/>
              </a:rPr>
              <a:t>The results of these studies suggest that psoralen-treated plasma was able to effectively support hemostasis similarly to conventional plasma. </a:t>
            </a:r>
          </a:p>
        </p:txBody>
      </p:sp>
      <p:pic>
        <p:nvPicPr>
          <p:cNvPr id="17" name="Picture 16" descr="A group of blood bags with red and blue labels&#10;&#10;AI-generated content may be incorrect.">
            <a:extLst>
              <a:ext uri="{FF2B5EF4-FFF2-40B4-BE49-F238E27FC236}">
                <a16:creationId xmlns:a16="http://schemas.microsoft.com/office/drawing/2014/main" id="{FDCF3778-8075-1373-8DDD-AF0454280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565819" y="2311904"/>
            <a:ext cx="4067908" cy="4067908"/>
          </a:xfrm>
          <a:prstGeom prst="rect">
            <a:avLst/>
          </a:prstGeom>
        </p:spPr>
      </p:pic>
      <p:grpSp>
        <p:nvGrpSpPr>
          <p:cNvPr id="18" name="Group 17">
            <a:extLst>
              <a:ext uri="{FF2B5EF4-FFF2-40B4-BE49-F238E27FC236}">
                <a16:creationId xmlns:a16="http://schemas.microsoft.com/office/drawing/2014/main" id="{3F126348-A0D2-8687-2EC5-BA201E428B69}"/>
              </a:ext>
            </a:extLst>
          </p:cNvPr>
          <p:cNvGrpSpPr/>
          <p:nvPr/>
        </p:nvGrpSpPr>
        <p:grpSpPr>
          <a:xfrm>
            <a:off x="1550329" y="2311904"/>
            <a:ext cx="4067908" cy="4067908"/>
            <a:chOff x="730319" y="2378449"/>
            <a:chExt cx="4067908" cy="4067908"/>
          </a:xfrm>
        </p:grpSpPr>
        <p:pic>
          <p:nvPicPr>
            <p:cNvPr id="16" name="Picture 15" descr="A group of blood bags with red and blue labels&#10;&#10;AI-generated content may be incorrect.">
              <a:extLst>
                <a:ext uri="{FF2B5EF4-FFF2-40B4-BE49-F238E27FC236}">
                  <a16:creationId xmlns:a16="http://schemas.microsoft.com/office/drawing/2014/main" id="{00930668-55C6-92EA-49B1-2E848A777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19" y="2378449"/>
              <a:ext cx="4067908" cy="4067908"/>
            </a:xfrm>
            <a:prstGeom prst="rect">
              <a:avLst/>
            </a:prstGeom>
          </p:spPr>
        </p:pic>
        <p:grpSp>
          <p:nvGrpSpPr>
            <p:cNvPr id="13" name="Group 12">
              <a:extLst>
                <a:ext uri="{FF2B5EF4-FFF2-40B4-BE49-F238E27FC236}">
                  <a16:creationId xmlns:a16="http://schemas.microsoft.com/office/drawing/2014/main" id="{25622876-0F0A-A55C-E223-2DDC12816EBE}"/>
                </a:ext>
              </a:extLst>
            </p:cNvPr>
            <p:cNvGrpSpPr/>
            <p:nvPr/>
          </p:nvGrpSpPr>
          <p:grpSpPr>
            <a:xfrm>
              <a:off x="1500554" y="4840294"/>
              <a:ext cx="1111319" cy="1111319"/>
              <a:chOff x="4896422" y="3094890"/>
              <a:chExt cx="2184316" cy="2184316"/>
            </a:xfrm>
          </p:grpSpPr>
          <p:sp>
            <p:nvSpPr>
              <p:cNvPr id="12" name="Oval 11">
                <a:extLst>
                  <a:ext uri="{FF2B5EF4-FFF2-40B4-BE49-F238E27FC236}">
                    <a16:creationId xmlns:a16="http://schemas.microsoft.com/office/drawing/2014/main" id="{21372491-5B88-92DA-D87B-7E421BC6AD39}"/>
                  </a:ext>
                </a:extLst>
              </p:cNvPr>
              <p:cNvSpPr/>
              <p:nvPr/>
            </p:nvSpPr>
            <p:spPr>
              <a:xfrm>
                <a:off x="4896422" y="3094890"/>
                <a:ext cx="2184316" cy="218431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object on a black background&#10;&#10;AI-generated content may be incorrect.">
                <a:extLst>
                  <a:ext uri="{FF2B5EF4-FFF2-40B4-BE49-F238E27FC236}">
                    <a16:creationId xmlns:a16="http://schemas.microsoft.com/office/drawing/2014/main" id="{07B61359-762D-B67D-5B52-F5D3A5154014}"/>
                  </a:ext>
                </a:extLst>
              </p:cNvPr>
              <p:cNvPicPr>
                <a:picLocks noChangeAspect="1"/>
              </p:cNvPicPr>
              <p:nvPr/>
            </p:nvPicPr>
            <p:blipFill>
              <a:blip r:embed="rId4">
                <a:extLst>
                  <a:ext uri="{28A0092B-C50C-407E-A947-70E740481C1C}">
                    <a14:useLocalDpi xmlns:a14="http://schemas.microsoft.com/office/drawing/2010/main" val="0"/>
                  </a:ext>
                </a:extLst>
              </a:blip>
              <a:srcRect l="20419" t="20050" r="18848" b="19581"/>
              <a:stretch/>
            </p:blipFill>
            <p:spPr>
              <a:xfrm>
                <a:off x="5156240" y="3283348"/>
                <a:ext cx="1664677" cy="1654715"/>
              </a:xfrm>
              <a:prstGeom prst="rect">
                <a:avLst/>
              </a:prstGeom>
            </p:spPr>
          </p:pic>
        </p:grpSp>
      </p:grpSp>
    </p:spTree>
    <p:extLst>
      <p:ext uri="{BB962C8B-B14F-4D97-AF65-F5344CB8AC3E}">
        <p14:creationId xmlns:p14="http://schemas.microsoft.com/office/powerpoint/2010/main" val="17691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C98C1-DF42-785C-D4E9-BCEB4CDDCC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41C983-9BD8-9AA3-1A36-4704D1F3A955}"/>
              </a:ext>
            </a:extLst>
          </p:cNvPr>
          <p:cNvSpPr>
            <a:spLocks noGrp="1"/>
          </p:cNvSpPr>
          <p:nvPr>
            <p:ph type="title"/>
          </p:nvPr>
        </p:nvSpPr>
        <p:spPr>
          <a:xfrm>
            <a:off x="764236" y="182880"/>
            <a:ext cx="10589564" cy="943442"/>
          </a:xfrm>
        </p:spPr>
        <p:txBody>
          <a:bodyPr/>
          <a:lstStyle/>
          <a:p>
            <a:r>
              <a:rPr lang="en-CA"/>
              <a:t>Safety &amp; adverse transfusion reaction rates</a:t>
            </a:r>
          </a:p>
        </p:txBody>
      </p:sp>
      <p:sp>
        <p:nvSpPr>
          <p:cNvPr id="4" name="Rectangle 3">
            <a:extLst>
              <a:ext uri="{FF2B5EF4-FFF2-40B4-BE49-F238E27FC236}">
                <a16:creationId xmlns:a16="http://schemas.microsoft.com/office/drawing/2014/main" id="{0B07B54C-7E8D-C813-E8FF-E20BE46792D4}"/>
              </a:ext>
            </a:extLst>
          </p:cNvPr>
          <p:cNvSpPr/>
          <p:nvPr/>
        </p:nvSpPr>
        <p:spPr>
          <a:xfrm>
            <a:off x="3364992" y="6284532"/>
            <a:ext cx="7700692" cy="3521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dirty="0">
                <a:solidFill>
                  <a:schemeClr val="tx1"/>
                </a:solidFill>
                <a:latin typeface="Arial" panose="020B0604020202020204" pitchFamily="34" charset="0"/>
                <a:cs typeface="Arial" panose="020B0604020202020204" pitchFamily="34" charset="0"/>
              </a:rPr>
              <a:t>Cazenave JP, et al. Transfusion 2009;50(6); </a:t>
            </a:r>
            <a:r>
              <a:rPr lang="en-CA" sz="1200" dirty="0" err="1">
                <a:solidFill>
                  <a:schemeClr val="tx1"/>
                </a:solidFill>
                <a:latin typeface="Arial" panose="020B0604020202020204" pitchFamily="34" charset="0"/>
                <a:cs typeface="Arial" panose="020B0604020202020204" pitchFamily="34" charset="0"/>
              </a:rPr>
              <a:t>Irsch</a:t>
            </a:r>
            <a:r>
              <a:rPr lang="en-CA" sz="1200" dirty="0">
                <a:solidFill>
                  <a:schemeClr val="tx1"/>
                </a:solidFill>
                <a:latin typeface="Arial" panose="020B0604020202020204" pitchFamily="34" charset="0"/>
                <a:cs typeface="Arial" panose="020B0604020202020204" pitchFamily="34" charset="0"/>
              </a:rPr>
              <a:t> J and J </a:t>
            </a:r>
            <a:r>
              <a:rPr lang="en-CA" sz="1200" dirty="0" err="1">
                <a:solidFill>
                  <a:schemeClr val="tx1"/>
                </a:solidFill>
                <a:latin typeface="Arial" panose="020B0604020202020204" pitchFamily="34" charset="0"/>
                <a:cs typeface="Arial" panose="020B0604020202020204" pitchFamily="34" charset="0"/>
              </a:rPr>
              <a:t>Seghatchian</a:t>
            </a:r>
            <a:r>
              <a:rPr lang="en-CA" sz="1200" dirty="0">
                <a:solidFill>
                  <a:schemeClr val="tx1"/>
                </a:solidFill>
                <a:latin typeface="Arial" panose="020B0604020202020204" pitchFamily="34" charset="0"/>
                <a:cs typeface="Arial" panose="020B0604020202020204" pitchFamily="34" charset="0"/>
              </a:rPr>
              <a:t>. Transfusion and Apheresis Science 2015;52(2) </a:t>
            </a:r>
          </a:p>
        </p:txBody>
      </p:sp>
      <p:sp>
        <p:nvSpPr>
          <p:cNvPr id="5" name="TextBox 4">
            <a:extLst>
              <a:ext uri="{FF2B5EF4-FFF2-40B4-BE49-F238E27FC236}">
                <a16:creationId xmlns:a16="http://schemas.microsoft.com/office/drawing/2014/main" id="{001836AF-F2B7-CFA4-53A8-C3E28BE32D9B}"/>
              </a:ext>
            </a:extLst>
          </p:cNvPr>
          <p:cNvSpPr txBox="1"/>
          <p:nvPr/>
        </p:nvSpPr>
        <p:spPr>
          <a:xfrm>
            <a:off x="764236" y="1497103"/>
            <a:ext cx="10301447" cy="937949"/>
          </a:xfrm>
          <a:prstGeom prst="rect">
            <a:avLst/>
          </a:prstGeom>
          <a:noFill/>
        </p:spPr>
        <p:txBody>
          <a:bodyPr wrap="square" rtlCol="0">
            <a:spAutoFit/>
          </a:bodyPr>
          <a:lstStyle/>
          <a:p>
            <a:pPr marL="571500" indent="-571500">
              <a:lnSpc>
                <a:spcPct val="120000"/>
              </a:lnSpc>
              <a:spcBef>
                <a:spcPts val="0"/>
              </a:spcBef>
              <a:buFont typeface="Arial" panose="020B0604020202020204" pitchFamily="34" charset="0"/>
              <a:buChar char="•"/>
            </a:pPr>
            <a:r>
              <a:rPr lang="en-US" sz="2400">
                <a:latin typeface="Arial" panose="020B0604020202020204" pitchFamily="34" charset="0"/>
                <a:cs typeface="Arial" panose="020B0604020202020204" pitchFamily="34" charset="0"/>
              </a:rPr>
              <a:t>Hemovigilance data from France and Belgium reported a rate of 0.34 events per 1000 transfused plasma components (or 0.034%)</a:t>
            </a:r>
          </a:p>
        </p:txBody>
      </p:sp>
      <p:sp>
        <p:nvSpPr>
          <p:cNvPr id="7" name="TextBox 6">
            <a:extLst>
              <a:ext uri="{FF2B5EF4-FFF2-40B4-BE49-F238E27FC236}">
                <a16:creationId xmlns:a16="http://schemas.microsoft.com/office/drawing/2014/main" id="{B78B6A28-CAD8-4A43-805D-7EEB7343D1CE}"/>
              </a:ext>
            </a:extLst>
          </p:cNvPr>
          <p:cNvSpPr txBox="1"/>
          <p:nvPr/>
        </p:nvSpPr>
        <p:spPr>
          <a:xfrm>
            <a:off x="1600199" y="2509368"/>
            <a:ext cx="9465484" cy="750526"/>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2000"/>
              <a:t>No TRALI episodes were reported in 7483 transfusions of 19,069 psoralen-treated plasma units </a:t>
            </a:r>
            <a:endParaRPr lang="en-US"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5807A77-0AC4-5C92-4FC3-7ABC90A4FAEE}"/>
              </a:ext>
            </a:extLst>
          </p:cNvPr>
          <p:cNvSpPr txBox="1"/>
          <p:nvPr/>
        </p:nvSpPr>
        <p:spPr>
          <a:xfrm>
            <a:off x="764236" y="3273593"/>
            <a:ext cx="9915486" cy="1381147"/>
          </a:xfrm>
          <a:prstGeom prst="rect">
            <a:avLst/>
          </a:prstGeom>
          <a:noFill/>
        </p:spPr>
        <p:txBody>
          <a:bodyPr wrap="square" rtlCol="0">
            <a:spAutoFit/>
          </a:bodyPr>
          <a:lstStyle/>
          <a:p>
            <a:pPr marL="571500" indent="-571500">
              <a:lnSpc>
                <a:spcPct val="120000"/>
              </a:lnSpc>
              <a:spcBef>
                <a:spcPts val="0"/>
              </a:spcBef>
              <a:buFont typeface="Arial" panose="020B0604020202020204" pitchFamily="34" charset="0"/>
              <a:buChar char="•"/>
            </a:pPr>
            <a:r>
              <a:rPr lang="en-US" sz="2400">
                <a:latin typeface="Arial" panose="020B0604020202020204" pitchFamily="34" charset="0"/>
                <a:cs typeface="Arial" panose="020B0604020202020204" pitchFamily="34" charset="0"/>
              </a:rPr>
              <a:t>Active hemovigilance reporting performed in several centers showed lower adverse events reported per year in INTERCEPT treated plasma compared to other types of transfused plasma. </a:t>
            </a:r>
          </a:p>
        </p:txBody>
      </p:sp>
      <p:sp>
        <p:nvSpPr>
          <p:cNvPr id="9" name="TextBox 8">
            <a:extLst>
              <a:ext uri="{FF2B5EF4-FFF2-40B4-BE49-F238E27FC236}">
                <a16:creationId xmlns:a16="http://schemas.microsoft.com/office/drawing/2014/main" id="{4594FA94-173C-ABAF-7745-1DC08E563F7C}"/>
              </a:ext>
            </a:extLst>
          </p:cNvPr>
          <p:cNvSpPr txBox="1"/>
          <p:nvPr/>
        </p:nvSpPr>
        <p:spPr>
          <a:xfrm>
            <a:off x="1600199" y="4654740"/>
            <a:ext cx="9915486" cy="1166410"/>
          </a:xfrm>
          <a:prstGeom prst="rect">
            <a:avLst/>
          </a:prstGeom>
          <a:noFill/>
        </p:spPr>
        <p:txBody>
          <a:bodyPr wrap="square" rtlCol="0">
            <a:spAutoFit/>
          </a:bodyPr>
          <a:lstStyle/>
          <a:p>
            <a:pPr marL="571500" indent="-571500">
              <a:lnSpc>
                <a:spcPct val="120000"/>
              </a:lnSpc>
              <a:spcBef>
                <a:spcPts val="0"/>
              </a:spcBef>
              <a:buFont typeface="Arial" panose="020B0604020202020204" pitchFamily="34" charset="0"/>
              <a:buChar char="•"/>
            </a:pPr>
            <a:r>
              <a:rPr lang="en-US" sz="2000">
                <a:latin typeface="Arial" panose="020B0604020202020204" pitchFamily="34" charset="0"/>
                <a:cs typeface="Arial" panose="020B0604020202020204" pitchFamily="34" charset="0"/>
              </a:rPr>
              <a:t>In 2009 there were 12 reported adverse transfusion reactions with INTERCEPT treated plasma (22,933 components) compared to 191 in other types of plasma (348,725 components) with comparable results in 2010 and 2011. </a:t>
            </a:r>
          </a:p>
        </p:txBody>
      </p:sp>
    </p:spTree>
    <p:extLst>
      <p:ext uri="{BB962C8B-B14F-4D97-AF65-F5344CB8AC3E}">
        <p14:creationId xmlns:p14="http://schemas.microsoft.com/office/powerpoint/2010/main" val="412234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76028-8A3E-35B8-3301-494C9DC8E9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EFD840-E1F0-1815-59F2-666730373EDB}"/>
              </a:ext>
            </a:extLst>
          </p:cNvPr>
          <p:cNvSpPr>
            <a:spLocks noGrp="1"/>
          </p:cNvSpPr>
          <p:nvPr>
            <p:ph type="title"/>
          </p:nvPr>
        </p:nvSpPr>
        <p:spPr>
          <a:xfrm>
            <a:off x="764236" y="182880"/>
            <a:ext cx="10515600" cy="943442"/>
          </a:xfrm>
        </p:spPr>
        <p:txBody>
          <a:bodyPr>
            <a:normAutofit/>
          </a:bodyPr>
          <a:lstStyle/>
          <a:p>
            <a:r>
              <a:rPr lang="en-US" sz="2800"/>
              <a:t>Plasma quality comparison (preliminary data)</a:t>
            </a:r>
          </a:p>
        </p:txBody>
      </p:sp>
      <p:sp>
        <p:nvSpPr>
          <p:cNvPr id="6" name="TextBox 5">
            <a:extLst>
              <a:ext uri="{FF2B5EF4-FFF2-40B4-BE49-F238E27FC236}">
                <a16:creationId xmlns:a16="http://schemas.microsoft.com/office/drawing/2014/main" id="{96FF4307-6C8B-1280-9B59-29B570FFE419}"/>
              </a:ext>
            </a:extLst>
          </p:cNvPr>
          <p:cNvSpPr txBox="1"/>
          <p:nvPr/>
        </p:nvSpPr>
        <p:spPr>
          <a:xfrm>
            <a:off x="764236" y="1060312"/>
            <a:ext cx="6097631" cy="369332"/>
          </a:xfrm>
          <a:prstGeom prst="rect">
            <a:avLst/>
          </a:prstGeom>
          <a:noFill/>
        </p:spPr>
        <p:txBody>
          <a:bodyPr wrap="none" rtlCol="0">
            <a:spAutoFit/>
          </a:bodyPr>
          <a:lstStyle/>
          <a:p>
            <a:r>
              <a:rPr lang="en-CA" b="1"/>
              <a:t>Comparison of day 0 post-thaw plasma </a:t>
            </a:r>
            <a:r>
              <a:rPr lang="en-CA" b="1" i="1"/>
              <a:t>in vitro </a:t>
            </a:r>
            <a:r>
              <a:rPr lang="en-CA" b="1"/>
              <a:t>quality plasma</a:t>
            </a:r>
            <a:endParaRPr lang="en-US" b="1"/>
          </a:p>
        </p:txBody>
      </p:sp>
      <p:sp>
        <p:nvSpPr>
          <p:cNvPr id="2" name="TextBox 1">
            <a:extLst>
              <a:ext uri="{FF2B5EF4-FFF2-40B4-BE49-F238E27FC236}">
                <a16:creationId xmlns:a16="http://schemas.microsoft.com/office/drawing/2014/main" id="{0B904BF2-8941-502C-28D0-E8A2219EA6F0}"/>
              </a:ext>
            </a:extLst>
          </p:cNvPr>
          <p:cNvSpPr txBox="1"/>
          <p:nvPr/>
        </p:nvSpPr>
        <p:spPr>
          <a:xfrm>
            <a:off x="764235" y="4900529"/>
            <a:ext cx="11004212" cy="1200329"/>
          </a:xfrm>
          <a:prstGeom prst="rect">
            <a:avLst/>
          </a:prstGeom>
          <a:noFill/>
        </p:spPr>
        <p:txBody>
          <a:bodyPr wrap="square" lIns="91440" tIns="45720" rIns="91440" bIns="45720" rtlCol="0" anchor="t">
            <a:spAutoFit/>
          </a:bodyPr>
          <a:lstStyle/>
          <a:p>
            <a:pPr marL="0" marR="0">
              <a:buNone/>
            </a:pPr>
            <a:r>
              <a:rPr lang="en-CA" sz="900" i="1"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Alpha-2 antiplasmin and ADAMTS-13 were determined using kits designed for research purposes. The other parameters were tested on Stago Coagulation Analyzer. All methods are designed for clinical diagnostic samples; however, we are using them “off label” to measure coagulation related parameters in plasma components (n = 33 for all the parameters).</a:t>
            </a:r>
          </a:p>
          <a:p>
            <a:pPr marL="0" marR="0">
              <a:buNone/>
            </a:pPr>
            <a:r>
              <a:rPr lang="en-US" sz="900" i="1"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Data were gathered from development data at Canadian Blood Services.</a:t>
            </a:r>
          </a:p>
          <a:p>
            <a:pPr marL="0" marR="0">
              <a:buNone/>
            </a:pPr>
            <a:r>
              <a:rPr lang="en-US" sz="900" i="1"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All parameters taken from product monograph (n = 12), except for ADAMTS-13 (n =18) taken from </a:t>
            </a:r>
            <a:r>
              <a:rPr lang="en-US" sz="900" i="1" u="sng" kern="100">
                <a:solidFill>
                  <a:srgbClr val="4D4D4D"/>
                </a:solidFill>
                <a:effectLst/>
                <a:latin typeface="Arial" panose="020B0604020202020204" pitchFamily="34" charset="0"/>
                <a:ea typeface="Aptos" panose="020B0004020202020204" pitchFamily="34" charset="0"/>
                <a:cs typeface="Arial" panose="020B0604020202020204" pitchFamily="34" charset="0"/>
                <a:hlinkClick r:id="rId3"/>
              </a:rPr>
              <a:t>https://www.octaplasma.ca/standardization-of-plasma-protein-levels-in-octaplasma/</a:t>
            </a:r>
            <a:r>
              <a:rPr lang="en-CA"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 </a:t>
            </a:r>
            <a:endPar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p>
            <a:pPr marL="0" marR="0">
              <a:buNone/>
            </a:pPr>
            <a:r>
              <a:rPr lang="en-US" sz="900" i="1"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There are currently no defined acceptance criteria listed by CSAZ902-25 specifically for pathogen reduced plasma.</a:t>
            </a:r>
          </a:p>
          <a:p>
            <a:pPr marL="0" marR="0">
              <a:buNone/>
            </a:pPr>
            <a:r>
              <a:rPr lang="en-US" sz="900" i="1"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Reference ranges were taken from Erickson et al.</a:t>
            </a:r>
            <a:r>
              <a:rPr lang="en-US" sz="900" i="1" kern="100" baseline="30000">
                <a:solidFill>
                  <a:srgbClr val="4D4D4D"/>
                </a:solidFill>
                <a:latin typeface="Arial" panose="020B0604020202020204" pitchFamily="34" charset="0"/>
                <a:ea typeface="Aptos" panose="020B0004020202020204" pitchFamily="34" charset="0"/>
                <a:cs typeface="Arial" panose="020B0604020202020204" pitchFamily="34" charset="0"/>
              </a:rPr>
              <a:t> </a:t>
            </a:r>
            <a:r>
              <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and were established on fresh frozen, normal donor plasma samples by Machaon Diagnostic Laboratory</a:t>
            </a:r>
          </a:p>
          <a:p>
            <a:pPr marL="0" marR="0"/>
            <a:r>
              <a:rPr lang="en-CA" sz="900" i="1" kern="100" baseline="30000">
                <a:solidFill>
                  <a:srgbClr val="4D4D4D"/>
                </a:solidFill>
                <a:effectLst/>
                <a:latin typeface="Arial" panose="020B0604020202020204" pitchFamily="34" charset="0"/>
                <a:ea typeface="Aptos" panose="020B0004020202020204" pitchFamily="34" charset="0"/>
                <a:cs typeface="Arial" panose="020B0604020202020204" pitchFamily="34" charset="0"/>
              </a:rPr>
              <a:t>#</a:t>
            </a:r>
            <a:r>
              <a:rPr lang="en-CA"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T</a:t>
            </a:r>
            <a:r>
              <a:rPr lang="en-US" sz="900" i="1" kern="100">
                <a:solidFill>
                  <a:srgbClr val="4D4D4D"/>
                </a:solidFill>
                <a:effectLst/>
                <a:latin typeface="Arial" panose="020B0604020202020204" pitchFamily="34" charset="0"/>
                <a:ea typeface="Aptos" panose="020B0004020202020204" pitchFamily="34" charset="0"/>
                <a:cs typeface="Arial" panose="020B0604020202020204" pitchFamily="34" charset="0"/>
              </a:rPr>
              <a:t>he percentage of activity and the IU/mL unit are directly proportional (i.e., if the activity is 50%, it would be 0.5 IU/mL).</a:t>
            </a:r>
          </a:p>
          <a:p>
            <a:pPr marL="0" marR="0"/>
            <a:r>
              <a:rPr lang="en-US" sz="900" i="1">
                <a:cs typeface="Arial"/>
              </a:rPr>
              <a:t>**Heger et al. data</a:t>
            </a:r>
          </a:p>
        </p:txBody>
      </p:sp>
      <p:graphicFrame>
        <p:nvGraphicFramePr>
          <p:cNvPr id="7" name="Table 6">
            <a:extLst>
              <a:ext uri="{FF2B5EF4-FFF2-40B4-BE49-F238E27FC236}">
                <a16:creationId xmlns:a16="http://schemas.microsoft.com/office/drawing/2014/main" id="{759E229B-9F1B-9846-41F3-E6A7FBCB45CE}"/>
              </a:ext>
            </a:extLst>
          </p:cNvPr>
          <p:cNvGraphicFramePr>
            <a:graphicFrameLocks noGrp="1"/>
          </p:cNvGraphicFramePr>
          <p:nvPr>
            <p:extLst>
              <p:ext uri="{D42A27DB-BD31-4B8C-83A1-F6EECF244321}">
                <p14:modId xmlns:p14="http://schemas.microsoft.com/office/powerpoint/2010/main" val="3315764851"/>
              </p:ext>
            </p:extLst>
          </p:nvPr>
        </p:nvGraphicFramePr>
        <p:xfrm>
          <a:off x="764235" y="1358946"/>
          <a:ext cx="10753834" cy="3550723"/>
        </p:xfrm>
        <a:graphic>
          <a:graphicData uri="http://schemas.openxmlformats.org/drawingml/2006/table">
            <a:tbl>
              <a:tblPr firstRow="1" firstCol="1" bandRow="1">
                <a:tableStyleId>{2D5ABB26-0587-4C30-8999-92F81FD0307C}</a:tableStyleId>
              </a:tblPr>
              <a:tblGrid>
                <a:gridCol w="2342380">
                  <a:extLst>
                    <a:ext uri="{9D8B030D-6E8A-4147-A177-3AD203B41FA5}">
                      <a16:colId xmlns:a16="http://schemas.microsoft.com/office/drawing/2014/main" val="169365526"/>
                    </a:ext>
                  </a:extLst>
                </a:gridCol>
                <a:gridCol w="2555631">
                  <a:extLst>
                    <a:ext uri="{9D8B030D-6E8A-4147-A177-3AD203B41FA5}">
                      <a16:colId xmlns:a16="http://schemas.microsoft.com/office/drawing/2014/main" val="2206438040"/>
                    </a:ext>
                  </a:extLst>
                </a:gridCol>
                <a:gridCol w="1949268">
                  <a:extLst>
                    <a:ext uri="{9D8B030D-6E8A-4147-A177-3AD203B41FA5}">
                      <a16:colId xmlns:a16="http://schemas.microsoft.com/office/drawing/2014/main" val="3672368938"/>
                    </a:ext>
                  </a:extLst>
                </a:gridCol>
                <a:gridCol w="714210">
                  <a:extLst>
                    <a:ext uri="{9D8B030D-6E8A-4147-A177-3AD203B41FA5}">
                      <a16:colId xmlns:a16="http://schemas.microsoft.com/office/drawing/2014/main" val="2261410850"/>
                    </a:ext>
                  </a:extLst>
                </a:gridCol>
                <a:gridCol w="93980">
                  <a:extLst>
                    <a:ext uri="{9D8B030D-6E8A-4147-A177-3AD203B41FA5}">
                      <a16:colId xmlns:a16="http://schemas.microsoft.com/office/drawing/2014/main" val="3271272001"/>
                    </a:ext>
                  </a:extLst>
                </a:gridCol>
                <a:gridCol w="802983">
                  <a:extLst>
                    <a:ext uri="{9D8B030D-6E8A-4147-A177-3AD203B41FA5}">
                      <a16:colId xmlns:a16="http://schemas.microsoft.com/office/drawing/2014/main" val="1276599561"/>
                    </a:ext>
                  </a:extLst>
                </a:gridCol>
                <a:gridCol w="93980">
                  <a:extLst>
                    <a:ext uri="{9D8B030D-6E8A-4147-A177-3AD203B41FA5}">
                      <a16:colId xmlns:a16="http://schemas.microsoft.com/office/drawing/2014/main" val="2461997019"/>
                    </a:ext>
                  </a:extLst>
                </a:gridCol>
                <a:gridCol w="738423">
                  <a:extLst>
                    <a:ext uri="{9D8B030D-6E8A-4147-A177-3AD203B41FA5}">
                      <a16:colId xmlns:a16="http://schemas.microsoft.com/office/drawing/2014/main" val="1766112372"/>
                    </a:ext>
                  </a:extLst>
                </a:gridCol>
                <a:gridCol w="1462979">
                  <a:extLst>
                    <a:ext uri="{9D8B030D-6E8A-4147-A177-3AD203B41FA5}">
                      <a16:colId xmlns:a16="http://schemas.microsoft.com/office/drawing/2014/main" val="318006854"/>
                    </a:ext>
                  </a:extLst>
                </a:gridCol>
              </a:tblGrid>
              <a:tr h="947715">
                <a:tc rowSpan="2">
                  <a:txBody>
                    <a:bodyPr/>
                    <a:lstStyle/>
                    <a:p>
                      <a:pPr marL="0" marR="0">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Parameter</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Untreated non-O </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multi-plasma</a:t>
                      </a:r>
                      <a:endParaRPr lang="en-US" sz="1200" b="1" kern="100">
                        <a:solidFill>
                          <a:schemeClr val="bg1"/>
                        </a:solidFill>
                        <a:effectLst/>
                        <a:latin typeface="Arial" panose="020B0604020202020204" pitchFamily="34" charset="0"/>
                        <a:cs typeface="Arial" panose="020B0604020202020204" pitchFamily="34" charset="0"/>
                      </a:endParaRPr>
                    </a:p>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(n = 15) </a:t>
                      </a:r>
                      <a:r>
                        <a:rPr lang="en-CA"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INTERCEPT treated non-O </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multi-plasma </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(n = 33) </a:t>
                      </a:r>
                      <a:r>
                        <a:rPr lang="en-CA"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5">
                  <a:txBody>
                    <a:bodyPr/>
                    <a:lstStyle/>
                    <a:p>
                      <a:pPr marL="0" marR="0" algn="ctr">
                        <a:lnSpc>
                          <a:spcPct val="115000"/>
                        </a:lnSpc>
                        <a:spcAft>
                          <a:spcPts val="800"/>
                        </a:spcAft>
                        <a:buNone/>
                      </a:pPr>
                      <a:r>
                        <a:rPr lang="en-CA" sz="1200" b="1" kern="100" err="1">
                          <a:solidFill>
                            <a:schemeClr val="bg1"/>
                          </a:solidFill>
                          <a:effectLst/>
                          <a:latin typeface="Arial" panose="020B0604020202020204" pitchFamily="34" charset="0"/>
                          <a:cs typeface="Arial" panose="020B0604020202020204" pitchFamily="34" charset="0"/>
                        </a:rPr>
                        <a:t>Octaplasma</a:t>
                      </a:r>
                      <a:br>
                        <a:rPr lang="en-CA" sz="1200" b="1" kern="100">
                          <a:solidFill>
                            <a:schemeClr val="bg1"/>
                          </a:solidFill>
                          <a:effectLst/>
                          <a:latin typeface="Arial" panose="020B0604020202020204" pitchFamily="34" charset="0"/>
                          <a:cs typeface="Arial" panose="020B0604020202020204" pitchFamily="34" charset="0"/>
                        </a:rPr>
                      </a:br>
                      <a:r>
                        <a:rPr lang="en-CA" sz="1200" b="1" kern="100">
                          <a:solidFill>
                            <a:schemeClr val="bg1"/>
                          </a:solidFill>
                          <a:effectLst/>
                          <a:latin typeface="Arial" panose="020B0604020202020204" pitchFamily="34" charset="0"/>
                          <a:cs typeface="Arial" panose="020B0604020202020204" pitchFamily="34" charset="0"/>
                        </a:rPr>
                        <a:t> (n = 12) </a:t>
                      </a:r>
                      <a:r>
                        <a:rPr lang="en-US"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lnL w="12700" cap="flat" cmpd="sng" algn="ctr">
                      <a:no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Aft>
                          <a:spcPts val="800"/>
                        </a:spcAft>
                        <a:buNone/>
                      </a:pPr>
                      <a:endParaRPr lang="en-US" sz="14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rowSpan="2">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Laboratory clinical reference range, 95% CI</a:t>
                      </a:r>
                      <a:r>
                        <a:rPr lang="en-CA" sz="1200" b="1" kern="100" baseline="30000">
                          <a:solidFill>
                            <a:schemeClr val="bg1"/>
                          </a:solidFill>
                          <a:effectLst/>
                          <a:latin typeface="Arial" panose="020B0604020202020204" pitchFamily="34" charset="0"/>
                          <a:cs typeface="Arial" panose="020B0604020202020204" pitchFamily="34" charset="0"/>
                        </a:rPr>
                        <a:t>||</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535094626"/>
                  </a:ext>
                </a:extLst>
              </a:tr>
              <a:tr h="463552">
                <a:tc vMerge="1">
                  <a:txBody>
                    <a:bodyPr/>
                    <a:lstStyle/>
                    <a:p>
                      <a:endParaRPr lang="en-US"/>
                    </a:p>
                  </a:txBody>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Mean ± standard deviation (SD)</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Mean ±  SD</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solidFill>
                      <a:schemeClr val="accent3"/>
                    </a:solidFill>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mean</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a:noFill/>
                    </a:lnR>
                    <a:lnT w="12700" cap="flat" cmpd="sng" algn="ctr">
                      <a:solidFill>
                        <a:schemeClr val="bg1"/>
                      </a:solidFill>
                      <a:prstDash val="solid"/>
                      <a:round/>
                      <a:headEnd type="none" w="med" len="med"/>
                      <a:tailEnd type="none" w="med" len="med"/>
                    </a:lnT>
                    <a:solidFill>
                      <a:schemeClr val="accent3"/>
                    </a:solidFill>
                  </a:tcPr>
                </a:tc>
                <a:tc gridSpan="3">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min</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b="1" kern="100">
                          <a:solidFill>
                            <a:schemeClr val="bg1"/>
                          </a:solidFill>
                          <a:effectLst/>
                          <a:latin typeface="Arial" panose="020B0604020202020204" pitchFamily="34" charset="0"/>
                          <a:cs typeface="Arial" panose="020B0604020202020204" pitchFamily="34" charset="0"/>
                        </a:rPr>
                        <a:t>max</a:t>
                      </a:r>
                      <a:endPar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vMerge="1">
                  <a:txBody>
                    <a:bodyPr/>
                    <a:lstStyle/>
                    <a:p>
                      <a:endParaRPr lang="en-US"/>
                    </a:p>
                  </a:txBody>
                  <a:tcPr/>
                </a:tc>
                <a:extLst>
                  <a:ext uri="{0D108BD9-81ED-4DB2-BD59-A6C34878D82A}">
                    <a16:rowId xmlns:a16="http://schemas.microsoft.com/office/drawing/2014/main" val="2466080355"/>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FVIII (IU/mL) </a:t>
                      </a:r>
                      <a:r>
                        <a:rPr lang="en-CA" sz="1200" kern="100" baseline="30000">
                          <a:effectLst/>
                          <a:latin typeface="Arial" panose="020B0604020202020204" pitchFamily="34" charset="0"/>
                          <a:cs typeface="Arial" panose="020B0604020202020204" pitchFamily="34" charset="0"/>
                        </a:rPr>
                        <a:t>¶</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lnT>
                      <a:noFill/>
                    </a:lnT>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1.36 ± 0.31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0.83 ± 0.18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2">
                  <a:txBody>
                    <a:bodyPr/>
                    <a:lstStyle/>
                    <a:p>
                      <a:pPr marL="0" marR="0" lvl="0" algn="ctr">
                        <a:lnSpc>
                          <a:spcPct val="114999"/>
                        </a:lnSpc>
                        <a:spcAft>
                          <a:spcPts val="800"/>
                        </a:spcAft>
                        <a:buNone/>
                      </a:pPr>
                      <a:r>
                        <a:rPr lang="en-CA" sz="1200" b="0" i="0" u="none" strike="noStrike" kern="100" noProof="0">
                          <a:effectLst/>
                          <a:latin typeface="Arial" panose="020B0604020202020204" pitchFamily="34" charset="0"/>
                          <a:cs typeface="Arial" panose="020B0604020202020204" pitchFamily="34" charset="0"/>
                        </a:rPr>
                        <a:t>1.08**</a:t>
                      </a:r>
                      <a:endParaRPr lang="en-US" sz="1200">
                        <a:latin typeface="Arial" panose="020B06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lnL w="12700" cap="flat" cmpd="sng" algn="ctr">
                      <a:solidFill>
                        <a:schemeClr val="bg1"/>
                      </a:solidFill>
                      <a:prstDash val="solid"/>
                      <a:round/>
                      <a:headEnd type="none" w="med" len="med"/>
                      <a:tailEnd type="none" w="med" len="med"/>
                    </a:lnL>
                  </a:tcPr>
                </a:tc>
                <a:tc>
                  <a:txBody>
                    <a:bodyPr/>
                    <a:lstStyle/>
                    <a:p>
                      <a:pPr marL="0" marR="0" lvl="0" algn="ctr">
                        <a:lnSpc>
                          <a:spcPct val="114999"/>
                        </a:lnSpc>
                        <a:spcAft>
                          <a:spcPts val="800"/>
                        </a:spcAft>
                        <a:buNone/>
                      </a:pPr>
                      <a:r>
                        <a:rPr lang="en-US" sz="1200">
                          <a:latin typeface="Arial" panose="020B0604020202020204" pitchFamily="34" charset="0"/>
                          <a:cs typeface="Arial" panose="020B0604020202020204" pitchFamily="34" charset="0"/>
                        </a:rPr>
                        <a:t>0.80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tcPr>
                </a:tc>
                <a:tc gridSpan="2">
                  <a:txBody>
                    <a:bodyPr/>
                    <a:lstStyle/>
                    <a:p>
                      <a:pPr marL="0" marR="0" lvl="0" algn="ctr">
                        <a:lnSpc>
                          <a:spcPct val="114999"/>
                        </a:lnSpc>
                        <a:spcAft>
                          <a:spcPts val="800"/>
                        </a:spcAft>
                        <a:buNone/>
                      </a:pPr>
                      <a:r>
                        <a:rPr lang="en-US" sz="1200">
                          <a:latin typeface="Arial" panose="020B0604020202020204" pitchFamily="34" charset="0"/>
                          <a:cs typeface="Arial" panose="020B0604020202020204" pitchFamily="34" charset="0"/>
                        </a:rPr>
                        <a:t>1.30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tcPr>
                </a:tc>
                <a:tc hMerge="1">
                  <a:txBody>
                    <a:bodyPr/>
                    <a:lstStyle/>
                    <a:p>
                      <a:pPr marL="0" marR="0" algn="ctr">
                        <a:lnSpc>
                          <a:spcPct val="115000"/>
                        </a:lnSpc>
                        <a:spcAft>
                          <a:spcPts val="800"/>
                        </a:spcAft>
                        <a:buNone/>
                      </a:pPr>
                      <a:endParaRPr lang="en-US" sz="14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a:cs typeface="Arial"/>
                        </a:rPr>
                        <a:t>0.50–1.49</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T>
                      <a:noFill/>
                    </a:lnT>
                  </a:tcPr>
                </a:tc>
                <a:extLst>
                  <a:ext uri="{0D108BD9-81ED-4DB2-BD59-A6C34878D82A}">
                    <a16:rowId xmlns:a16="http://schemas.microsoft.com/office/drawing/2014/main" val="2295991030"/>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FVII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1.13 ± 0.26</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0.87 ± 0.19</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3">
                  <a:txBody>
                    <a:bodyPr/>
                    <a:lstStyle/>
                    <a:p>
                      <a:pPr marL="0" marR="0" algn="ctr">
                        <a:lnSpc>
                          <a:spcPct val="115000"/>
                        </a:lnSpc>
                        <a:spcAft>
                          <a:spcPts val="800"/>
                        </a:spcAft>
                        <a:buNone/>
                      </a:pPr>
                      <a:r>
                        <a:rPr lang="en-CA" sz="1200" kern="100">
                          <a:effectLst/>
                          <a:latin typeface="Arial"/>
                          <a:cs typeface="Arial"/>
                        </a:rPr>
                        <a:t>0.90</a:t>
                      </a:r>
                      <a:endParaRPr lang="en-US" sz="1200" kern="100">
                        <a:solidFill>
                          <a:srgbClr val="4D4D4D"/>
                        </a:solidFill>
                        <a:effectLst/>
                        <a:latin typeface="Arial"/>
                        <a:ea typeface="Aptos" panose="020B0004020202020204" pitchFamily="34" charset="0"/>
                        <a:cs typeface="Arial"/>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a:cs typeface="Arial"/>
                        </a:rPr>
                        <a:t>1.17</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0.45–1.33</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4069304882"/>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FV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0.94 ± 0.11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1.01 ± 0.21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0.78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3">
                  <a:txBody>
                    <a:bodyPr/>
                    <a:lstStyle/>
                    <a:p>
                      <a:pPr marL="0" marR="0" algn="ctr">
                        <a:lnSpc>
                          <a:spcPct val="115000"/>
                        </a:lnSpc>
                        <a:spcAft>
                          <a:spcPts val="800"/>
                        </a:spcAft>
                        <a:buNone/>
                      </a:pPr>
                      <a:r>
                        <a:rPr lang="en-CA" sz="1200" kern="100">
                          <a:effectLst/>
                          <a:latin typeface="Arial"/>
                          <a:cs typeface="Arial"/>
                        </a:rPr>
                        <a:t>0.75</a:t>
                      </a:r>
                      <a:endParaRPr lang="en-US" sz="1200" kern="100">
                        <a:solidFill>
                          <a:srgbClr val="4D4D4D"/>
                        </a:solidFill>
                        <a:effectLst/>
                        <a:latin typeface="Arial"/>
                        <a:ea typeface="Aptos" panose="020B0004020202020204" pitchFamily="34" charset="0"/>
                        <a:cs typeface="Arial"/>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a:cs typeface="Arial"/>
                        </a:rPr>
                        <a:t>0.84</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a:cs typeface="Arial"/>
                        </a:rPr>
                        <a:t>0.66–1.02</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16684209"/>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Fibrinogen (g/L)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3.09 ± 0.51</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2.53 ± 0.56</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2.50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3">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2.40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2.60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1.70–4.10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1917212972"/>
                  </a:ext>
                </a:extLst>
              </a:tr>
              <a:tr h="347084">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Prothrombin time (s)</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14.00 ± 0.50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15.10 ± 0.80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5">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No data</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Aft>
                          <a:spcPts val="800"/>
                        </a:spcAft>
                        <a:buNone/>
                      </a:pPr>
                      <a:endParaRPr lang="en-US" sz="14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10.40–12.30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47867466"/>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Protein S activity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1.02 ± 0.18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0.83 ± 0.15</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0.64</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3">
                  <a:txBody>
                    <a:bodyPr/>
                    <a:lstStyle/>
                    <a:p>
                      <a:pPr marL="0" marR="0" algn="ctr">
                        <a:lnSpc>
                          <a:spcPct val="115000"/>
                        </a:lnSpc>
                        <a:spcAft>
                          <a:spcPts val="800"/>
                        </a:spcAft>
                        <a:buNone/>
                      </a:pPr>
                      <a:r>
                        <a:rPr lang="en-CA" sz="1200" kern="100">
                          <a:effectLst/>
                          <a:latin typeface="Arial"/>
                          <a:cs typeface="Arial"/>
                        </a:rPr>
                        <a:t>0.55</a:t>
                      </a:r>
                      <a:endParaRPr lang="en-US" sz="1200" kern="100">
                        <a:solidFill>
                          <a:srgbClr val="4D4D4D"/>
                        </a:solidFill>
                        <a:effectLst/>
                        <a:latin typeface="Arial"/>
                        <a:ea typeface="Aptos" panose="020B0004020202020204" pitchFamily="34" charset="0"/>
                        <a:cs typeface="Arial"/>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a:cs typeface="Arial"/>
                        </a:rPr>
                        <a:t>0.71</a:t>
                      </a:r>
                      <a:endParaRPr lang="en-US" sz="1200" kern="100">
                        <a:solidFill>
                          <a:srgbClr val="4D4D4D"/>
                        </a:solidFill>
                        <a:effectLst/>
                        <a:latin typeface="Arial"/>
                        <a:ea typeface="Aptos" panose="020B0004020202020204" pitchFamily="34"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0.55–1.43</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3069908858"/>
                  </a:ext>
                </a:extLst>
              </a:tr>
              <a:tr h="221470">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Alpha-2 antiplasmin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1.20 ± 0.14</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1.02 ± 0.12</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0.23</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gridSpan="3">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0.20</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0.27</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0.68–1.36</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745498930"/>
                  </a:ext>
                </a:extLst>
              </a:tr>
              <a:tr h="463552">
                <a:tc>
                  <a:txBody>
                    <a:bodyPr/>
                    <a:lstStyle/>
                    <a:p>
                      <a:pPr marL="0" marR="0">
                        <a:lnSpc>
                          <a:spcPct val="115000"/>
                        </a:lnSpc>
                        <a:spcAft>
                          <a:spcPts val="800"/>
                        </a:spcAft>
                        <a:buNone/>
                      </a:pPr>
                      <a:r>
                        <a:rPr lang="en-CA" sz="1200" kern="100">
                          <a:effectLst/>
                          <a:latin typeface="Arial" panose="020B0604020202020204" pitchFamily="34" charset="0"/>
                          <a:cs typeface="Arial" panose="020B0604020202020204" pitchFamily="34" charset="0"/>
                        </a:rPr>
                        <a:t>ADAMTS-13 (IU/mL)</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0.78 ± 0.18</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0.93 ± 0.12</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chemeClr val="bg2">
                        <a:lumMod val="20000"/>
                        <a:lumOff val="80000"/>
                      </a:schemeClr>
                    </a:solidFill>
                  </a:tcPr>
                </a:tc>
                <a:tc gridSpan="5">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1.01 ± 0.08 </a:t>
                      </a:r>
                      <a:br>
                        <a:rPr lang="en-CA" sz="1200" kern="100">
                          <a:effectLst/>
                          <a:latin typeface="Arial" panose="020B0604020202020204" pitchFamily="34" charset="0"/>
                          <a:cs typeface="Arial" panose="020B0604020202020204" pitchFamily="34" charset="0"/>
                        </a:rPr>
                      </a:br>
                      <a:r>
                        <a:rPr lang="en-CA" sz="1200" kern="100">
                          <a:effectLst/>
                          <a:latin typeface="Arial" panose="020B0604020202020204" pitchFamily="34" charset="0"/>
                          <a:cs typeface="Arial" panose="020B0604020202020204" pitchFamily="34" charset="0"/>
                        </a:rPr>
                        <a:t>(mean ± SD)</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lumMod val="20000"/>
                        <a:lumOff val="80000"/>
                      </a:scheme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Aft>
                          <a:spcPts val="800"/>
                        </a:spcAft>
                        <a:buNone/>
                      </a:pPr>
                      <a:endParaRPr lang="en-US" sz="14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lumMod val="20000"/>
                        <a:lumOff val="80000"/>
                      </a:schemeClr>
                    </a:solidFill>
                  </a:tcPr>
                </a:tc>
                <a:tc>
                  <a:txBody>
                    <a:bodyPr/>
                    <a:lstStyle/>
                    <a:p>
                      <a:pPr marL="0" marR="0" algn="ctr">
                        <a:lnSpc>
                          <a:spcPct val="115000"/>
                        </a:lnSpc>
                        <a:spcAft>
                          <a:spcPts val="800"/>
                        </a:spcAft>
                        <a:buNone/>
                      </a:pPr>
                      <a:r>
                        <a:rPr lang="en-CA" sz="1200" kern="100">
                          <a:effectLst/>
                          <a:latin typeface="Arial" panose="020B0604020202020204" pitchFamily="34" charset="0"/>
                          <a:cs typeface="Arial" panose="020B0604020202020204" pitchFamily="34" charset="0"/>
                        </a:rPr>
                        <a:t>40%–130%</a:t>
                      </a:r>
                      <a:r>
                        <a:rPr lang="en-CA" sz="1200" kern="100" baseline="30000">
                          <a:effectLst/>
                          <a:latin typeface="Arial" panose="020B0604020202020204" pitchFamily="34" charset="0"/>
                          <a:cs typeface="Arial" panose="020B0604020202020204" pitchFamily="34" charset="0"/>
                        </a:rPr>
                        <a:t>#</a:t>
                      </a:r>
                      <a:endPar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4203891772"/>
                  </a:ext>
                </a:extLst>
              </a:tr>
            </a:tbl>
          </a:graphicData>
        </a:graphic>
      </p:graphicFrame>
      <p:sp>
        <p:nvSpPr>
          <p:cNvPr id="3" name="Rectangle 2">
            <a:extLst>
              <a:ext uri="{FF2B5EF4-FFF2-40B4-BE49-F238E27FC236}">
                <a16:creationId xmlns:a16="http://schemas.microsoft.com/office/drawing/2014/main" id="{35D29EB7-4158-5422-4131-3F3DFCF22B5A}"/>
              </a:ext>
            </a:extLst>
          </p:cNvPr>
          <p:cNvSpPr/>
          <p:nvPr/>
        </p:nvSpPr>
        <p:spPr>
          <a:xfrm>
            <a:off x="3364992" y="6272957"/>
            <a:ext cx="7700692" cy="5705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dirty="0">
                <a:solidFill>
                  <a:srgbClr val="4D4D4D"/>
                </a:solidFill>
                <a:effectLst/>
                <a:latin typeface="Arial" panose="020B0604020202020204" pitchFamily="34" charset="0"/>
                <a:ea typeface="Aptos" panose="020B0004020202020204" pitchFamily="34" charset="0"/>
              </a:rPr>
              <a:t>CSA Group. (2025). CAN/CSA-Z902:25 Blood and blood components</a:t>
            </a:r>
            <a:r>
              <a:rPr lang="en-CA" sz="1200" dirty="0">
                <a:solidFill>
                  <a:srgbClr val="4D4D4D"/>
                </a:solidFill>
                <a:latin typeface="Arial" panose="020B0604020202020204" pitchFamily="34" charset="0"/>
                <a:ea typeface="Aptos" panose="020B0004020202020204" pitchFamily="34" charset="0"/>
              </a:rPr>
              <a:t>; </a:t>
            </a:r>
            <a:r>
              <a:rPr lang="en-CA" sz="1200" dirty="0" err="1">
                <a:solidFill>
                  <a:srgbClr val="4D4D4D"/>
                </a:solidFill>
                <a:latin typeface="Arial" panose="020B0604020202020204" pitchFamily="34" charset="0"/>
                <a:ea typeface="Aptos" panose="020B0004020202020204" pitchFamily="34" charset="0"/>
              </a:rPr>
              <a:t>Octapharma</a:t>
            </a:r>
            <a:r>
              <a:rPr lang="en-CA" sz="1200" dirty="0">
                <a:solidFill>
                  <a:srgbClr val="4D4D4D"/>
                </a:solidFill>
                <a:latin typeface="Arial" panose="020B0604020202020204" pitchFamily="34" charset="0"/>
                <a:ea typeface="Aptos" panose="020B0004020202020204" pitchFamily="34" charset="0"/>
              </a:rPr>
              <a:t> Canada. (2022). </a:t>
            </a:r>
            <a:r>
              <a:rPr lang="en-CA" sz="1200" dirty="0" err="1">
                <a:solidFill>
                  <a:srgbClr val="4D4D4D"/>
                </a:solidFill>
                <a:latin typeface="Arial" panose="020B0604020202020204" pitchFamily="34" charset="0"/>
                <a:ea typeface="Aptos" panose="020B0004020202020204" pitchFamily="34" charset="0"/>
              </a:rPr>
              <a:t>Octaplasma</a:t>
            </a:r>
            <a:r>
              <a:rPr lang="en-CA" sz="1200" dirty="0">
                <a:solidFill>
                  <a:srgbClr val="4D4D4D"/>
                </a:solidFill>
                <a:latin typeface="Arial" panose="020B0604020202020204" pitchFamily="34" charset="0"/>
                <a:ea typeface="Aptos" panose="020B0004020202020204" pitchFamily="34" charset="0"/>
              </a:rPr>
              <a:t> Product Monograph; Erickson, A., et al. (2017).Transfusion, 57(4), 997-1006. Heger A, Gruber G. Transfusion. 2022 Dec;62(12):2621-2630. </a:t>
            </a:r>
            <a:endParaRPr lang="en-CA"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208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7B1A-EA8B-C50B-16A0-FCD7EB6438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121B6C-2CA0-0CBD-01A3-BECFFBABC721}"/>
              </a:ext>
            </a:extLst>
          </p:cNvPr>
          <p:cNvSpPr>
            <a:spLocks noGrp="1"/>
          </p:cNvSpPr>
          <p:nvPr>
            <p:ph type="title"/>
          </p:nvPr>
        </p:nvSpPr>
        <p:spPr>
          <a:xfrm>
            <a:off x="764236" y="182880"/>
            <a:ext cx="11427764" cy="943442"/>
          </a:xfrm>
        </p:spPr>
        <p:txBody>
          <a:bodyPr>
            <a:normAutofit/>
          </a:bodyPr>
          <a:lstStyle/>
          <a:p>
            <a:r>
              <a:rPr lang="en-CA"/>
              <a:t>Indications for AFP-PT</a:t>
            </a:r>
          </a:p>
        </p:txBody>
      </p:sp>
      <p:sp>
        <p:nvSpPr>
          <p:cNvPr id="3" name="TextBox 3">
            <a:extLst>
              <a:ext uri="{FF2B5EF4-FFF2-40B4-BE49-F238E27FC236}">
                <a16:creationId xmlns:a16="http://schemas.microsoft.com/office/drawing/2014/main" id="{DB9AA36C-4392-7E46-A4D0-ABDD4159F916}"/>
              </a:ext>
            </a:extLst>
          </p:cNvPr>
          <p:cNvSpPr txBox="1"/>
          <p:nvPr/>
        </p:nvSpPr>
        <p:spPr>
          <a:xfrm>
            <a:off x="3236976" y="6227064"/>
            <a:ext cx="6576929" cy="461665"/>
          </a:xfrm>
          <a:prstGeom prst="rect">
            <a:avLst/>
          </a:prstGeom>
          <a:noFill/>
        </p:spPr>
        <p:txBody>
          <a:bodyPr wrap="square">
            <a:spAutoFit/>
          </a:bodyPr>
          <a:lstStyle>
            <a:defPPr>
              <a:defRPr lang="en-US"/>
            </a:defPPr>
            <a:lvl1pPr>
              <a:buNone/>
              <a:defRPr sz="1200">
                <a:solidFill>
                  <a:srgbClr val="000000"/>
                </a:solidFill>
                <a:effectLst/>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Bloody Easy 5.1, JACC. 2020 Aug, 76 (5) 594–622, AJH 2019 March, 94(6) 697-709, Br J </a:t>
            </a:r>
            <a:r>
              <a:rPr lang="en-CA" err="1"/>
              <a:t>Haematol</a:t>
            </a:r>
            <a:r>
              <a:rPr lang="en-CA"/>
              <a:t>, 181: 54-67.</a:t>
            </a:r>
          </a:p>
        </p:txBody>
      </p:sp>
      <p:grpSp>
        <p:nvGrpSpPr>
          <p:cNvPr id="9" name="Group 8">
            <a:extLst>
              <a:ext uri="{FF2B5EF4-FFF2-40B4-BE49-F238E27FC236}">
                <a16:creationId xmlns:a16="http://schemas.microsoft.com/office/drawing/2014/main" id="{25C9D177-B252-38B5-64DA-DA70A60519D6}"/>
              </a:ext>
            </a:extLst>
          </p:cNvPr>
          <p:cNvGrpSpPr/>
          <p:nvPr/>
        </p:nvGrpSpPr>
        <p:grpSpPr>
          <a:xfrm>
            <a:off x="764237" y="1463305"/>
            <a:ext cx="5085579" cy="1200329"/>
            <a:chOff x="764237" y="1347870"/>
            <a:chExt cx="5085579" cy="1200329"/>
          </a:xfrm>
        </p:grpSpPr>
        <p:pic>
          <p:nvPicPr>
            <p:cNvPr id="7" name="Picture 6" descr="A red logo with a drop of water&#10;&#10;AI-generated content may be incorrect.">
              <a:extLst>
                <a:ext uri="{FF2B5EF4-FFF2-40B4-BE49-F238E27FC236}">
                  <a16:creationId xmlns:a16="http://schemas.microsoft.com/office/drawing/2014/main" id="{6DBE56D1-55D5-F449-2D9C-5DF68673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37" y="1406769"/>
              <a:ext cx="982502" cy="982502"/>
            </a:xfrm>
            <a:prstGeom prst="rect">
              <a:avLst/>
            </a:prstGeom>
          </p:spPr>
        </p:pic>
        <p:sp>
          <p:nvSpPr>
            <p:cNvPr id="8" name="TextBox 7">
              <a:extLst>
                <a:ext uri="{FF2B5EF4-FFF2-40B4-BE49-F238E27FC236}">
                  <a16:creationId xmlns:a16="http://schemas.microsoft.com/office/drawing/2014/main" id="{25CA8C4C-F6DA-BC77-0CDB-55AFC84F95E3}"/>
                </a:ext>
              </a:extLst>
            </p:cNvPr>
            <p:cNvSpPr txBox="1"/>
            <p:nvPr/>
          </p:nvSpPr>
          <p:spPr>
            <a:xfrm>
              <a:off x="1746740" y="1347870"/>
              <a:ext cx="4103076" cy="1200329"/>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Bleeding or undergoing invasive procedures with a high-risk of bleeding possibly requiring replacement of multiple plasma coagulation factors</a:t>
              </a:r>
              <a:endParaRPr lang="en-CA">
                <a:solidFill>
                  <a:srgbClr val="4D4D4D"/>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2BFB3519-91F8-2E07-107F-703B864915C0}"/>
              </a:ext>
            </a:extLst>
          </p:cNvPr>
          <p:cNvGrpSpPr/>
          <p:nvPr/>
        </p:nvGrpSpPr>
        <p:grpSpPr>
          <a:xfrm>
            <a:off x="865142" y="2830202"/>
            <a:ext cx="4691596" cy="1295432"/>
            <a:chOff x="865142" y="2560573"/>
            <a:chExt cx="4691596" cy="1295432"/>
          </a:xfrm>
        </p:grpSpPr>
        <p:pic>
          <p:nvPicPr>
            <p:cNvPr id="11" name="Picture 10" descr="A blood bag with a drop of blood&#10;&#10;AI-generated content may be incorrect.">
              <a:extLst>
                <a:ext uri="{FF2B5EF4-FFF2-40B4-BE49-F238E27FC236}">
                  <a16:creationId xmlns:a16="http://schemas.microsoft.com/office/drawing/2014/main" id="{6AF55E13-B243-A46A-C524-898BC3C6EB24}"/>
                </a:ext>
              </a:extLst>
            </p:cNvPr>
            <p:cNvPicPr>
              <a:picLocks noChangeAspect="1"/>
            </p:cNvPicPr>
            <p:nvPr/>
          </p:nvPicPr>
          <p:blipFill>
            <a:blip r:embed="rId4">
              <a:extLst>
                <a:ext uri="{28A0092B-C50C-407E-A947-70E740481C1C}">
                  <a14:useLocalDpi xmlns:a14="http://schemas.microsoft.com/office/drawing/2010/main" val="0"/>
                </a:ext>
              </a:extLst>
            </a:blip>
            <a:srcRect l="23297" t="6116" r="30324" b="16926"/>
            <a:stretch/>
          </p:blipFill>
          <p:spPr>
            <a:xfrm>
              <a:off x="865142" y="2560573"/>
              <a:ext cx="780691" cy="1295432"/>
            </a:xfrm>
            <a:prstGeom prst="rect">
              <a:avLst/>
            </a:prstGeom>
          </p:spPr>
        </p:pic>
        <p:sp>
          <p:nvSpPr>
            <p:cNvPr id="12" name="TextBox 11">
              <a:extLst>
                <a:ext uri="{FF2B5EF4-FFF2-40B4-BE49-F238E27FC236}">
                  <a16:creationId xmlns:a16="http://schemas.microsoft.com/office/drawing/2014/main" id="{E45ACE96-7999-CD48-2D2F-0B8902DC9745}"/>
                </a:ext>
              </a:extLst>
            </p:cNvPr>
            <p:cNvSpPr txBox="1"/>
            <p:nvPr/>
          </p:nvSpPr>
          <p:spPr>
            <a:xfrm>
              <a:off x="1746739" y="2817490"/>
              <a:ext cx="3809999" cy="923330"/>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Receiving massive transfusion with clinically significant coagulation abnormalities</a:t>
              </a:r>
              <a:endParaRPr lang="en-CA">
                <a:solidFill>
                  <a:srgbClr val="4D4D4D"/>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4100B05-214A-632A-28AB-8C240B2C857A}"/>
              </a:ext>
            </a:extLst>
          </p:cNvPr>
          <p:cNvGrpSpPr/>
          <p:nvPr/>
        </p:nvGrpSpPr>
        <p:grpSpPr>
          <a:xfrm>
            <a:off x="6320351" y="4264131"/>
            <a:ext cx="5422713" cy="1754326"/>
            <a:chOff x="673287" y="4142093"/>
            <a:chExt cx="5422713" cy="1754326"/>
          </a:xfrm>
        </p:grpSpPr>
        <p:pic>
          <p:nvPicPr>
            <p:cNvPr id="15" name="Picture 14" descr="A red and blue rectangular object&#10;&#10;AI-generated content may be incorrect.">
              <a:extLst>
                <a:ext uri="{FF2B5EF4-FFF2-40B4-BE49-F238E27FC236}">
                  <a16:creationId xmlns:a16="http://schemas.microsoft.com/office/drawing/2014/main" id="{A9E52492-AFFD-2B61-03BB-F0C1C4777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87" y="4296857"/>
              <a:ext cx="1164400" cy="1164400"/>
            </a:xfrm>
            <a:prstGeom prst="rect">
              <a:avLst/>
            </a:prstGeom>
          </p:spPr>
        </p:pic>
        <p:sp>
          <p:nvSpPr>
            <p:cNvPr id="16" name="TextBox 15">
              <a:extLst>
                <a:ext uri="{FF2B5EF4-FFF2-40B4-BE49-F238E27FC236}">
                  <a16:creationId xmlns:a16="http://schemas.microsoft.com/office/drawing/2014/main" id="{0648DC99-E2B5-F27F-169F-0216E5637936}"/>
                </a:ext>
              </a:extLst>
            </p:cNvPr>
            <p:cNvSpPr txBox="1"/>
            <p:nvPr/>
          </p:nvSpPr>
          <p:spPr>
            <a:xfrm>
              <a:off x="1731698" y="4142093"/>
              <a:ext cx="4364302" cy="1754326"/>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On warfarin and are bleeding or need to undergo an invasive procedure with a high-risk of bleeding before vitamin K can reverse the warfarin effect, and where prothrombin complex concentrate is not available or is contraindicated</a:t>
              </a:r>
              <a:endParaRPr lang="en-CA">
                <a:solidFill>
                  <a:srgbClr val="4D4D4D"/>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370C73A8-751F-A792-E1BB-DDD240F42D97}"/>
              </a:ext>
            </a:extLst>
          </p:cNvPr>
          <p:cNvGrpSpPr/>
          <p:nvPr/>
        </p:nvGrpSpPr>
        <p:grpSpPr>
          <a:xfrm>
            <a:off x="6427652" y="1280853"/>
            <a:ext cx="5000111" cy="1295432"/>
            <a:chOff x="6427652" y="1011224"/>
            <a:chExt cx="5000111" cy="1295432"/>
          </a:xfrm>
        </p:grpSpPr>
        <p:grpSp>
          <p:nvGrpSpPr>
            <p:cNvPr id="19" name="Group 18">
              <a:extLst>
                <a:ext uri="{FF2B5EF4-FFF2-40B4-BE49-F238E27FC236}">
                  <a16:creationId xmlns:a16="http://schemas.microsoft.com/office/drawing/2014/main" id="{E7680FED-AA3E-3090-D3C3-8BE88EA26435}"/>
                </a:ext>
              </a:extLst>
            </p:cNvPr>
            <p:cNvGrpSpPr/>
            <p:nvPr/>
          </p:nvGrpSpPr>
          <p:grpSpPr>
            <a:xfrm>
              <a:off x="6427652" y="1011224"/>
              <a:ext cx="780691" cy="1295432"/>
              <a:chOff x="8677314" y="2717928"/>
              <a:chExt cx="1066801" cy="1770185"/>
            </a:xfrm>
          </p:grpSpPr>
          <p:pic>
            <p:nvPicPr>
              <p:cNvPr id="17" name="Picture 16" descr="A blood bag with a drop of blood&#10;&#10;AI-generated content may be incorrect.">
                <a:extLst>
                  <a:ext uri="{FF2B5EF4-FFF2-40B4-BE49-F238E27FC236}">
                    <a16:creationId xmlns:a16="http://schemas.microsoft.com/office/drawing/2014/main" id="{8D04C6EA-BC8B-EA65-846C-B94CA66D808C}"/>
                  </a:ext>
                </a:extLst>
              </p:cNvPr>
              <p:cNvPicPr>
                <a:picLocks noChangeAspect="1"/>
              </p:cNvPicPr>
              <p:nvPr/>
            </p:nvPicPr>
            <p:blipFill>
              <a:blip r:embed="rId4">
                <a:extLst>
                  <a:ext uri="{28A0092B-C50C-407E-A947-70E740481C1C}">
                    <a14:useLocalDpi xmlns:a14="http://schemas.microsoft.com/office/drawing/2010/main" val="0"/>
                  </a:ext>
                </a:extLst>
              </a:blip>
              <a:srcRect l="23297" t="6116" r="30324" b="16926"/>
              <a:stretch/>
            </p:blipFill>
            <p:spPr>
              <a:xfrm>
                <a:off x="8677314" y="2717928"/>
                <a:ext cx="1066801" cy="1770185"/>
              </a:xfrm>
              <a:prstGeom prst="rect">
                <a:avLst/>
              </a:prstGeom>
            </p:spPr>
          </p:pic>
          <p:sp>
            <p:nvSpPr>
              <p:cNvPr id="18" name="Rectangle 17">
                <a:extLst>
                  <a:ext uri="{FF2B5EF4-FFF2-40B4-BE49-F238E27FC236}">
                    <a16:creationId xmlns:a16="http://schemas.microsoft.com/office/drawing/2014/main" id="{D2CD54DB-C75F-0F4D-240F-823DE4C844F5}"/>
                  </a:ext>
                </a:extLst>
              </p:cNvPr>
              <p:cNvSpPr/>
              <p:nvPr/>
            </p:nvSpPr>
            <p:spPr>
              <a:xfrm>
                <a:off x="8821867" y="3386319"/>
                <a:ext cx="804577" cy="130603"/>
              </a:xfrm>
              <a:prstGeom prst="rect">
                <a:avLst/>
              </a:prstGeom>
              <a:solidFill>
                <a:srgbClr val="E5A8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0FC054C2-EB41-3F1B-BB79-C1D94DA704CB}"/>
                </a:ext>
              </a:extLst>
            </p:cNvPr>
            <p:cNvSpPr txBox="1"/>
            <p:nvPr/>
          </p:nvSpPr>
          <p:spPr>
            <a:xfrm>
              <a:off x="7314128" y="1211905"/>
              <a:ext cx="4113635" cy="923330"/>
            </a:xfrm>
            <a:prstGeom prst="rect">
              <a:avLst/>
            </a:prstGeom>
            <a:noFill/>
          </p:spPr>
          <p:txBody>
            <a:bodyPr wrap="square" rtlCol="0">
              <a:spAutoFit/>
            </a:bodyPr>
            <a:lstStyle/>
            <a:p>
              <a:pPr>
                <a:spcBef>
                  <a:spcPct val="0"/>
                </a:spcBef>
                <a:spcAft>
                  <a:spcPct val="0"/>
                </a:spcAft>
              </a:pPr>
              <a:r>
                <a:rPr lang="en-CA">
                  <a:latin typeface="Arial" panose="020B0604020202020204" pitchFamily="34" charset="0"/>
                  <a:cs typeface="Arial" panose="020B0604020202020204" pitchFamily="34" charset="0"/>
                </a:rPr>
                <a:t>Requiring reconstituted whole blood for exchange transfusion in neonates</a:t>
              </a:r>
              <a:endParaRPr lang="en-CA">
                <a:solidFill>
                  <a:srgbClr val="4D4D4D"/>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1E3DF2EE-F227-BFE6-5001-E724BFEF9DD5}"/>
              </a:ext>
            </a:extLst>
          </p:cNvPr>
          <p:cNvGrpSpPr/>
          <p:nvPr/>
        </p:nvGrpSpPr>
        <p:grpSpPr>
          <a:xfrm>
            <a:off x="6219446" y="2737851"/>
            <a:ext cx="5208317" cy="1313995"/>
            <a:chOff x="6320351" y="4321624"/>
            <a:chExt cx="5208317" cy="1313995"/>
          </a:xfrm>
        </p:grpSpPr>
        <p:grpSp>
          <p:nvGrpSpPr>
            <p:cNvPr id="26" name="Group 25">
              <a:extLst>
                <a:ext uri="{FF2B5EF4-FFF2-40B4-BE49-F238E27FC236}">
                  <a16:creationId xmlns:a16="http://schemas.microsoft.com/office/drawing/2014/main" id="{EC487F91-6167-C5DD-8A6B-A35200BDA577}"/>
                </a:ext>
              </a:extLst>
            </p:cNvPr>
            <p:cNvGrpSpPr/>
            <p:nvPr/>
          </p:nvGrpSpPr>
          <p:grpSpPr>
            <a:xfrm>
              <a:off x="6320351" y="4321624"/>
              <a:ext cx="1313995" cy="1313995"/>
              <a:chOff x="7165037" y="3191274"/>
              <a:chExt cx="1936857" cy="1936857"/>
            </a:xfrm>
          </p:grpSpPr>
          <p:pic>
            <p:nvPicPr>
              <p:cNvPr id="22" name="Picture 21" descr="A blue and red logo&#10;&#10;AI-generated content may be incorrect.">
                <a:extLst>
                  <a:ext uri="{FF2B5EF4-FFF2-40B4-BE49-F238E27FC236}">
                    <a16:creationId xmlns:a16="http://schemas.microsoft.com/office/drawing/2014/main" id="{5B2A7E88-CB96-5083-93B5-47859F6909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5037" y="3191274"/>
                <a:ext cx="1936857" cy="1936857"/>
              </a:xfrm>
              <a:prstGeom prst="rect">
                <a:avLst/>
              </a:prstGeom>
            </p:spPr>
          </p:pic>
          <p:sp>
            <p:nvSpPr>
              <p:cNvPr id="25" name="Rectangle 24">
                <a:extLst>
                  <a:ext uri="{FF2B5EF4-FFF2-40B4-BE49-F238E27FC236}">
                    <a16:creationId xmlns:a16="http://schemas.microsoft.com/office/drawing/2014/main" id="{1EACDDBC-87D2-A90A-1129-E5E5D4463ED3}"/>
                  </a:ext>
                </a:extLst>
              </p:cNvPr>
              <p:cNvSpPr/>
              <p:nvPr/>
            </p:nvSpPr>
            <p:spPr>
              <a:xfrm>
                <a:off x="8086573" y="4499924"/>
                <a:ext cx="344370" cy="6282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pic>
            <p:nvPicPr>
              <p:cNvPr id="24" name="Picture 23" descr="A yellow and black logo&#10;&#10;AI-generated content may be incorrect.">
                <a:extLst>
                  <a:ext uri="{FF2B5EF4-FFF2-40B4-BE49-F238E27FC236}">
                    <a16:creationId xmlns:a16="http://schemas.microsoft.com/office/drawing/2014/main" id="{378DBA31-F527-4958-D1C7-AB909752C439}"/>
                  </a:ext>
                </a:extLst>
              </p:cNvPr>
              <p:cNvPicPr>
                <a:picLocks noChangeAspect="1"/>
              </p:cNvPicPr>
              <p:nvPr/>
            </p:nvPicPr>
            <p:blipFill>
              <a:blip r:embed="rId7">
                <a:extLst>
                  <a:ext uri="{28A0092B-C50C-407E-A947-70E740481C1C}">
                    <a14:useLocalDpi xmlns:a14="http://schemas.microsoft.com/office/drawing/2010/main" val="0"/>
                  </a:ext>
                </a:extLst>
              </a:blip>
              <a:srcRect l="20598" t="16312" r="29775" b="21660"/>
              <a:stretch/>
            </p:blipFill>
            <p:spPr>
              <a:xfrm>
                <a:off x="7995138" y="4463995"/>
                <a:ext cx="435805" cy="544710"/>
              </a:xfrm>
              <a:prstGeom prst="rect">
                <a:avLst/>
              </a:prstGeom>
            </p:spPr>
          </p:pic>
        </p:grpSp>
        <p:sp>
          <p:nvSpPr>
            <p:cNvPr id="27" name="TextBox 26">
              <a:extLst>
                <a:ext uri="{FF2B5EF4-FFF2-40B4-BE49-F238E27FC236}">
                  <a16:creationId xmlns:a16="http://schemas.microsoft.com/office/drawing/2014/main" id="{728FFF5B-99AD-4EE1-87D4-F66C42916DE2}"/>
                </a:ext>
              </a:extLst>
            </p:cNvPr>
            <p:cNvSpPr txBox="1"/>
            <p:nvPr/>
          </p:nvSpPr>
          <p:spPr>
            <a:xfrm>
              <a:off x="7480134" y="4400170"/>
              <a:ext cx="4048534" cy="1200329"/>
            </a:xfrm>
            <a:prstGeom prst="rect">
              <a:avLst/>
            </a:prstGeom>
            <a:noFill/>
          </p:spPr>
          <p:txBody>
            <a:bodyPr wrap="square" lIns="91440" tIns="45720" rIns="91440" bIns="45720" rtlCol="0" anchor="t">
              <a:spAutoFit/>
            </a:bodyPr>
            <a:lstStyle/>
            <a:p>
              <a:pPr>
                <a:spcBef>
                  <a:spcPct val="0"/>
                </a:spcBef>
                <a:spcAft>
                  <a:spcPct val="0"/>
                </a:spcAft>
              </a:pPr>
              <a:r>
                <a:rPr lang="en-CA">
                  <a:latin typeface="Arial"/>
                  <a:cs typeface="Arial"/>
                </a:rPr>
                <a:t>Being treated for thrombotic thrombocytopenic purpura (TTP) or hemolytic uremic syndrome (HUS) undergoing plasma exchange</a:t>
              </a:r>
              <a:endParaRPr lang="en-CA">
                <a:solidFill>
                  <a:srgbClr val="4D4D4D"/>
                </a:solidFill>
                <a:latin typeface="Arial"/>
                <a:cs typeface="Arial"/>
              </a:endParaRPr>
            </a:p>
          </p:txBody>
        </p:sp>
      </p:grpSp>
      <p:grpSp>
        <p:nvGrpSpPr>
          <p:cNvPr id="33" name="Group 32">
            <a:extLst>
              <a:ext uri="{FF2B5EF4-FFF2-40B4-BE49-F238E27FC236}">
                <a16:creationId xmlns:a16="http://schemas.microsoft.com/office/drawing/2014/main" id="{F3AEBC2E-C5B3-2691-FA6B-75301DCFB6A1}"/>
              </a:ext>
            </a:extLst>
          </p:cNvPr>
          <p:cNvGrpSpPr/>
          <p:nvPr/>
        </p:nvGrpSpPr>
        <p:grpSpPr>
          <a:xfrm>
            <a:off x="702690" y="4362247"/>
            <a:ext cx="5157684" cy="1477328"/>
            <a:chOff x="6189448" y="2438861"/>
            <a:chExt cx="5157684" cy="1477328"/>
          </a:xfrm>
        </p:grpSpPr>
        <p:pic>
          <p:nvPicPr>
            <p:cNvPr id="30" name="Picture 29" descr="Red circles with a white background&#10;&#10;AI-generated content may be incorrect.">
              <a:extLst>
                <a:ext uri="{FF2B5EF4-FFF2-40B4-BE49-F238E27FC236}">
                  <a16:creationId xmlns:a16="http://schemas.microsoft.com/office/drawing/2014/main" id="{0FD23898-1199-05C5-086F-49482EE89AE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8" b="89982" l="7019" r="89982">
                          <a14:foregroundMark x1="15739" y1="40753" x2="11278" y2="43551"/>
                          <a14:foregroundMark x1="20936" y1="37493" x2="18484" y2="39031"/>
                          <a14:foregroundMark x1="7856" y1="40265" x2="7019" y2="41092"/>
                          <a14:foregroundMark x1="11878" y1="36293" x2="9106" y2="39031"/>
                          <a14:foregroundMark x1="51230" y1="33833" x2="62088" y2="33233"/>
                          <a14:foregroundMark x1="85723" y1="27774" x2="75405" y2="37493"/>
                          <a14:foregroundMark x1="72840" y1="59926" x2="80384" y2="68326"/>
                          <a14:foregroundMark x1="60288" y1="45951" x2="71776" y2="58742"/>
                          <a14:foregroundMark x1="80384" y1="68326" x2="89322" y2="68326"/>
                          <a14:foregroundMark x1="80864" y1="50210" x2="89922" y2="57469"/>
                          <a14:foregroundMark x1="26995" y1="46551" x2="7618" y2="62507"/>
                          <a14:foregroundMark x1="26683" y1="70070" x2="32573" y2="72406"/>
                          <a14:foregroundMark x1="7618" y1="62507" x2="24633" y2="69256"/>
                          <a14:foregroundMark x1="32573" y1="72406" x2="34253" y2="71386"/>
                          <a14:foregroundMark x1="31254" y1="53809" x2="16077" y2="72585"/>
                          <a14:backgroundMark x1="12478" y1="39892" x2="16077" y2="39892"/>
                          <a14:backgroundMark x1="11278" y1="39892" x2="23935" y2="39892"/>
                          <a14:backgroundMark x1="15477" y1="39892" x2="7618" y2="39892"/>
                          <a14:backgroundMark x1="34853" y1="60468" x2="20336" y2="74985"/>
                          <a14:backgroundMark x1="25795" y1="72585" x2="28194" y2="59868"/>
                          <a14:backgroundMark x1="70546" y1="59868" x2="78464" y2="57469"/>
                        </a14:backgroundRemoval>
                      </a14:imgEffect>
                    </a14:imgLayer>
                  </a14:imgProps>
                </a:ext>
                <a:ext uri="{28A0092B-C50C-407E-A947-70E740481C1C}">
                  <a14:useLocalDpi xmlns:a14="http://schemas.microsoft.com/office/drawing/2010/main" val="0"/>
                </a:ext>
              </a:extLst>
            </a:blip>
            <a:stretch>
              <a:fillRect/>
            </a:stretch>
          </p:blipFill>
          <p:spPr>
            <a:xfrm>
              <a:off x="6189448" y="2670043"/>
              <a:ext cx="1014965" cy="1014965"/>
            </a:xfrm>
            <a:prstGeom prst="rect">
              <a:avLst/>
            </a:prstGeom>
          </p:spPr>
        </p:pic>
        <p:sp>
          <p:nvSpPr>
            <p:cNvPr id="32" name="TextBox 31">
              <a:extLst>
                <a:ext uri="{FF2B5EF4-FFF2-40B4-BE49-F238E27FC236}">
                  <a16:creationId xmlns:a16="http://schemas.microsoft.com/office/drawing/2014/main" id="{BC9B48CA-5954-280F-C4F6-8DF162454DF4}"/>
                </a:ext>
              </a:extLst>
            </p:cNvPr>
            <p:cNvSpPr txBox="1"/>
            <p:nvPr/>
          </p:nvSpPr>
          <p:spPr>
            <a:xfrm>
              <a:off x="7233497" y="2438861"/>
              <a:ext cx="4113635" cy="1477328"/>
            </a:xfrm>
            <a:prstGeom prst="rect">
              <a:avLst/>
            </a:prstGeom>
            <a:noFill/>
          </p:spPr>
          <p:txBody>
            <a:bodyPr wrap="square" rtlCol="0">
              <a:spAutoFit/>
            </a:bodyPr>
            <a:lstStyle/>
            <a:p>
              <a:pPr>
                <a:lnSpc>
                  <a:spcPct val="100000"/>
                </a:lnSpc>
                <a:buClrTx/>
              </a:pPr>
              <a:r>
                <a:rPr lang="en-CA" altLang="en-US" sz="1800">
                  <a:latin typeface="Arial" panose="020B0604020202020204" pitchFamily="34" charset="0"/>
                  <a:ea typeface="Aptos" panose="020B0004020202020204" pitchFamily="34" charset="0"/>
                  <a:cs typeface="Arial" panose="020B0604020202020204" pitchFamily="34" charset="0"/>
                </a:rPr>
                <a:t>Known to have</a:t>
              </a:r>
              <a:r>
                <a:rPr kumimoji="0" lang="en-CA" altLang="en-US" sz="1800" b="0" i="0" u="none" strike="noStrike" cap="none" normalizeH="0" baseline="0">
                  <a:ln>
                    <a:noFill/>
                  </a:ln>
                  <a:effectLst/>
                  <a:latin typeface="Arial" panose="020B0604020202020204" pitchFamily="34" charset="0"/>
                  <a:ea typeface="Aptos" panose="020B0004020202020204" pitchFamily="34" charset="0"/>
                  <a:cs typeface="Arial" panose="020B0604020202020204" pitchFamily="34" charset="0"/>
                </a:rPr>
                <a:t> selected coagulation factor or with rare specific plasma protein deficiencies for which a more appropriate alternative therapy is not available</a:t>
              </a:r>
              <a:endParaRPr lang="en-CA" altLang="en-US" sz="1800" b="0" i="0" u="none" strike="noStrike" cap="none" normalizeH="0" baseline="0">
                <a:ln>
                  <a:noFill/>
                </a:ln>
                <a:effectLst/>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EAC185C1-7C28-E093-858B-E738162B7FE3}"/>
              </a:ext>
            </a:extLst>
          </p:cNvPr>
          <p:cNvSpPr txBox="1"/>
          <p:nvPr/>
        </p:nvSpPr>
        <p:spPr>
          <a:xfrm>
            <a:off x="764236" y="1049295"/>
            <a:ext cx="4103076" cy="369332"/>
          </a:xfrm>
          <a:prstGeom prst="rect">
            <a:avLst/>
          </a:prstGeom>
          <a:noFill/>
        </p:spPr>
        <p:txBody>
          <a:bodyPr wrap="square" rtlCol="0">
            <a:spAutoFit/>
          </a:bodyPr>
          <a:lstStyle/>
          <a:p>
            <a:pPr>
              <a:spcBef>
                <a:spcPct val="0"/>
              </a:spcBef>
              <a:spcAft>
                <a:spcPct val="0"/>
              </a:spcAft>
            </a:pPr>
            <a:r>
              <a:rPr lang="en-CA">
                <a:solidFill>
                  <a:srgbClr val="4D4D4D"/>
                </a:solidFill>
                <a:latin typeface="Arial" panose="020B0604020202020204" pitchFamily="34" charset="0"/>
                <a:cs typeface="Arial" panose="020B0604020202020204" pitchFamily="34" charset="0"/>
              </a:rPr>
              <a:t>May be useful in patients who are:</a:t>
            </a:r>
          </a:p>
        </p:txBody>
      </p:sp>
      <p:pic>
        <p:nvPicPr>
          <p:cNvPr id="39" name="Picture 38" descr="A check mark in a red circle&#10;&#10;AI-generated content may be incorrect.">
            <a:extLst>
              <a:ext uri="{FF2B5EF4-FFF2-40B4-BE49-F238E27FC236}">
                <a16:creationId xmlns:a16="http://schemas.microsoft.com/office/drawing/2014/main" id="{BC0C5316-1E82-C944-C7DC-91830459B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9416" y="439912"/>
            <a:ext cx="701869" cy="701869"/>
          </a:xfrm>
          <a:prstGeom prst="rect">
            <a:avLst/>
          </a:prstGeom>
        </p:spPr>
      </p:pic>
    </p:spTree>
    <p:extLst>
      <p:ext uri="{BB962C8B-B14F-4D97-AF65-F5344CB8AC3E}">
        <p14:creationId xmlns:p14="http://schemas.microsoft.com/office/powerpoint/2010/main" val="96579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9ED6-096A-0D75-EFE3-D6C4AB97F4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435E5E-D835-D86C-E87D-5220A859B6D8}"/>
              </a:ext>
            </a:extLst>
          </p:cNvPr>
          <p:cNvSpPr>
            <a:spLocks noGrp="1"/>
          </p:cNvSpPr>
          <p:nvPr>
            <p:ph type="title"/>
          </p:nvPr>
        </p:nvSpPr>
        <p:spPr>
          <a:xfrm>
            <a:off x="764236" y="182880"/>
            <a:ext cx="10589564" cy="943442"/>
          </a:xfrm>
        </p:spPr>
        <p:txBody>
          <a:bodyPr/>
          <a:lstStyle/>
          <a:p>
            <a:r>
              <a:rPr lang="en-CA"/>
              <a:t>Contraindications for AFP-PT</a:t>
            </a:r>
          </a:p>
        </p:txBody>
      </p:sp>
      <p:pic>
        <p:nvPicPr>
          <p:cNvPr id="10" name="Picture 9" descr="A red triangle with a exclamation mark&#10;&#10;AI-generated content may be incorrect.">
            <a:extLst>
              <a:ext uri="{FF2B5EF4-FFF2-40B4-BE49-F238E27FC236}">
                <a16:creationId xmlns:a16="http://schemas.microsoft.com/office/drawing/2014/main" id="{2BB68FB7-C70B-60C1-E104-AE4CB014D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492" y="383952"/>
            <a:ext cx="773723" cy="664997"/>
          </a:xfrm>
          <a:prstGeom prst="rect">
            <a:avLst/>
          </a:prstGeom>
        </p:spPr>
      </p:pic>
      <p:grpSp>
        <p:nvGrpSpPr>
          <p:cNvPr id="69" name="Group 68">
            <a:extLst>
              <a:ext uri="{FF2B5EF4-FFF2-40B4-BE49-F238E27FC236}">
                <a16:creationId xmlns:a16="http://schemas.microsoft.com/office/drawing/2014/main" id="{F5ABE926-5F3E-343A-EF49-CD2FF15C7271}"/>
              </a:ext>
            </a:extLst>
          </p:cNvPr>
          <p:cNvGrpSpPr/>
          <p:nvPr/>
        </p:nvGrpSpPr>
        <p:grpSpPr>
          <a:xfrm>
            <a:off x="587034" y="1598214"/>
            <a:ext cx="5262782" cy="1313995"/>
            <a:chOff x="587034" y="1258247"/>
            <a:chExt cx="5262782" cy="1313995"/>
          </a:xfrm>
        </p:grpSpPr>
        <p:grpSp>
          <p:nvGrpSpPr>
            <p:cNvPr id="48" name="Group 47">
              <a:extLst>
                <a:ext uri="{FF2B5EF4-FFF2-40B4-BE49-F238E27FC236}">
                  <a16:creationId xmlns:a16="http://schemas.microsoft.com/office/drawing/2014/main" id="{B552C939-2622-5F05-2F9C-EEC9C73B8BF6}"/>
                </a:ext>
              </a:extLst>
            </p:cNvPr>
            <p:cNvGrpSpPr/>
            <p:nvPr/>
          </p:nvGrpSpPr>
          <p:grpSpPr>
            <a:xfrm>
              <a:off x="587034" y="1258247"/>
              <a:ext cx="1313995" cy="1313995"/>
              <a:chOff x="2764939" y="1003181"/>
              <a:chExt cx="5080836" cy="5080836"/>
            </a:xfrm>
          </p:grpSpPr>
          <p:pic>
            <p:nvPicPr>
              <p:cNvPr id="33" name="Picture 32" descr="A blue and red logo&#10;&#10;AI-generated content may be incorrect.">
                <a:extLst>
                  <a:ext uri="{FF2B5EF4-FFF2-40B4-BE49-F238E27FC236}">
                    <a16:creationId xmlns:a16="http://schemas.microsoft.com/office/drawing/2014/main" id="{7BB747F2-D7B0-257F-8E2C-698C28A85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939" y="1003181"/>
                <a:ext cx="5080836" cy="5080836"/>
              </a:xfrm>
              <a:prstGeom prst="rect">
                <a:avLst/>
              </a:prstGeom>
            </p:spPr>
          </p:pic>
          <p:sp>
            <p:nvSpPr>
              <p:cNvPr id="34" name="Rectangle 33">
                <a:extLst>
                  <a:ext uri="{FF2B5EF4-FFF2-40B4-BE49-F238E27FC236}">
                    <a16:creationId xmlns:a16="http://schemas.microsoft.com/office/drawing/2014/main" id="{A24CFCA5-AF04-5499-2ACA-6991C6088B89}"/>
                  </a:ext>
                </a:extLst>
              </p:cNvPr>
              <p:cNvSpPr/>
              <p:nvPr/>
            </p:nvSpPr>
            <p:spPr>
              <a:xfrm>
                <a:off x="5146431" y="4360985"/>
                <a:ext cx="949569" cy="1396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45ED1B-EC5C-3EB5-2A5F-4501924C9AFC}"/>
                  </a:ext>
                </a:extLst>
              </p:cNvPr>
              <p:cNvSpPr/>
              <p:nvPr/>
            </p:nvSpPr>
            <p:spPr>
              <a:xfrm>
                <a:off x="4828203" y="5241778"/>
                <a:ext cx="1457069" cy="26517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3C51B9A-316F-2340-1913-57739940645F}"/>
                  </a:ext>
                </a:extLst>
              </p:cNvPr>
              <p:cNvSpPr/>
              <p:nvPr/>
            </p:nvSpPr>
            <p:spPr>
              <a:xfrm>
                <a:off x="4560277" y="4280186"/>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383ED83-9B58-E8A0-F1B8-AD79C0C05409}"/>
                  </a:ext>
                </a:extLst>
              </p:cNvPr>
              <p:cNvSpPr/>
              <p:nvPr/>
            </p:nvSpPr>
            <p:spPr>
              <a:xfrm>
                <a:off x="5146431" y="4558108"/>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EB12537-CB47-1C18-53A1-392038C6ECA2}"/>
                  </a:ext>
                </a:extLst>
              </p:cNvPr>
              <p:cNvSpPr/>
              <p:nvPr/>
            </p:nvSpPr>
            <p:spPr>
              <a:xfrm>
                <a:off x="4648782" y="4992779"/>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915E4BF-00D7-17EB-FAAB-1730E993D41F}"/>
                  </a:ext>
                </a:extLst>
              </p:cNvPr>
              <p:cNvSpPr/>
              <p:nvPr/>
            </p:nvSpPr>
            <p:spPr>
              <a:xfrm>
                <a:off x="5677547" y="4407450"/>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BD6ECDD-E1C1-BA84-7C4A-FA9D8E5F4655}"/>
                  </a:ext>
                </a:extLst>
              </p:cNvPr>
              <p:cNvSpPr/>
              <p:nvPr/>
            </p:nvSpPr>
            <p:spPr>
              <a:xfrm>
                <a:off x="5860374" y="5040870"/>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6F13F42-7C4E-C5F2-7674-9AF611F44FA8}"/>
                  </a:ext>
                </a:extLst>
              </p:cNvPr>
              <p:cNvSpPr/>
              <p:nvPr/>
            </p:nvSpPr>
            <p:spPr>
              <a:xfrm>
                <a:off x="4927269" y="2310647"/>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D96436-EB0B-1F7A-8656-92A4CCD68DEE}"/>
                  </a:ext>
                </a:extLst>
              </p:cNvPr>
              <p:cNvSpPr/>
              <p:nvPr/>
            </p:nvSpPr>
            <p:spPr>
              <a:xfrm>
                <a:off x="5305357" y="2533809"/>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58EE1E5-21D1-C6FD-7BFA-2C6CD7A5DCB7}"/>
                  </a:ext>
                </a:extLst>
              </p:cNvPr>
              <p:cNvSpPr/>
              <p:nvPr/>
            </p:nvSpPr>
            <p:spPr>
              <a:xfrm>
                <a:off x="5305357" y="2111672"/>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75EC2EB-BF7F-E34C-5486-7E10F166C24A}"/>
                  </a:ext>
                </a:extLst>
              </p:cNvPr>
              <p:cNvSpPr/>
              <p:nvPr/>
            </p:nvSpPr>
            <p:spPr>
              <a:xfrm>
                <a:off x="5519216" y="3938848"/>
                <a:ext cx="140677" cy="1406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9A7E999-5A7A-1381-C886-A2C0C27B29DE}"/>
                  </a:ext>
                </a:extLst>
              </p:cNvPr>
              <p:cNvSpPr/>
              <p:nvPr/>
            </p:nvSpPr>
            <p:spPr>
              <a:xfrm rot="1579224">
                <a:off x="4113315" y="2156213"/>
                <a:ext cx="2522649" cy="291772"/>
              </a:xfrm>
              <a:prstGeom prst="arc">
                <a:avLst>
                  <a:gd name="adj1" fmla="val 10478965"/>
                  <a:gd name="adj2" fmla="val 325932"/>
                </a:avLst>
              </a:prstGeom>
              <a:noFill/>
              <a:ln w="28575">
                <a:solidFill>
                  <a:srgbClr val="8852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5">
                <a:extLst>
                  <a:ext uri="{FF2B5EF4-FFF2-40B4-BE49-F238E27FC236}">
                    <a16:creationId xmlns:a16="http://schemas.microsoft.com/office/drawing/2014/main" id="{AC41A202-BEE7-8542-6034-543FBA8A7A8A}"/>
                  </a:ext>
                </a:extLst>
              </p:cNvPr>
              <p:cNvSpPr/>
              <p:nvPr/>
            </p:nvSpPr>
            <p:spPr>
              <a:xfrm rot="20566899">
                <a:off x="4030923" y="2091946"/>
                <a:ext cx="2522649" cy="291772"/>
              </a:xfrm>
              <a:prstGeom prst="arc">
                <a:avLst>
                  <a:gd name="adj1" fmla="val 10478965"/>
                  <a:gd name="adj2" fmla="val 325932"/>
                </a:avLst>
              </a:prstGeom>
              <a:noFill/>
              <a:ln w="28575">
                <a:solidFill>
                  <a:srgbClr val="E5A8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0D752F3-D5F6-000E-7DD8-AE47DF9AEDFA}"/>
                </a:ext>
              </a:extLst>
            </p:cNvPr>
            <p:cNvSpPr txBox="1"/>
            <p:nvPr/>
          </p:nvSpPr>
          <p:spPr>
            <a:xfrm>
              <a:off x="1746740" y="1322629"/>
              <a:ext cx="4103076" cy="1200329"/>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K</a:t>
              </a:r>
              <a:r>
                <a:rPr lang="en-US" sz="1800">
                  <a:latin typeface="Arial" panose="020B0604020202020204" pitchFamily="34" charset="0"/>
                  <a:cs typeface="Arial" panose="020B0604020202020204" pitchFamily="34" charset="0"/>
                </a:rPr>
                <a:t>nown anaphylaxis to plasma components should only receive plasma components under appropriate medical supervision </a:t>
              </a:r>
            </a:p>
          </p:txBody>
        </p:sp>
      </p:grpSp>
      <p:grpSp>
        <p:nvGrpSpPr>
          <p:cNvPr id="71" name="Group 70">
            <a:extLst>
              <a:ext uri="{FF2B5EF4-FFF2-40B4-BE49-F238E27FC236}">
                <a16:creationId xmlns:a16="http://schemas.microsoft.com/office/drawing/2014/main" id="{CF703CE5-E4C5-FE4F-F642-31C0DF02823B}"/>
              </a:ext>
            </a:extLst>
          </p:cNvPr>
          <p:cNvGrpSpPr/>
          <p:nvPr/>
        </p:nvGrpSpPr>
        <p:grpSpPr>
          <a:xfrm>
            <a:off x="587034" y="4565058"/>
            <a:ext cx="5273340" cy="1313995"/>
            <a:chOff x="587034" y="4342321"/>
            <a:chExt cx="5273340" cy="1313995"/>
          </a:xfrm>
        </p:grpSpPr>
        <p:pic>
          <p:nvPicPr>
            <p:cNvPr id="55" name="Picture 54" descr="A red logo with a drop of water&#10;&#10;AI-generated content may be incorrect.">
              <a:extLst>
                <a:ext uri="{FF2B5EF4-FFF2-40B4-BE49-F238E27FC236}">
                  <a16:creationId xmlns:a16="http://schemas.microsoft.com/office/drawing/2014/main" id="{B2F1B138-2673-0F60-6562-46D439C78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34" y="4342321"/>
              <a:ext cx="1313995" cy="1313995"/>
            </a:xfrm>
            <a:prstGeom prst="rect">
              <a:avLst/>
            </a:prstGeom>
          </p:spPr>
        </p:pic>
        <p:sp>
          <p:nvSpPr>
            <p:cNvPr id="32" name="TextBox 31">
              <a:extLst>
                <a:ext uri="{FF2B5EF4-FFF2-40B4-BE49-F238E27FC236}">
                  <a16:creationId xmlns:a16="http://schemas.microsoft.com/office/drawing/2014/main" id="{D11A1F9A-E40A-BF6C-34C8-269F64A8C7A2}"/>
                </a:ext>
              </a:extLst>
            </p:cNvPr>
            <p:cNvSpPr txBox="1"/>
            <p:nvPr/>
          </p:nvSpPr>
          <p:spPr>
            <a:xfrm>
              <a:off x="1746739" y="4676152"/>
              <a:ext cx="4113635" cy="646331"/>
            </a:xfrm>
            <a:prstGeom prst="rect">
              <a:avLst/>
            </a:prstGeom>
            <a:noFill/>
          </p:spPr>
          <p:txBody>
            <a:bodyPr wrap="square" rtlCol="0">
              <a:spAutoFit/>
            </a:bodyPr>
            <a:lstStyle/>
            <a:p>
              <a:pPr>
                <a:lnSpc>
                  <a:spcPct val="100000"/>
                </a:lnSpc>
                <a:buClrTx/>
              </a:pPr>
              <a:r>
                <a:rPr lang="en-US" sz="1800">
                  <a:latin typeface="Arial"/>
                  <a:cs typeface="Arial"/>
                </a:rPr>
                <a:t>Plasma components should not be used to treat hypovolemia</a:t>
              </a:r>
              <a:endParaRPr lang="en-CA" altLang="en-US" sz="1800" b="0" i="0" u="none" strike="noStrike" cap="none" normalizeH="0" baseline="0">
                <a:ln>
                  <a:noFill/>
                </a:ln>
                <a:effectLst/>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0D8EC228-43B4-047B-F2B8-645DDFAA26E0}"/>
              </a:ext>
            </a:extLst>
          </p:cNvPr>
          <p:cNvGrpSpPr/>
          <p:nvPr/>
        </p:nvGrpSpPr>
        <p:grpSpPr>
          <a:xfrm>
            <a:off x="940189" y="3175643"/>
            <a:ext cx="4616549" cy="1075135"/>
            <a:chOff x="940189" y="2882568"/>
            <a:chExt cx="4616549" cy="1075135"/>
          </a:xfrm>
        </p:grpSpPr>
        <p:sp>
          <p:nvSpPr>
            <p:cNvPr id="18" name="TextBox 17">
              <a:extLst>
                <a:ext uri="{FF2B5EF4-FFF2-40B4-BE49-F238E27FC236}">
                  <a16:creationId xmlns:a16="http://schemas.microsoft.com/office/drawing/2014/main" id="{60872320-9904-4C05-E728-832D19C37BCA}"/>
                </a:ext>
              </a:extLst>
            </p:cNvPr>
            <p:cNvSpPr txBox="1"/>
            <p:nvPr/>
          </p:nvSpPr>
          <p:spPr>
            <a:xfrm>
              <a:off x="1746739" y="3082921"/>
              <a:ext cx="3809999" cy="646331"/>
            </a:xfrm>
            <a:prstGeom prst="rect">
              <a:avLst/>
            </a:prstGeom>
            <a:noFill/>
          </p:spPr>
          <p:txBody>
            <a:bodyPr wrap="square" rtlCol="0">
              <a:spAutoFit/>
            </a:bodyPr>
            <a:lstStyle/>
            <a:p>
              <a:pPr>
                <a:spcBef>
                  <a:spcPct val="0"/>
                </a:spcBef>
                <a:spcAft>
                  <a:spcPct val="0"/>
                </a:spcAft>
              </a:pPr>
              <a:r>
                <a:rPr lang="en-US" sz="1800">
                  <a:latin typeface="Arial"/>
                  <a:cs typeface="Arial"/>
                </a:rPr>
                <a:t>Known anti-IgA should receive IgA deficient plasma</a:t>
              </a:r>
              <a:endParaRPr lang="en-CA">
                <a:solidFill>
                  <a:srgbClr val="4D4D4D"/>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9C7899BB-6AB7-2BFD-79D6-EC1CD5281904}"/>
                </a:ext>
              </a:extLst>
            </p:cNvPr>
            <p:cNvGrpSpPr/>
            <p:nvPr/>
          </p:nvGrpSpPr>
          <p:grpSpPr>
            <a:xfrm>
              <a:off x="940189" y="2882568"/>
              <a:ext cx="607684" cy="1075135"/>
              <a:chOff x="3555492" y="-151795"/>
              <a:chExt cx="5081016" cy="8989503"/>
            </a:xfrm>
          </p:grpSpPr>
          <p:pic>
            <p:nvPicPr>
              <p:cNvPr id="50" name="Picture 49" descr="A red and blue symbol&#10;&#10;AI-generated content may be incorrect.">
                <a:extLst>
                  <a:ext uri="{FF2B5EF4-FFF2-40B4-BE49-F238E27FC236}">
                    <a16:creationId xmlns:a16="http://schemas.microsoft.com/office/drawing/2014/main" id="{5B7D0831-EBAE-C9B4-DDEE-A25A3952BA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55492" y="-151795"/>
                <a:ext cx="5081016" cy="5081016"/>
              </a:xfrm>
              <a:prstGeom prst="rect">
                <a:avLst/>
              </a:prstGeom>
            </p:spPr>
          </p:pic>
          <p:pic>
            <p:nvPicPr>
              <p:cNvPr id="52" name="Picture 51" descr="A red and blue symbol&#10;&#10;AI-generated content may be incorrect.">
                <a:extLst>
                  <a:ext uri="{FF2B5EF4-FFF2-40B4-BE49-F238E27FC236}">
                    <a16:creationId xmlns:a16="http://schemas.microsoft.com/office/drawing/2014/main" id="{48E783A4-9E61-7E2E-EFC1-FE79518A31C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a:off x="3555492" y="3756692"/>
                <a:ext cx="5081016" cy="5081016"/>
              </a:xfrm>
              <a:prstGeom prst="rect">
                <a:avLst/>
              </a:prstGeom>
            </p:spPr>
          </p:pic>
        </p:grpSp>
      </p:grpSp>
      <p:grpSp>
        <p:nvGrpSpPr>
          <p:cNvPr id="72" name="Group 71">
            <a:extLst>
              <a:ext uri="{FF2B5EF4-FFF2-40B4-BE49-F238E27FC236}">
                <a16:creationId xmlns:a16="http://schemas.microsoft.com/office/drawing/2014/main" id="{004B09E2-8399-93B8-6A45-F28F61CAEB65}"/>
              </a:ext>
            </a:extLst>
          </p:cNvPr>
          <p:cNvGrpSpPr/>
          <p:nvPr/>
        </p:nvGrpSpPr>
        <p:grpSpPr>
          <a:xfrm>
            <a:off x="6662404" y="1732424"/>
            <a:ext cx="4765359" cy="792779"/>
            <a:chOff x="6662404" y="1509687"/>
            <a:chExt cx="4765359" cy="792779"/>
          </a:xfrm>
        </p:grpSpPr>
        <p:sp>
          <p:nvSpPr>
            <p:cNvPr id="21" name="TextBox 20">
              <a:extLst>
                <a:ext uri="{FF2B5EF4-FFF2-40B4-BE49-F238E27FC236}">
                  <a16:creationId xmlns:a16="http://schemas.microsoft.com/office/drawing/2014/main" id="{98887D6B-F8CA-FF6F-43CB-89DD08FDD768}"/>
                </a:ext>
              </a:extLst>
            </p:cNvPr>
            <p:cNvSpPr txBox="1"/>
            <p:nvPr/>
          </p:nvSpPr>
          <p:spPr>
            <a:xfrm>
              <a:off x="7314128" y="1539213"/>
              <a:ext cx="4113635" cy="646331"/>
            </a:xfrm>
            <a:prstGeom prst="rect">
              <a:avLst/>
            </a:prstGeom>
            <a:noFill/>
          </p:spPr>
          <p:txBody>
            <a:bodyPr wrap="square" rtlCol="0">
              <a:spAutoFit/>
            </a:bodyPr>
            <a:lstStyle/>
            <a:p>
              <a:pPr>
                <a:spcBef>
                  <a:spcPct val="0"/>
                </a:spcBef>
                <a:spcAft>
                  <a:spcPct val="0"/>
                </a:spcAft>
              </a:pPr>
              <a:r>
                <a:rPr lang="en-US">
                  <a:latin typeface="Arial"/>
                  <a:cs typeface="Arial"/>
                </a:rPr>
                <a:t>A</a:t>
              </a:r>
              <a:r>
                <a:rPr lang="en-US" sz="1800">
                  <a:latin typeface="Arial"/>
                  <a:cs typeface="Arial"/>
                </a:rPr>
                <a:t> history of hypersensitivity reactions to </a:t>
              </a:r>
              <a:r>
                <a:rPr lang="en-US" sz="1800" err="1">
                  <a:latin typeface="Arial"/>
                  <a:cs typeface="Arial"/>
                </a:rPr>
                <a:t>amotosalen</a:t>
              </a:r>
              <a:r>
                <a:rPr lang="en-US" sz="1800">
                  <a:latin typeface="Arial"/>
                  <a:cs typeface="Arial"/>
                </a:rPr>
                <a:t> or other psoralens</a:t>
              </a:r>
              <a:endParaRPr lang="en-CA">
                <a:solidFill>
                  <a:srgbClr val="4D4D4D"/>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588710DE-835D-C78A-FF79-53962FB72930}"/>
                </a:ext>
              </a:extLst>
            </p:cNvPr>
            <p:cNvSpPr/>
            <p:nvPr/>
          </p:nvSpPr>
          <p:spPr>
            <a:xfrm>
              <a:off x="6662404" y="1509687"/>
              <a:ext cx="528519" cy="792779"/>
            </a:xfrm>
            <a:custGeom>
              <a:avLst/>
              <a:gdLst>
                <a:gd name="connsiteX0" fmla="*/ 152400 w 152400"/>
                <a:gd name="connsiteY0" fmla="*/ 76200 h 228600"/>
                <a:gd name="connsiteX1" fmla="*/ 71438 w 152400"/>
                <a:gd name="connsiteY1" fmla="*/ 76200 h 228600"/>
                <a:gd name="connsiteX2" fmla="*/ 101918 w 152400"/>
                <a:gd name="connsiteY2" fmla="*/ 0 h 228600"/>
                <a:gd name="connsiteX3" fmla="*/ 29528 w 152400"/>
                <a:gd name="connsiteY3" fmla="*/ 0 h 228600"/>
                <a:gd name="connsiteX4" fmla="*/ 0 w 152400"/>
                <a:gd name="connsiteY4" fmla="*/ 123825 h 228600"/>
                <a:gd name="connsiteX5" fmla="*/ 60960 w 152400"/>
                <a:gd name="connsiteY5" fmla="*/ 123825 h 228600"/>
                <a:gd name="connsiteX6" fmla="*/ 23813 w 152400"/>
                <a:gd name="connsiteY6"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228600">
                  <a:moveTo>
                    <a:pt x="152400" y="76200"/>
                  </a:moveTo>
                  <a:lnTo>
                    <a:pt x="71438" y="76200"/>
                  </a:lnTo>
                  <a:lnTo>
                    <a:pt x="101918" y="0"/>
                  </a:lnTo>
                  <a:lnTo>
                    <a:pt x="29528" y="0"/>
                  </a:lnTo>
                  <a:lnTo>
                    <a:pt x="0" y="123825"/>
                  </a:lnTo>
                  <a:lnTo>
                    <a:pt x="60960" y="123825"/>
                  </a:lnTo>
                  <a:lnTo>
                    <a:pt x="23813" y="228600"/>
                  </a:lnTo>
                  <a:close/>
                </a:path>
              </a:pathLst>
            </a:custGeom>
            <a:solidFill>
              <a:schemeClr val="accent1"/>
            </a:solidFill>
            <a:ln w="9525" cap="flat">
              <a:noFill/>
              <a:prstDash val="solid"/>
              <a:miter/>
            </a:ln>
          </p:spPr>
          <p:txBody>
            <a:bodyPr rtlCol="0" anchor="ctr"/>
            <a:lstStyle/>
            <a:p>
              <a:endParaRPr lang="en-US"/>
            </a:p>
          </p:txBody>
        </p:sp>
      </p:grpSp>
      <p:grpSp>
        <p:nvGrpSpPr>
          <p:cNvPr id="73" name="Group 72">
            <a:extLst>
              <a:ext uri="{FF2B5EF4-FFF2-40B4-BE49-F238E27FC236}">
                <a16:creationId xmlns:a16="http://schemas.microsoft.com/office/drawing/2014/main" id="{4E78599B-18DD-2F6B-52C1-5A69F76CE4FD}"/>
              </a:ext>
            </a:extLst>
          </p:cNvPr>
          <p:cNvGrpSpPr/>
          <p:nvPr/>
        </p:nvGrpSpPr>
        <p:grpSpPr>
          <a:xfrm>
            <a:off x="6269664" y="2931784"/>
            <a:ext cx="5158099" cy="2333613"/>
            <a:chOff x="6269664" y="2709047"/>
            <a:chExt cx="5158099" cy="2333613"/>
          </a:xfrm>
        </p:grpSpPr>
        <p:pic>
          <p:nvPicPr>
            <p:cNvPr id="66" name="Picture 65" descr="A red and blue baby icon&#10;&#10;AI-generated content may be incorrect.">
              <a:extLst>
                <a:ext uri="{FF2B5EF4-FFF2-40B4-BE49-F238E27FC236}">
                  <a16:creationId xmlns:a16="http://schemas.microsoft.com/office/drawing/2014/main" id="{3D3BF017-3964-EBA0-3CE6-316B40CB56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9664" y="3576855"/>
              <a:ext cx="1313995" cy="1313995"/>
            </a:xfrm>
            <a:prstGeom prst="rect">
              <a:avLst/>
            </a:prstGeom>
          </p:spPr>
        </p:pic>
        <p:sp>
          <p:nvSpPr>
            <p:cNvPr id="26" name="TextBox 25">
              <a:extLst>
                <a:ext uri="{FF2B5EF4-FFF2-40B4-BE49-F238E27FC236}">
                  <a16:creationId xmlns:a16="http://schemas.microsoft.com/office/drawing/2014/main" id="{4C71529E-C5DA-4396-5445-80A385276A3C}"/>
                </a:ext>
              </a:extLst>
            </p:cNvPr>
            <p:cNvSpPr txBox="1"/>
            <p:nvPr/>
          </p:nvSpPr>
          <p:spPr>
            <a:xfrm>
              <a:off x="7379229" y="2734336"/>
              <a:ext cx="4048534" cy="2308324"/>
            </a:xfrm>
            <a:prstGeom prst="rect">
              <a:avLst/>
            </a:prstGeom>
            <a:noFill/>
          </p:spPr>
          <p:txBody>
            <a:bodyPr wrap="square" rtlCol="0">
              <a:spAutoFit/>
            </a:bodyPr>
            <a:lstStyle/>
            <a:p>
              <a:pPr>
                <a:spcBef>
                  <a:spcPct val="0"/>
                </a:spcBef>
                <a:spcAft>
                  <a:spcPct val="0"/>
                </a:spcAft>
              </a:pPr>
              <a:r>
                <a:rPr lang="en-US" sz="1800">
                  <a:latin typeface="Arial"/>
                  <a:cs typeface="Arial"/>
                </a:rPr>
                <a:t>Neonatal patients treated with phototherapy devices that emits a peak energy wavelength &lt;425 nm, and/or have a lower bound of the emission bandwidth &lt;375 nm, due to the potential for erythema resulting from interaction between ultraviolet light and </a:t>
              </a:r>
              <a:r>
                <a:rPr lang="en-US" sz="1800" err="1">
                  <a:latin typeface="Arial"/>
                  <a:cs typeface="Arial"/>
                </a:rPr>
                <a:t>amotosalen</a:t>
              </a:r>
              <a:endParaRPr lang="en-CA">
                <a:solidFill>
                  <a:srgbClr val="4D4D4D"/>
                </a:solidFill>
                <a:latin typeface="Arial" panose="020B0604020202020204" pitchFamily="34" charset="0"/>
                <a:cs typeface="Arial" panose="020B0604020202020204" pitchFamily="34" charset="0"/>
              </a:endParaRPr>
            </a:p>
          </p:txBody>
        </p:sp>
        <p:pic>
          <p:nvPicPr>
            <p:cNvPr id="68" name="Picture 67" descr="A red light bulb with a broken light bulb inside&#10;&#10;AI-generated content may be incorrect.">
              <a:extLst>
                <a:ext uri="{FF2B5EF4-FFF2-40B4-BE49-F238E27FC236}">
                  <a16:creationId xmlns:a16="http://schemas.microsoft.com/office/drawing/2014/main" id="{2211DF27-046A-88C1-EA7B-E48A5DD368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9578" y="2709047"/>
              <a:ext cx="1034169" cy="1034169"/>
            </a:xfrm>
            <a:prstGeom prst="rect">
              <a:avLst/>
            </a:prstGeom>
          </p:spPr>
        </p:pic>
      </p:grpSp>
      <p:sp>
        <p:nvSpPr>
          <p:cNvPr id="74" name="TextBox 73">
            <a:extLst>
              <a:ext uri="{FF2B5EF4-FFF2-40B4-BE49-F238E27FC236}">
                <a16:creationId xmlns:a16="http://schemas.microsoft.com/office/drawing/2014/main" id="{694F9C70-7D8C-D04A-F9EF-F96DC04EB8C5}"/>
              </a:ext>
            </a:extLst>
          </p:cNvPr>
          <p:cNvSpPr txBox="1"/>
          <p:nvPr/>
        </p:nvSpPr>
        <p:spPr>
          <a:xfrm>
            <a:off x="764236" y="1096187"/>
            <a:ext cx="4103076" cy="369332"/>
          </a:xfrm>
          <a:prstGeom prst="rect">
            <a:avLst/>
          </a:prstGeom>
          <a:noFill/>
        </p:spPr>
        <p:txBody>
          <a:bodyPr wrap="square" rtlCol="0">
            <a:spAutoFit/>
          </a:bodyPr>
          <a:lstStyle/>
          <a:p>
            <a:pPr>
              <a:spcBef>
                <a:spcPct val="0"/>
              </a:spcBef>
              <a:spcAft>
                <a:spcPct val="0"/>
              </a:spcAft>
            </a:pPr>
            <a:r>
              <a:rPr lang="en-CA">
                <a:solidFill>
                  <a:srgbClr val="4D4D4D"/>
                </a:solidFill>
                <a:latin typeface="Arial" panose="020B0604020202020204" pitchFamily="34" charset="0"/>
                <a:cs typeface="Arial" panose="020B0604020202020204" pitchFamily="34" charset="0"/>
              </a:rPr>
              <a:t>Contraindicated in patients with:</a:t>
            </a:r>
          </a:p>
        </p:txBody>
      </p:sp>
    </p:spTree>
    <p:extLst>
      <p:ext uri="{BB962C8B-B14F-4D97-AF65-F5344CB8AC3E}">
        <p14:creationId xmlns:p14="http://schemas.microsoft.com/office/powerpoint/2010/main" val="587203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red and blue logo&#10;&#10;AI-generated content may be incorrect.">
            <a:extLst>
              <a:ext uri="{FF2B5EF4-FFF2-40B4-BE49-F238E27FC236}">
                <a16:creationId xmlns:a16="http://schemas.microsoft.com/office/drawing/2014/main" id="{C871DBF2-157A-5F2C-2096-3B83C3280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360" y="3414214"/>
            <a:ext cx="2514600" cy="2514600"/>
          </a:xfrm>
          <a:prstGeom prst="rect">
            <a:avLst/>
          </a:prstGeom>
        </p:spPr>
      </p:pic>
      <p:pic>
        <p:nvPicPr>
          <p:cNvPr id="18" name="Picture 17" descr="A person holding a red circle&#10;&#10;AI-generated content may be incorrect.">
            <a:extLst>
              <a:ext uri="{FF2B5EF4-FFF2-40B4-BE49-F238E27FC236}">
                <a16:creationId xmlns:a16="http://schemas.microsoft.com/office/drawing/2014/main" id="{F582597A-D7BC-1336-0DBC-ED7852961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960" y="3326291"/>
            <a:ext cx="2602523" cy="2602523"/>
          </a:xfrm>
          <a:prstGeom prst="rect">
            <a:avLst/>
          </a:prstGeom>
        </p:spPr>
      </p:pic>
      <p:sp>
        <p:nvSpPr>
          <p:cNvPr id="6" name="TextBox 5">
            <a:extLst>
              <a:ext uri="{FF2B5EF4-FFF2-40B4-BE49-F238E27FC236}">
                <a16:creationId xmlns:a16="http://schemas.microsoft.com/office/drawing/2014/main" id="{8CADA917-8AB8-7E47-491E-D2779E62D4BC}"/>
              </a:ext>
            </a:extLst>
          </p:cNvPr>
          <p:cNvSpPr txBox="1"/>
          <p:nvPr/>
        </p:nvSpPr>
        <p:spPr>
          <a:xfrm>
            <a:off x="3236976" y="6273364"/>
            <a:ext cx="70238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latin typeface="Arial" panose="020B0604020202020204" pitchFamily="34" charset="0"/>
                <a:cs typeface="Arial" panose="020B0604020202020204" pitchFamily="34" charset="0"/>
              </a:rPr>
              <a:t>Transfusion</a:t>
            </a: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rPr>
              <a:t> 2010: 50</a:t>
            </a:r>
            <a:r>
              <a:rPr lang="en-US" sz="1200" dirty="0">
                <a:latin typeface="Arial" panose="020B0604020202020204" pitchFamily="34" charset="0"/>
                <a:cs typeface="Arial" panose="020B0604020202020204" pitchFamily="34" charset="0"/>
              </a:rPr>
              <a:t>(6), 1210-1219; </a:t>
            </a:r>
            <a:r>
              <a:rPr lang="en-US" sz="1200" i="1" dirty="0">
                <a:latin typeface="Arial" panose="020B0604020202020204" pitchFamily="34" charset="0"/>
                <a:cs typeface="Arial" panose="020B0604020202020204" pitchFamily="34" charset="0"/>
              </a:rPr>
              <a:t>Vox Sang</a:t>
            </a:r>
            <a:r>
              <a:rPr lang="en-US" sz="1200" dirty="0">
                <a:latin typeface="Arial" panose="020B0604020202020204" pitchFamily="34" charset="0"/>
                <a:cs typeface="Arial" panose="020B0604020202020204" pitchFamily="34" charset="0"/>
              </a:rPr>
              <a:t>, 2013, </a:t>
            </a:r>
            <a:r>
              <a:rPr lang="en-US" sz="1200" i="1" dirty="0">
                <a:latin typeface="Arial" panose="020B0604020202020204" pitchFamily="34" charset="0"/>
                <a:cs typeface="Arial" panose="020B0604020202020204" pitchFamily="34" charset="0"/>
              </a:rPr>
              <a:t> 105</a:t>
            </a:r>
            <a:r>
              <a:rPr lang="en-US" sz="1200" dirty="0">
                <a:latin typeface="Arial" panose="020B0604020202020204" pitchFamily="34" charset="0"/>
                <a:cs typeface="Arial" panose="020B0604020202020204" pitchFamily="34" charset="0"/>
              </a:rPr>
              <a:t>, 282-283. </a:t>
            </a:r>
          </a:p>
        </p:txBody>
      </p:sp>
      <p:sp>
        <p:nvSpPr>
          <p:cNvPr id="7" name="Title 2">
            <a:extLst>
              <a:ext uri="{FF2B5EF4-FFF2-40B4-BE49-F238E27FC236}">
                <a16:creationId xmlns:a16="http://schemas.microsoft.com/office/drawing/2014/main" id="{9A5D5F80-7EB3-4E38-41ED-46042109F2CA}"/>
              </a:ext>
            </a:extLst>
          </p:cNvPr>
          <p:cNvSpPr txBox="1">
            <a:spLocks/>
          </p:cNvSpPr>
          <p:nvPr/>
        </p:nvSpPr>
        <p:spPr>
          <a:xfrm>
            <a:off x="768096" y="182880"/>
            <a:ext cx="10814304" cy="12795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Neonatal, pediatrics, and </a:t>
            </a:r>
            <a:br>
              <a:rPr lang="en-CA"/>
            </a:br>
            <a:r>
              <a:rPr lang="en-CA"/>
              <a:t>intrauterine transfusions  </a:t>
            </a:r>
          </a:p>
        </p:txBody>
      </p:sp>
      <p:pic>
        <p:nvPicPr>
          <p:cNvPr id="11" name="Picture 10" descr="A diagram of a cycle&#10;&#10;AI-generated content may be incorrect.">
            <a:extLst>
              <a:ext uri="{FF2B5EF4-FFF2-40B4-BE49-F238E27FC236}">
                <a16:creationId xmlns:a16="http://schemas.microsoft.com/office/drawing/2014/main" id="{2DBE336E-88CF-62E7-5D66-5EAA4523AD32}"/>
              </a:ext>
            </a:extLst>
          </p:cNvPr>
          <p:cNvPicPr>
            <a:picLocks noChangeAspect="1"/>
          </p:cNvPicPr>
          <p:nvPr/>
        </p:nvPicPr>
        <p:blipFill>
          <a:blip r:embed="rId5">
            <a:extLst>
              <a:ext uri="{28A0092B-C50C-407E-A947-70E740481C1C}">
                <a14:useLocalDpi xmlns:a14="http://schemas.microsoft.com/office/drawing/2010/main" val="0"/>
              </a:ext>
            </a:extLst>
          </a:blip>
          <a:srcRect l="26923" t="21710" r="54519" b="37777"/>
          <a:stretch/>
        </p:blipFill>
        <p:spPr>
          <a:xfrm>
            <a:off x="8289791" y="1297579"/>
            <a:ext cx="1644338" cy="2019214"/>
          </a:xfrm>
          <a:prstGeom prst="rect">
            <a:avLst/>
          </a:prstGeom>
        </p:spPr>
      </p:pic>
      <p:sp>
        <p:nvSpPr>
          <p:cNvPr id="15" name="TextBox 14">
            <a:extLst>
              <a:ext uri="{FF2B5EF4-FFF2-40B4-BE49-F238E27FC236}">
                <a16:creationId xmlns:a16="http://schemas.microsoft.com/office/drawing/2014/main" id="{6A7D1098-98D3-45D5-5989-CF430F051FBE}"/>
              </a:ext>
            </a:extLst>
          </p:cNvPr>
          <p:cNvSpPr txBox="1"/>
          <p:nvPr/>
        </p:nvSpPr>
        <p:spPr>
          <a:xfrm>
            <a:off x="914399" y="1852517"/>
            <a:ext cx="5568463" cy="873316"/>
          </a:xfrm>
          <a:prstGeom prst="rect">
            <a:avLst/>
          </a:prstGeom>
          <a:noFill/>
        </p:spPr>
        <p:txBody>
          <a:bodyPr wrap="square" rtlCol="0">
            <a:spAutoFit/>
          </a:bodyPr>
          <a:lstStyle/>
          <a:p>
            <a:pPr marL="342900" indent="-342900" algn="l">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There are limited safety data for AFP-PT and intrauterine transfusions</a:t>
            </a:r>
          </a:p>
        </p:txBody>
      </p:sp>
      <p:sp>
        <p:nvSpPr>
          <p:cNvPr id="16" name="TextBox 15">
            <a:extLst>
              <a:ext uri="{FF2B5EF4-FFF2-40B4-BE49-F238E27FC236}">
                <a16:creationId xmlns:a16="http://schemas.microsoft.com/office/drawing/2014/main" id="{0C8AA910-93A5-C8A7-1FB8-0F08E69E83E7}"/>
              </a:ext>
            </a:extLst>
          </p:cNvPr>
          <p:cNvSpPr txBox="1"/>
          <p:nvPr/>
        </p:nvSpPr>
        <p:spPr>
          <a:xfrm>
            <a:off x="914399" y="3558298"/>
            <a:ext cx="5287109" cy="1279581"/>
          </a:xfrm>
          <a:prstGeom prst="rect">
            <a:avLst/>
          </a:prstGeom>
          <a:noFill/>
        </p:spPr>
        <p:txBody>
          <a:bodyPr wrap="square" rtlCol="0">
            <a:spAutoFit/>
          </a:bodyPr>
          <a:lstStyle/>
          <a:p>
            <a:pPr marL="342900" indent="-342900" algn="l">
              <a:lnSpc>
                <a:spcPct val="110000"/>
              </a:lnSpc>
              <a:buFont typeface="Arial" panose="020B0604020202020204" pitchFamily="34" charset="0"/>
              <a:buChar char="•"/>
            </a:pPr>
            <a:r>
              <a:rPr lang="en-US" sz="2400">
                <a:latin typeface="Arial" panose="020B0604020202020204" pitchFamily="34" charset="0"/>
                <a:cs typeface="Arial" panose="020B0604020202020204" pitchFamily="34" charset="0"/>
              </a:rPr>
              <a:t>Clinical trials have reported no or low-grade adverse events in pediatric and neonatal patients</a:t>
            </a:r>
          </a:p>
        </p:txBody>
      </p:sp>
    </p:spTree>
    <p:extLst>
      <p:ext uri="{BB962C8B-B14F-4D97-AF65-F5344CB8AC3E}">
        <p14:creationId xmlns:p14="http://schemas.microsoft.com/office/powerpoint/2010/main" val="2817893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8B14A-AF4F-DD83-7EB5-D073B15399E8}"/>
            </a:ext>
          </a:extLst>
        </p:cNvPr>
        <p:cNvGrpSpPr/>
        <p:nvPr/>
      </p:nvGrpSpPr>
      <p:grpSpPr>
        <a:xfrm>
          <a:off x="0" y="0"/>
          <a:ext cx="0" cy="0"/>
          <a:chOff x="0" y="0"/>
          <a:chExt cx="0" cy="0"/>
        </a:xfrm>
      </p:grpSpPr>
      <p:pic>
        <p:nvPicPr>
          <p:cNvPr id="18" name="Picture 17" descr="A person holding a red circle&#10;&#10;AI-generated content may be incorrect.">
            <a:extLst>
              <a:ext uri="{FF2B5EF4-FFF2-40B4-BE49-F238E27FC236}">
                <a16:creationId xmlns:a16="http://schemas.microsoft.com/office/drawing/2014/main" id="{D7FE350F-D941-793C-3A10-28F45F383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960" y="3326291"/>
            <a:ext cx="2602523" cy="2602523"/>
          </a:xfrm>
          <a:prstGeom prst="rect">
            <a:avLst/>
          </a:prstGeom>
        </p:spPr>
      </p:pic>
      <p:sp>
        <p:nvSpPr>
          <p:cNvPr id="6" name="TextBox 5">
            <a:extLst>
              <a:ext uri="{FF2B5EF4-FFF2-40B4-BE49-F238E27FC236}">
                <a16:creationId xmlns:a16="http://schemas.microsoft.com/office/drawing/2014/main" id="{DC3D926D-4DA1-09F8-76CE-EE9CACF23EA6}"/>
              </a:ext>
            </a:extLst>
          </p:cNvPr>
          <p:cNvSpPr txBox="1"/>
          <p:nvPr/>
        </p:nvSpPr>
        <p:spPr>
          <a:xfrm>
            <a:off x="3236976" y="6273364"/>
            <a:ext cx="70238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latin typeface="Arial" panose="020B0604020202020204" pitchFamily="34" charset="0"/>
                <a:cs typeface="Arial" panose="020B0604020202020204" pitchFamily="34" charset="0"/>
              </a:rPr>
              <a:t>Transfusion</a:t>
            </a: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rPr>
              <a:t> 2010: 50</a:t>
            </a:r>
            <a:r>
              <a:rPr lang="en-US" sz="1200" dirty="0">
                <a:latin typeface="Arial" panose="020B0604020202020204" pitchFamily="34" charset="0"/>
                <a:cs typeface="Arial" panose="020B0604020202020204" pitchFamily="34" charset="0"/>
              </a:rPr>
              <a:t>(6), 1210-1219; </a:t>
            </a:r>
            <a:r>
              <a:rPr lang="en-US" sz="1200" i="1" dirty="0">
                <a:latin typeface="Arial" panose="020B0604020202020204" pitchFamily="34" charset="0"/>
                <a:cs typeface="Arial" panose="020B0604020202020204" pitchFamily="34" charset="0"/>
              </a:rPr>
              <a:t>Vox Sang</a:t>
            </a:r>
            <a:r>
              <a:rPr lang="en-US" sz="1200" dirty="0">
                <a:latin typeface="Arial" panose="020B0604020202020204" pitchFamily="34" charset="0"/>
                <a:cs typeface="Arial" panose="020B0604020202020204" pitchFamily="34" charset="0"/>
              </a:rPr>
              <a:t>, 2013, </a:t>
            </a:r>
            <a:r>
              <a:rPr lang="en-US" sz="1200" i="1" dirty="0">
                <a:latin typeface="Arial" panose="020B0604020202020204" pitchFamily="34" charset="0"/>
                <a:cs typeface="Arial" panose="020B0604020202020204" pitchFamily="34" charset="0"/>
              </a:rPr>
              <a:t> 105</a:t>
            </a:r>
            <a:r>
              <a:rPr lang="en-US" sz="1200" dirty="0">
                <a:latin typeface="Arial" panose="020B0604020202020204" pitchFamily="34" charset="0"/>
                <a:cs typeface="Arial" panose="020B0604020202020204" pitchFamily="34" charset="0"/>
              </a:rPr>
              <a:t>, 282-283. </a:t>
            </a:r>
          </a:p>
        </p:txBody>
      </p:sp>
      <p:pic>
        <p:nvPicPr>
          <p:cNvPr id="20" name="Picture 19" descr="A red and blue logo&#10;&#10;AI-generated content may be incorrect.">
            <a:extLst>
              <a:ext uri="{FF2B5EF4-FFF2-40B4-BE49-F238E27FC236}">
                <a16:creationId xmlns:a16="http://schemas.microsoft.com/office/drawing/2014/main" id="{2A623D5D-FF83-1B96-516C-AF8C1614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1354" y="1272795"/>
            <a:ext cx="2359468" cy="2359468"/>
          </a:xfrm>
          <a:prstGeom prst="rect">
            <a:avLst/>
          </a:prstGeom>
        </p:spPr>
      </p:pic>
      <p:sp>
        <p:nvSpPr>
          <p:cNvPr id="2" name="TextBox 1">
            <a:extLst>
              <a:ext uri="{FF2B5EF4-FFF2-40B4-BE49-F238E27FC236}">
                <a16:creationId xmlns:a16="http://schemas.microsoft.com/office/drawing/2014/main" id="{AB3433DA-D5A9-B2E0-04FF-53405E7717FB}"/>
              </a:ext>
            </a:extLst>
          </p:cNvPr>
          <p:cNvSpPr txBox="1"/>
          <p:nvPr/>
        </p:nvSpPr>
        <p:spPr>
          <a:xfrm>
            <a:off x="914399" y="1856232"/>
            <a:ext cx="7268309" cy="2062744"/>
          </a:xfrm>
          <a:prstGeom prst="rect">
            <a:avLst/>
          </a:prstGeom>
          <a:noFill/>
        </p:spPr>
        <p:txBody>
          <a:bodyPr wrap="square" rtlCol="0">
            <a:spAutoFit/>
          </a:bodyPr>
          <a:lstStyle/>
          <a:p>
            <a:pPr marL="285750" indent="-285750">
              <a:lnSpc>
                <a:spcPct val="120000"/>
              </a:lnSpc>
              <a:spcBef>
                <a:spcPts val="0"/>
              </a:spcBef>
              <a:buFont typeface="Arial" panose="020B0604020202020204" pitchFamily="34" charset="0"/>
              <a:buChar char="•"/>
            </a:pPr>
            <a:r>
              <a:rPr lang="en-CA" sz="1800">
                <a:latin typeface="Arial"/>
                <a:cs typeface="Arial"/>
              </a:rPr>
              <a:t>Post-marketing hemovigilance study </a:t>
            </a:r>
            <a:br>
              <a:rPr lang="en-CA" sz="1800">
                <a:latin typeface="Arial"/>
                <a:cs typeface="Arial"/>
              </a:rPr>
            </a:br>
            <a:r>
              <a:rPr lang="en-CA" sz="1800">
                <a:latin typeface="Arial"/>
                <a:cs typeface="Arial"/>
              </a:rPr>
              <a:t>(3,179 pathogen-reduced plasma and platelet transfusions)</a:t>
            </a:r>
            <a:endParaRPr lang="en-CA"/>
          </a:p>
          <a:p>
            <a:pPr marL="742950" lvl="1" indent="-285750">
              <a:lnSpc>
                <a:spcPct val="120000"/>
              </a:lnSpc>
              <a:buFont typeface="Arial" panose="020B0604020202020204" pitchFamily="34" charset="0"/>
              <a:buChar char="•"/>
            </a:pPr>
            <a:r>
              <a:rPr lang="en-CA">
                <a:latin typeface="Arial"/>
                <a:cs typeface="Arial"/>
              </a:rPr>
              <a:t>Well tolerated by a pediatric population with only low-grade transfusion reactions reported. </a:t>
            </a:r>
            <a:endParaRPr lang="en-CA"/>
          </a:p>
          <a:p>
            <a:pPr marL="742950" lvl="1" indent="-285750">
              <a:lnSpc>
                <a:spcPct val="120000"/>
              </a:lnSpc>
              <a:buFont typeface="Arial" panose="020B0604020202020204" pitchFamily="34" charset="0"/>
              <a:buChar char="•"/>
            </a:pPr>
            <a:r>
              <a:rPr lang="en-CA">
                <a:latin typeface="Arial"/>
                <a:cs typeface="Arial"/>
              </a:rPr>
              <a:t>n</a:t>
            </a:r>
            <a:r>
              <a:rPr lang="en-CA" sz="1800">
                <a:latin typeface="Arial"/>
                <a:cs typeface="Arial"/>
              </a:rPr>
              <a:t> = 540 children (aged 1–18 years)</a:t>
            </a:r>
          </a:p>
          <a:p>
            <a:pPr marL="742950" lvl="1" indent="-285750">
              <a:lnSpc>
                <a:spcPct val="120000"/>
              </a:lnSpc>
              <a:buFont typeface="Arial" panose="020B0604020202020204" pitchFamily="34" charset="0"/>
              <a:buChar char="•"/>
            </a:pPr>
            <a:r>
              <a:rPr lang="en-CA">
                <a:latin typeface="Arial"/>
                <a:cs typeface="Arial"/>
              </a:rPr>
              <a:t>n = </a:t>
            </a:r>
            <a:r>
              <a:rPr lang="en-CA" sz="1800">
                <a:latin typeface="Arial"/>
                <a:cs typeface="Arial"/>
              </a:rPr>
              <a:t>499 infants (aged &lt; 1 year) with mixed clinical indications </a:t>
            </a:r>
            <a:endParaRPr lang="en-CA"/>
          </a:p>
        </p:txBody>
      </p:sp>
      <p:sp>
        <p:nvSpPr>
          <p:cNvPr id="3" name="TextBox 2">
            <a:extLst>
              <a:ext uri="{FF2B5EF4-FFF2-40B4-BE49-F238E27FC236}">
                <a16:creationId xmlns:a16="http://schemas.microsoft.com/office/drawing/2014/main" id="{7F2B79B3-64DC-3BAB-280C-8A4EEBA89E5B}"/>
              </a:ext>
            </a:extLst>
          </p:cNvPr>
          <p:cNvSpPr txBox="1"/>
          <p:nvPr/>
        </p:nvSpPr>
        <p:spPr>
          <a:xfrm>
            <a:off x="477517" y="4116112"/>
            <a:ext cx="7268309" cy="1730345"/>
          </a:xfrm>
          <a:prstGeom prst="rect">
            <a:avLst/>
          </a:prstGeom>
          <a:noFill/>
        </p:spPr>
        <p:txBody>
          <a:bodyPr wrap="square" rtlCol="0">
            <a:spAutoFit/>
          </a:bodyPr>
          <a:lstStyle/>
          <a:p>
            <a:pPr marL="742950" lvl="1" indent="-285750">
              <a:lnSpc>
                <a:spcPct val="120000"/>
              </a:lnSpc>
              <a:buFont typeface="Arial" panose="020B0604020202020204" pitchFamily="34" charset="0"/>
              <a:buChar char="•"/>
            </a:pPr>
            <a:r>
              <a:rPr lang="en-CA" sz="1800">
                <a:latin typeface="Arial"/>
                <a:cs typeface="Arial"/>
              </a:rPr>
              <a:t>3 out of 795 pediatric patients experienced a transfusion reaction without serious consequences: </a:t>
            </a:r>
          </a:p>
          <a:p>
            <a:pPr marL="1200150" lvl="2" indent="-285750">
              <a:lnSpc>
                <a:spcPct val="120000"/>
              </a:lnSpc>
              <a:buFont typeface="Arial" panose="020B0604020202020204" pitchFamily="34" charset="0"/>
              <a:buChar char="•"/>
            </a:pPr>
            <a:r>
              <a:rPr lang="en-CA">
                <a:latin typeface="Arial"/>
                <a:cs typeface="Arial"/>
              </a:rPr>
              <a:t>rash (n = 2)</a:t>
            </a:r>
          </a:p>
          <a:p>
            <a:pPr marL="1200150" lvl="2" indent="-285750">
              <a:lnSpc>
                <a:spcPct val="120000"/>
              </a:lnSpc>
              <a:buFont typeface="Arial" panose="020B0604020202020204" pitchFamily="34" charset="0"/>
              <a:buChar char="•"/>
            </a:pPr>
            <a:r>
              <a:rPr lang="en-CA">
                <a:latin typeface="Arial"/>
                <a:cs typeface="Arial"/>
              </a:rPr>
              <a:t>urticaria (n = 1)</a:t>
            </a:r>
          </a:p>
          <a:p>
            <a:pPr marL="1200150" lvl="2" indent="-285750">
              <a:lnSpc>
                <a:spcPct val="120000"/>
              </a:lnSpc>
              <a:buFont typeface="Arial" panose="020B0604020202020204" pitchFamily="34" charset="0"/>
              <a:buChar char="•"/>
            </a:pPr>
            <a:r>
              <a:rPr lang="en-CA">
                <a:latin typeface="Arial"/>
                <a:cs typeface="Arial"/>
              </a:rPr>
              <a:t>chills (n = 1)</a:t>
            </a:r>
            <a:endParaRPr lang="en-CA"/>
          </a:p>
        </p:txBody>
      </p:sp>
      <p:sp>
        <p:nvSpPr>
          <p:cNvPr id="4" name="Title 2">
            <a:extLst>
              <a:ext uri="{FF2B5EF4-FFF2-40B4-BE49-F238E27FC236}">
                <a16:creationId xmlns:a16="http://schemas.microsoft.com/office/drawing/2014/main" id="{FC18E2DD-DCB8-F477-6DF5-6F4C0B51901A}"/>
              </a:ext>
            </a:extLst>
          </p:cNvPr>
          <p:cNvSpPr txBox="1">
            <a:spLocks/>
          </p:cNvSpPr>
          <p:nvPr/>
        </p:nvSpPr>
        <p:spPr>
          <a:xfrm>
            <a:off x="768096" y="182880"/>
            <a:ext cx="10814304" cy="12795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Neonatal, pediatrics, and </a:t>
            </a:r>
            <a:br>
              <a:rPr lang="en-CA"/>
            </a:br>
            <a:r>
              <a:rPr lang="en-CA"/>
              <a:t>intrauterine transfusions  </a:t>
            </a:r>
          </a:p>
        </p:txBody>
      </p:sp>
    </p:spTree>
    <p:extLst>
      <p:ext uri="{BB962C8B-B14F-4D97-AF65-F5344CB8AC3E}">
        <p14:creationId xmlns:p14="http://schemas.microsoft.com/office/powerpoint/2010/main" val="420413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2C4B9-ADD5-FA1C-B9E2-4DC1D6277D94}"/>
              </a:ext>
            </a:extLst>
          </p:cNvPr>
          <p:cNvSpPr>
            <a:spLocks noGrp="1"/>
          </p:cNvSpPr>
          <p:nvPr>
            <p:ph type="title"/>
          </p:nvPr>
        </p:nvSpPr>
        <p:spPr>
          <a:xfrm>
            <a:off x="764236" y="182880"/>
            <a:ext cx="10589564" cy="943442"/>
          </a:xfrm>
        </p:spPr>
        <p:txBody>
          <a:bodyPr/>
          <a:lstStyle/>
          <a:p>
            <a:r>
              <a:rPr lang="en-US">
                <a:latin typeface="Arial"/>
                <a:cs typeface="Arial"/>
              </a:rPr>
              <a:t>Pregnant individuals</a:t>
            </a:r>
            <a:endParaRPr lang="en-US"/>
          </a:p>
        </p:txBody>
      </p:sp>
      <p:sp>
        <p:nvSpPr>
          <p:cNvPr id="6" name="TextBox 5">
            <a:extLst>
              <a:ext uri="{FF2B5EF4-FFF2-40B4-BE49-F238E27FC236}">
                <a16:creationId xmlns:a16="http://schemas.microsoft.com/office/drawing/2014/main" id="{207B85E1-ABB6-134E-8834-0D4EF3A277DC}"/>
              </a:ext>
            </a:extLst>
          </p:cNvPr>
          <p:cNvSpPr txBox="1"/>
          <p:nvPr/>
        </p:nvSpPr>
        <p:spPr>
          <a:xfrm>
            <a:off x="3236976" y="6273364"/>
            <a:ext cx="43340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Ciaravino, V., et al. (2003),  Vox Sanguinis</a:t>
            </a:r>
          </a:p>
        </p:txBody>
      </p:sp>
      <p:pic>
        <p:nvPicPr>
          <p:cNvPr id="7" name="Picture 6" descr="A logo of a person&#10;&#10;AI-generated content may be incorrect.">
            <a:extLst>
              <a:ext uri="{FF2B5EF4-FFF2-40B4-BE49-F238E27FC236}">
                <a16:creationId xmlns:a16="http://schemas.microsoft.com/office/drawing/2014/main" id="{3226CA2B-1007-47EA-2969-820A60243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139" y="1058103"/>
            <a:ext cx="4196862" cy="4196862"/>
          </a:xfrm>
          <a:prstGeom prst="rect">
            <a:avLst/>
          </a:prstGeom>
        </p:spPr>
      </p:pic>
      <p:sp>
        <p:nvSpPr>
          <p:cNvPr id="8" name="TextBox 7">
            <a:extLst>
              <a:ext uri="{FF2B5EF4-FFF2-40B4-BE49-F238E27FC236}">
                <a16:creationId xmlns:a16="http://schemas.microsoft.com/office/drawing/2014/main" id="{6B718A44-397A-FDC8-2D88-3C21F4E9D073}"/>
              </a:ext>
            </a:extLst>
          </p:cNvPr>
          <p:cNvSpPr txBox="1"/>
          <p:nvPr/>
        </p:nvSpPr>
        <p:spPr>
          <a:xfrm>
            <a:off x="830899" y="1272034"/>
            <a:ext cx="6846278" cy="1381147"/>
          </a:xfrm>
          <a:prstGeom prst="rect">
            <a:avLst/>
          </a:prstGeom>
          <a:noFill/>
        </p:spPr>
        <p:txBody>
          <a:bodyPr wrap="square" rtlCol="0">
            <a:spAutoFit/>
          </a:bodyPr>
          <a:lstStyle/>
          <a:p>
            <a:pPr marL="342900" indent="-342900">
              <a:lnSpc>
                <a:spcPct val="120000"/>
              </a:lnSpc>
              <a:spcBef>
                <a:spcPts val="0"/>
              </a:spcBef>
              <a:buFont typeface="Arial" panose="020B0604020202020204" pitchFamily="34" charset="0"/>
              <a:buChar char="•"/>
            </a:pPr>
            <a:r>
              <a:rPr lang="en-US" sz="2400">
                <a:latin typeface="Arial"/>
                <a:cs typeface="Arial"/>
              </a:rPr>
              <a:t>There are no studies that have specifically addressed use of INTERCEPT-treated, pathogen-reduced plasma in pregnant people</a:t>
            </a:r>
            <a:endParaRPr lang="en-CA" sz="2400" baseline="30000">
              <a:latin typeface="Arial"/>
              <a:cs typeface="Arial"/>
            </a:endParaRPr>
          </a:p>
        </p:txBody>
      </p:sp>
      <p:sp>
        <p:nvSpPr>
          <p:cNvPr id="9" name="TextBox 8">
            <a:extLst>
              <a:ext uri="{FF2B5EF4-FFF2-40B4-BE49-F238E27FC236}">
                <a16:creationId xmlns:a16="http://schemas.microsoft.com/office/drawing/2014/main" id="{570E71AD-D1A1-EB31-4E9A-8A9D4A30ED30}"/>
              </a:ext>
            </a:extLst>
          </p:cNvPr>
          <p:cNvSpPr txBox="1"/>
          <p:nvPr/>
        </p:nvSpPr>
        <p:spPr>
          <a:xfrm>
            <a:off x="830899" y="3137499"/>
            <a:ext cx="6846278" cy="830997"/>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Arial"/>
                <a:cs typeface="Arial"/>
              </a:rPr>
              <a:t>Nonclinical studies in reproductive animal models have been conducted</a:t>
            </a:r>
            <a:endParaRPr lang="en-US" sz="2400"/>
          </a:p>
        </p:txBody>
      </p:sp>
      <p:sp>
        <p:nvSpPr>
          <p:cNvPr id="10" name="TextBox 9">
            <a:extLst>
              <a:ext uri="{FF2B5EF4-FFF2-40B4-BE49-F238E27FC236}">
                <a16:creationId xmlns:a16="http://schemas.microsoft.com/office/drawing/2014/main" id="{A10A3003-E0F6-34FA-0172-77F35C646233}"/>
              </a:ext>
            </a:extLst>
          </p:cNvPr>
          <p:cNvSpPr txBox="1"/>
          <p:nvPr/>
        </p:nvSpPr>
        <p:spPr>
          <a:xfrm>
            <a:off x="830899" y="4452814"/>
            <a:ext cx="6846278" cy="1200329"/>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Arial"/>
                <a:cs typeface="Arial"/>
              </a:rPr>
              <a:t>Administration of photochemically treated plasma did not cause maternal or fetal developmental toxicity in these studies</a:t>
            </a:r>
            <a:endParaRPr lang="en-US" sz="2400"/>
          </a:p>
        </p:txBody>
      </p:sp>
    </p:spTree>
    <p:extLst>
      <p:ext uri="{BB962C8B-B14F-4D97-AF65-F5344CB8AC3E}">
        <p14:creationId xmlns:p14="http://schemas.microsoft.com/office/powerpoint/2010/main" val="2497291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a:xfrm>
            <a:off x="764236" y="182880"/>
            <a:ext cx="10589564" cy="943442"/>
          </a:xfrm>
        </p:spPr>
        <p:txBody>
          <a:bodyPr/>
          <a:lstStyle/>
          <a:p>
            <a:r>
              <a:rPr lang="en-US">
                <a:latin typeface="Arial"/>
                <a:cs typeface="Arial"/>
              </a:rPr>
              <a:t>Acronyms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2589742957"/>
              </p:ext>
            </p:extLst>
          </p:nvPr>
        </p:nvGraphicFramePr>
        <p:xfrm>
          <a:off x="764236" y="1383323"/>
          <a:ext cx="10684814" cy="4404107"/>
        </p:xfrm>
        <a:graphic>
          <a:graphicData uri="http://schemas.openxmlformats.org/drawingml/2006/table">
            <a:tbl>
              <a:tblPr firstRow="1" bandRow="1">
                <a:tableStyleId>{2D5ABB26-0587-4C30-8999-92F81FD0307C}</a:tableStyleId>
              </a:tblPr>
              <a:tblGrid>
                <a:gridCol w="2677802">
                  <a:extLst>
                    <a:ext uri="{9D8B030D-6E8A-4147-A177-3AD203B41FA5}">
                      <a16:colId xmlns:a16="http://schemas.microsoft.com/office/drawing/2014/main" val="4276079606"/>
                    </a:ext>
                  </a:extLst>
                </a:gridCol>
                <a:gridCol w="8007012">
                  <a:extLst>
                    <a:ext uri="{9D8B030D-6E8A-4147-A177-3AD203B41FA5}">
                      <a16:colId xmlns:a16="http://schemas.microsoft.com/office/drawing/2014/main" val="1004864575"/>
                    </a:ext>
                  </a:extLst>
                </a:gridCol>
              </a:tblGrid>
              <a:tr h="518900">
                <a:tc>
                  <a:txBody>
                    <a:bodyPr/>
                    <a:lstStyle/>
                    <a:p>
                      <a:r>
                        <a:rPr lang="en-US" sz="2400" b="1">
                          <a:solidFill>
                            <a:schemeClr val="bg1"/>
                          </a:solidFill>
                        </a:rPr>
                        <a:t>Acronym</a:t>
                      </a:r>
                    </a:p>
                  </a:txBody>
                  <a:tcPr anchor="b">
                    <a:solidFill>
                      <a:schemeClr val="accent2"/>
                    </a:solidFill>
                  </a:tcPr>
                </a:tc>
                <a:tc>
                  <a:txBody>
                    <a:bodyPr/>
                    <a:lstStyle/>
                    <a:p>
                      <a:r>
                        <a:rPr lang="en-US" sz="2400" b="1">
                          <a:solidFill>
                            <a:schemeClr val="bg1"/>
                          </a:solidFill>
                        </a:rPr>
                        <a:t>Name </a:t>
                      </a:r>
                    </a:p>
                  </a:txBody>
                  <a:tcPr anchor="b">
                    <a:solidFill>
                      <a:schemeClr val="accent2"/>
                    </a:solidFill>
                  </a:tcPr>
                </a:tc>
                <a:extLst>
                  <a:ext uri="{0D108BD9-81ED-4DB2-BD59-A6C34878D82A}">
                    <a16:rowId xmlns:a16="http://schemas.microsoft.com/office/drawing/2014/main" val="2294843328"/>
                  </a:ext>
                </a:extLst>
              </a:tr>
              <a:tr h="617333">
                <a:tc>
                  <a:txBody>
                    <a:bodyPr/>
                    <a:lstStyle/>
                    <a:p>
                      <a:r>
                        <a:rPr lang="en-US" sz="2400"/>
                        <a:t>AFP-PT</a:t>
                      </a:r>
                    </a:p>
                  </a:txBody>
                  <a:tcPr/>
                </a:tc>
                <a:tc>
                  <a:txBody>
                    <a:bodyPr/>
                    <a:lstStyle/>
                    <a:p>
                      <a:r>
                        <a:rPr lang="en-CA" sz="2400">
                          <a:effectLst/>
                        </a:rPr>
                        <a:t>Apheresis frozen plasma, psoralen-treated</a:t>
                      </a:r>
                      <a:endParaRPr lang="en-US" sz="2400"/>
                    </a:p>
                  </a:txBody>
                  <a:tcPr/>
                </a:tc>
                <a:extLst>
                  <a:ext uri="{0D108BD9-81ED-4DB2-BD59-A6C34878D82A}">
                    <a16:rowId xmlns:a16="http://schemas.microsoft.com/office/drawing/2014/main" val="2042036048"/>
                  </a:ext>
                </a:extLst>
              </a:tr>
              <a:tr h="617333">
                <a:tc>
                  <a:txBody>
                    <a:bodyPr/>
                    <a:lstStyle/>
                    <a:p>
                      <a:r>
                        <a:rPr lang="en-US" sz="2400"/>
                        <a:t>AFP</a:t>
                      </a:r>
                    </a:p>
                  </a:txBody>
                  <a:tcPr>
                    <a:solidFill>
                      <a:schemeClr val="bg2">
                        <a:lumMod val="20000"/>
                        <a:lumOff val="80000"/>
                      </a:schemeClr>
                    </a:solidFill>
                  </a:tcPr>
                </a:tc>
                <a:tc>
                  <a:txBody>
                    <a:bodyPr/>
                    <a:lstStyle/>
                    <a:p>
                      <a:r>
                        <a:rPr lang="en-US" sz="2400"/>
                        <a:t>Apheresis frozen plasma </a:t>
                      </a:r>
                    </a:p>
                  </a:txBody>
                  <a:tcPr>
                    <a:solidFill>
                      <a:schemeClr val="bg2">
                        <a:lumMod val="20000"/>
                        <a:lumOff val="80000"/>
                      </a:schemeClr>
                    </a:solidFill>
                  </a:tcPr>
                </a:tc>
                <a:extLst>
                  <a:ext uri="{0D108BD9-81ED-4DB2-BD59-A6C34878D82A}">
                    <a16:rowId xmlns:a16="http://schemas.microsoft.com/office/drawing/2014/main" val="813854038"/>
                  </a:ext>
                </a:extLst>
              </a:tr>
              <a:tr h="617333">
                <a:tc>
                  <a:txBody>
                    <a:bodyPr/>
                    <a:lstStyle/>
                    <a:p>
                      <a:r>
                        <a:rPr lang="en-US" sz="2400"/>
                        <a:t>PIT</a:t>
                      </a:r>
                    </a:p>
                  </a:txBody>
                  <a:tcPr/>
                </a:tc>
                <a:tc>
                  <a:txBody>
                    <a:bodyPr/>
                    <a:lstStyle/>
                    <a:p>
                      <a:r>
                        <a:rPr lang="en-US" sz="2400"/>
                        <a:t>Pathogen inactivation technology </a:t>
                      </a:r>
                    </a:p>
                  </a:txBody>
                  <a:tcPr/>
                </a:tc>
                <a:extLst>
                  <a:ext uri="{0D108BD9-81ED-4DB2-BD59-A6C34878D82A}">
                    <a16:rowId xmlns:a16="http://schemas.microsoft.com/office/drawing/2014/main" val="724317389"/>
                  </a:ext>
                </a:extLst>
              </a:tr>
              <a:tr h="617333">
                <a:tc>
                  <a:txBody>
                    <a:bodyPr/>
                    <a:lstStyle/>
                    <a:p>
                      <a:r>
                        <a:rPr lang="en-US" sz="2400"/>
                        <a:t>PRT</a:t>
                      </a:r>
                    </a:p>
                  </a:txBody>
                  <a:tcPr>
                    <a:solidFill>
                      <a:schemeClr val="bg2">
                        <a:lumMod val="20000"/>
                        <a:lumOff val="80000"/>
                      </a:schemeClr>
                    </a:solidFill>
                  </a:tcPr>
                </a:tc>
                <a:tc>
                  <a:txBody>
                    <a:bodyPr/>
                    <a:lstStyle/>
                    <a:p>
                      <a:r>
                        <a:rPr lang="en-US" sz="2400"/>
                        <a:t>Pathogen reduction technology </a:t>
                      </a:r>
                    </a:p>
                  </a:txBody>
                  <a:tcPr>
                    <a:solidFill>
                      <a:schemeClr val="bg2">
                        <a:lumMod val="20000"/>
                        <a:lumOff val="80000"/>
                      </a:schemeClr>
                    </a:solidFill>
                  </a:tcPr>
                </a:tc>
                <a:extLst>
                  <a:ext uri="{0D108BD9-81ED-4DB2-BD59-A6C34878D82A}">
                    <a16:rowId xmlns:a16="http://schemas.microsoft.com/office/drawing/2014/main" val="446494465"/>
                  </a:ext>
                </a:extLst>
              </a:tr>
              <a:tr h="644887">
                <a:tc>
                  <a:txBody>
                    <a:bodyPr/>
                    <a:lstStyle/>
                    <a:p>
                      <a:pPr lvl="0">
                        <a:buNone/>
                      </a:pPr>
                      <a:r>
                        <a:rPr lang="en-US" sz="2400"/>
                        <a:t>ATR</a:t>
                      </a:r>
                    </a:p>
                  </a:txBody>
                  <a:tcPr/>
                </a:tc>
                <a:tc>
                  <a:txBody>
                    <a:bodyPr/>
                    <a:lstStyle/>
                    <a:p>
                      <a:pPr lvl="0">
                        <a:buNone/>
                      </a:pPr>
                      <a:r>
                        <a:rPr lang="en-US" sz="2400"/>
                        <a:t>Adverse transfusion reaction</a:t>
                      </a:r>
                    </a:p>
                  </a:txBody>
                  <a:tcPr/>
                </a:tc>
                <a:extLst>
                  <a:ext uri="{0D108BD9-81ED-4DB2-BD59-A6C34878D82A}">
                    <a16:rowId xmlns:a16="http://schemas.microsoft.com/office/drawing/2014/main" val="3295492069"/>
                  </a:ext>
                </a:extLst>
              </a:tr>
              <a:tr h="770988">
                <a:tc>
                  <a:txBody>
                    <a:bodyPr/>
                    <a:lstStyle/>
                    <a:p>
                      <a:pPr lvl="0">
                        <a:buNone/>
                      </a:pPr>
                      <a:r>
                        <a:rPr lang="en-US" sz="2400"/>
                        <a:t>S/D plasma</a:t>
                      </a:r>
                    </a:p>
                  </a:txBody>
                  <a:tcPr>
                    <a:solidFill>
                      <a:schemeClr val="bg2">
                        <a:lumMod val="20000"/>
                        <a:lumOff val="80000"/>
                      </a:schemeClr>
                    </a:solidFill>
                  </a:tcPr>
                </a:tc>
                <a:tc>
                  <a:txBody>
                    <a:bodyPr/>
                    <a:lstStyle/>
                    <a:p>
                      <a:pPr lvl="0">
                        <a:buNone/>
                      </a:pPr>
                      <a:r>
                        <a:rPr lang="en-US" sz="2400"/>
                        <a:t>Solvent detergent plasma</a:t>
                      </a:r>
                    </a:p>
                  </a:txBody>
                  <a:tcPr>
                    <a:solidFill>
                      <a:schemeClr val="bg2">
                        <a:lumMod val="20000"/>
                        <a:lumOff val="80000"/>
                      </a:schemeClr>
                    </a:solidFill>
                  </a:tcPr>
                </a:tc>
                <a:extLst>
                  <a:ext uri="{0D108BD9-81ED-4DB2-BD59-A6C34878D82A}">
                    <a16:rowId xmlns:a16="http://schemas.microsoft.com/office/drawing/2014/main" val="2820344294"/>
                  </a:ext>
                </a:extLst>
              </a:tr>
            </a:tbl>
          </a:graphicData>
        </a:graphic>
      </p:graphicFrame>
    </p:spTree>
    <p:extLst>
      <p:ext uri="{BB962C8B-B14F-4D97-AF65-F5344CB8AC3E}">
        <p14:creationId xmlns:p14="http://schemas.microsoft.com/office/powerpoint/2010/main" val="2986934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3240-733C-E43F-3050-3F371F4070D6}"/>
              </a:ext>
            </a:extLst>
          </p:cNvPr>
          <p:cNvSpPr>
            <a:spLocks noGrp="1"/>
          </p:cNvSpPr>
          <p:nvPr>
            <p:ph type="title"/>
          </p:nvPr>
        </p:nvSpPr>
        <p:spPr/>
        <p:txBody>
          <a:bodyPr/>
          <a:lstStyle/>
          <a:p>
            <a:r>
              <a:rPr lang="en-CA" dirty="0"/>
              <a:t>Visual Appearance - Frozen</a:t>
            </a:r>
          </a:p>
        </p:txBody>
      </p:sp>
      <p:pic>
        <p:nvPicPr>
          <p:cNvPr id="6" name="Picture 5">
            <a:extLst>
              <a:ext uri="{FF2B5EF4-FFF2-40B4-BE49-F238E27FC236}">
                <a16:creationId xmlns:a16="http://schemas.microsoft.com/office/drawing/2014/main" id="{A6CC26DA-DB52-3997-E8F7-2C924A57A590}"/>
              </a:ext>
            </a:extLst>
          </p:cNvPr>
          <p:cNvPicPr>
            <a:picLocks noChangeAspect="1"/>
          </p:cNvPicPr>
          <p:nvPr/>
        </p:nvPicPr>
        <p:blipFill>
          <a:blip r:embed="rId2"/>
          <a:srcRect l="14078" r="4198" b="14812"/>
          <a:stretch>
            <a:fillRect/>
          </a:stretch>
        </p:blipFill>
        <p:spPr>
          <a:xfrm>
            <a:off x="2562933" y="1145766"/>
            <a:ext cx="6617643" cy="4566468"/>
          </a:xfrm>
          <a:prstGeom prst="rect">
            <a:avLst/>
          </a:prstGeom>
        </p:spPr>
      </p:pic>
      <p:sp>
        <p:nvSpPr>
          <p:cNvPr id="7" name="Callout: Right Arrow 6">
            <a:extLst>
              <a:ext uri="{FF2B5EF4-FFF2-40B4-BE49-F238E27FC236}">
                <a16:creationId xmlns:a16="http://schemas.microsoft.com/office/drawing/2014/main" id="{290C9D5A-C41E-2852-8A57-FB7C7B7BF3EA}"/>
              </a:ext>
            </a:extLst>
          </p:cNvPr>
          <p:cNvSpPr/>
          <p:nvPr/>
        </p:nvSpPr>
        <p:spPr>
          <a:xfrm>
            <a:off x="246017" y="2356539"/>
            <a:ext cx="2993572" cy="1383357"/>
          </a:xfrm>
          <a:prstGeom prst="rightArrowCallout">
            <a:avLst>
              <a:gd name="adj1" fmla="val 24045"/>
              <a:gd name="adj2" fmla="val 25000"/>
              <a:gd name="adj3" fmla="val 25000"/>
              <a:gd name="adj4" fmla="val 64977"/>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Psoralen Treated</a:t>
            </a:r>
          </a:p>
        </p:txBody>
      </p:sp>
      <p:sp>
        <p:nvSpPr>
          <p:cNvPr id="8" name="Callout: Left Arrow 7">
            <a:extLst>
              <a:ext uri="{FF2B5EF4-FFF2-40B4-BE49-F238E27FC236}">
                <a16:creationId xmlns:a16="http://schemas.microsoft.com/office/drawing/2014/main" id="{C06617F2-1FFC-68D4-8489-AC670C26FFF5}"/>
              </a:ext>
            </a:extLst>
          </p:cNvPr>
          <p:cNvSpPr/>
          <p:nvPr/>
        </p:nvSpPr>
        <p:spPr>
          <a:xfrm>
            <a:off x="8138161" y="2383971"/>
            <a:ext cx="3359332" cy="1447365"/>
          </a:xfrm>
          <a:prstGeom prst="leftArrowCallou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(untreated)</a:t>
            </a:r>
          </a:p>
        </p:txBody>
      </p:sp>
      <p:sp>
        <p:nvSpPr>
          <p:cNvPr id="4" name="Rectangle 3">
            <a:extLst>
              <a:ext uri="{FF2B5EF4-FFF2-40B4-BE49-F238E27FC236}">
                <a16:creationId xmlns:a16="http://schemas.microsoft.com/office/drawing/2014/main" id="{02B70122-A1BF-9339-8D01-3D57FAB5D1B0}"/>
              </a:ext>
            </a:extLst>
          </p:cNvPr>
          <p:cNvSpPr/>
          <p:nvPr/>
        </p:nvSpPr>
        <p:spPr>
          <a:xfrm rot="21540000">
            <a:off x="3795823" y="4448011"/>
            <a:ext cx="685801" cy="81459"/>
          </a:xfrm>
          <a:prstGeom prst="rect">
            <a:avLst/>
          </a:prstGeom>
          <a:solidFill>
            <a:srgbClr val="D9D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t>
            </a:r>
          </a:p>
        </p:txBody>
      </p:sp>
      <p:sp>
        <p:nvSpPr>
          <p:cNvPr id="5" name="Rectangle 4">
            <a:extLst>
              <a:ext uri="{FF2B5EF4-FFF2-40B4-BE49-F238E27FC236}">
                <a16:creationId xmlns:a16="http://schemas.microsoft.com/office/drawing/2014/main" id="{5AC73B6E-B002-DE47-909D-F4802E778B9C}"/>
              </a:ext>
            </a:extLst>
          </p:cNvPr>
          <p:cNvSpPr/>
          <p:nvPr/>
        </p:nvSpPr>
        <p:spPr>
          <a:xfrm rot="21540000">
            <a:off x="6409775" y="4238756"/>
            <a:ext cx="702632" cy="94833"/>
          </a:xfrm>
          <a:prstGeom prst="rect">
            <a:avLst/>
          </a:prstGeom>
          <a:solidFill>
            <a:srgbClr val="DED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t>
            </a:r>
          </a:p>
        </p:txBody>
      </p:sp>
    </p:spTree>
    <p:extLst>
      <p:ext uri="{BB962C8B-B14F-4D97-AF65-F5344CB8AC3E}">
        <p14:creationId xmlns:p14="http://schemas.microsoft.com/office/powerpoint/2010/main" val="240139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DEF1-EB64-792A-912D-1F5FF4FEFD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A97BB6-F90C-B8A0-9E06-9B56C629B3D7}"/>
              </a:ext>
            </a:extLst>
          </p:cNvPr>
          <p:cNvPicPr>
            <a:picLocks noChangeAspect="1"/>
          </p:cNvPicPr>
          <p:nvPr/>
        </p:nvPicPr>
        <p:blipFill>
          <a:blip r:embed="rId3"/>
          <a:srcRect l="18880" r="3564" b="22593"/>
          <a:stretch>
            <a:fillRect/>
          </a:stretch>
        </p:blipFill>
        <p:spPr>
          <a:xfrm>
            <a:off x="2650671" y="831353"/>
            <a:ext cx="6890657" cy="4778953"/>
          </a:xfrm>
          <a:prstGeom prst="rect">
            <a:avLst/>
          </a:prstGeom>
        </p:spPr>
      </p:pic>
      <p:sp>
        <p:nvSpPr>
          <p:cNvPr id="2" name="Title 1">
            <a:extLst>
              <a:ext uri="{FF2B5EF4-FFF2-40B4-BE49-F238E27FC236}">
                <a16:creationId xmlns:a16="http://schemas.microsoft.com/office/drawing/2014/main" id="{A2EAF601-6923-15AC-9561-33F869ADDF7A}"/>
              </a:ext>
            </a:extLst>
          </p:cNvPr>
          <p:cNvSpPr>
            <a:spLocks noGrp="1"/>
          </p:cNvSpPr>
          <p:nvPr>
            <p:ph type="title"/>
          </p:nvPr>
        </p:nvSpPr>
        <p:spPr/>
        <p:txBody>
          <a:bodyPr/>
          <a:lstStyle/>
          <a:p>
            <a:r>
              <a:rPr lang="en-CA" dirty="0"/>
              <a:t>Visual Appearance - Thawed</a:t>
            </a:r>
          </a:p>
        </p:txBody>
      </p:sp>
      <p:sp>
        <p:nvSpPr>
          <p:cNvPr id="7" name="Callout: Right Arrow 6">
            <a:extLst>
              <a:ext uri="{FF2B5EF4-FFF2-40B4-BE49-F238E27FC236}">
                <a16:creationId xmlns:a16="http://schemas.microsoft.com/office/drawing/2014/main" id="{BD17A175-4744-A9B4-177A-DE71E774BC1A}"/>
              </a:ext>
            </a:extLst>
          </p:cNvPr>
          <p:cNvSpPr/>
          <p:nvPr/>
        </p:nvSpPr>
        <p:spPr>
          <a:xfrm>
            <a:off x="246017" y="2356539"/>
            <a:ext cx="2993572" cy="1383357"/>
          </a:xfrm>
          <a:prstGeom prst="rightArrowCallout">
            <a:avLst>
              <a:gd name="adj1" fmla="val 24045"/>
              <a:gd name="adj2" fmla="val 25000"/>
              <a:gd name="adj3" fmla="val 25000"/>
              <a:gd name="adj4" fmla="val 64977"/>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Psoralen Treated</a:t>
            </a:r>
          </a:p>
        </p:txBody>
      </p:sp>
      <p:sp>
        <p:nvSpPr>
          <p:cNvPr id="8" name="Callout: Left Arrow 7">
            <a:extLst>
              <a:ext uri="{FF2B5EF4-FFF2-40B4-BE49-F238E27FC236}">
                <a16:creationId xmlns:a16="http://schemas.microsoft.com/office/drawing/2014/main" id="{A71C21DA-B6AA-781E-92A0-9FD383741D54}"/>
              </a:ext>
            </a:extLst>
          </p:cNvPr>
          <p:cNvSpPr/>
          <p:nvPr/>
        </p:nvSpPr>
        <p:spPr>
          <a:xfrm>
            <a:off x="8138161" y="2383971"/>
            <a:ext cx="3359332" cy="1447365"/>
          </a:xfrm>
          <a:prstGeom prst="leftArrowCallou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sz="2000" dirty="0"/>
              <a:t>Apheresis Frozen Plasma (untreated)</a:t>
            </a:r>
          </a:p>
        </p:txBody>
      </p:sp>
      <p:sp>
        <p:nvSpPr>
          <p:cNvPr id="4" name="Rectangle 3">
            <a:extLst>
              <a:ext uri="{FF2B5EF4-FFF2-40B4-BE49-F238E27FC236}">
                <a16:creationId xmlns:a16="http://schemas.microsoft.com/office/drawing/2014/main" id="{AF8E5DDF-440B-322D-8BA3-5A1BC51D06E6}"/>
              </a:ext>
            </a:extLst>
          </p:cNvPr>
          <p:cNvSpPr/>
          <p:nvPr/>
        </p:nvSpPr>
        <p:spPr>
          <a:xfrm rot="21480000">
            <a:off x="4031435" y="4335815"/>
            <a:ext cx="685801" cy="81459"/>
          </a:xfrm>
          <a:prstGeom prst="rect">
            <a:avLst/>
          </a:prstGeom>
          <a:solidFill>
            <a:srgbClr val="ADA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t>
            </a:r>
          </a:p>
        </p:txBody>
      </p:sp>
      <p:sp>
        <p:nvSpPr>
          <p:cNvPr id="5" name="Rectangle 4">
            <a:extLst>
              <a:ext uri="{FF2B5EF4-FFF2-40B4-BE49-F238E27FC236}">
                <a16:creationId xmlns:a16="http://schemas.microsoft.com/office/drawing/2014/main" id="{6C06799E-403E-BCBB-7D13-2073B949E8C1}"/>
              </a:ext>
            </a:extLst>
          </p:cNvPr>
          <p:cNvSpPr/>
          <p:nvPr/>
        </p:nvSpPr>
        <p:spPr>
          <a:xfrm rot="21540000">
            <a:off x="6511909" y="4112357"/>
            <a:ext cx="685801" cy="81459"/>
          </a:xfrm>
          <a:prstGeom prst="rect">
            <a:avLst/>
          </a:prstGeom>
          <a:solidFill>
            <a:srgbClr val="BBB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a:t>
            </a:r>
          </a:p>
        </p:txBody>
      </p:sp>
    </p:spTree>
    <p:extLst>
      <p:ext uri="{BB962C8B-B14F-4D97-AF65-F5344CB8AC3E}">
        <p14:creationId xmlns:p14="http://schemas.microsoft.com/office/powerpoint/2010/main" val="3760232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458F-5779-CA61-3403-8B69A2C3F8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BB56D6-884C-6A0B-998F-96A2D862C9D3}"/>
              </a:ext>
            </a:extLst>
          </p:cNvPr>
          <p:cNvSpPr>
            <a:spLocks noGrp="1"/>
          </p:cNvSpPr>
          <p:nvPr>
            <p:ph type="title"/>
          </p:nvPr>
        </p:nvSpPr>
        <p:spPr>
          <a:xfrm>
            <a:off x="764236" y="182880"/>
            <a:ext cx="10515600" cy="943442"/>
          </a:xfrm>
        </p:spPr>
        <p:txBody>
          <a:bodyPr/>
          <a:lstStyle/>
          <a:p>
            <a:r>
              <a:rPr lang="en-CA"/>
              <a:t>Storage &amp; administration</a:t>
            </a:r>
          </a:p>
        </p:txBody>
      </p:sp>
      <p:sp>
        <p:nvSpPr>
          <p:cNvPr id="6" name="TextBox 5">
            <a:extLst>
              <a:ext uri="{FF2B5EF4-FFF2-40B4-BE49-F238E27FC236}">
                <a16:creationId xmlns:a16="http://schemas.microsoft.com/office/drawing/2014/main" id="{518C28AE-931A-55EA-9963-29A8D5CF566A}"/>
              </a:ext>
            </a:extLst>
          </p:cNvPr>
          <p:cNvSpPr txBox="1"/>
          <p:nvPr/>
        </p:nvSpPr>
        <p:spPr>
          <a:xfrm>
            <a:off x="764236" y="1209015"/>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Stored at ≤ -18</a:t>
            </a:r>
            <a:r>
              <a:rPr lang="en-CA" sz="2400" kern="100">
                <a:effectLst/>
                <a:latin typeface="Aptos" panose="020B0004020202020204" pitchFamily="34" charset="0"/>
                <a:ea typeface="Aptos" panose="020B0004020202020204" pitchFamily="34" charset="0"/>
                <a:cs typeface="Times New Roman" panose="02020603050405020304" pitchFamily="18" charset="0"/>
              </a:rPr>
              <a:t>°C for a maximum of 12 months</a:t>
            </a:r>
            <a:endParaRPr lang="en-US" sz="2400">
              <a:latin typeface="Arial"/>
              <a:cs typeface="Arial"/>
            </a:endParaRPr>
          </a:p>
        </p:txBody>
      </p:sp>
      <p:sp>
        <p:nvSpPr>
          <p:cNvPr id="7" name="TextBox 6">
            <a:extLst>
              <a:ext uri="{FF2B5EF4-FFF2-40B4-BE49-F238E27FC236}">
                <a16:creationId xmlns:a16="http://schemas.microsoft.com/office/drawing/2014/main" id="{E814F672-37F1-222D-9E47-E704F76329C6}"/>
              </a:ext>
            </a:extLst>
          </p:cNvPr>
          <p:cNvSpPr txBox="1"/>
          <p:nvPr/>
        </p:nvSpPr>
        <p:spPr>
          <a:xfrm>
            <a:off x="764236" y="1913043"/>
            <a:ext cx="7250723" cy="1200329"/>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Should be thawed in a watertight protective plastic overwrap using gentle agitation in a water bath at 30 to 37</a:t>
            </a:r>
            <a:r>
              <a:rPr lang="en-CA" sz="2400" kern="100">
                <a:effectLst/>
                <a:latin typeface="Aptos" panose="020B0004020202020204" pitchFamily="34" charset="0"/>
                <a:ea typeface="Aptos" panose="020B0004020202020204" pitchFamily="34" charset="0"/>
                <a:cs typeface="Times New Roman" panose="02020603050405020304" pitchFamily="18" charset="0"/>
              </a:rPr>
              <a:t>°C; can take up to 30 minutes</a:t>
            </a:r>
            <a:endParaRPr lang="en-US" sz="2400">
              <a:latin typeface="Arial"/>
              <a:cs typeface="Arial"/>
            </a:endParaRPr>
          </a:p>
        </p:txBody>
      </p:sp>
      <p:sp>
        <p:nvSpPr>
          <p:cNvPr id="9" name="TextBox 8">
            <a:extLst>
              <a:ext uri="{FF2B5EF4-FFF2-40B4-BE49-F238E27FC236}">
                <a16:creationId xmlns:a16="http://schemas.microsoft.com/office/drawing/2014/main" id="{4C5762AA-C36D-5A78-F487-C8D247971F07}"/>
              </a:ext>
            </a:extLst>
          </p:cNvPr>
          <p:cNvSpPr txBox="1"/>
          <p:nvPr/>
        </p:nvSpPr>
        <p:spPr>
          <a:xfrm>
            <a:off x="764236" y="3354200"/>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Once thawed, component should not be refrozen</a:t>
            </a:r>
          </a:p>
        </p:txBody>
      </p:sp>
      <p:pic>
        <p:nvPicPr>
          <p:cNvPr id="11" name="Picture 10" descr="A group of blood bags with red and blue labels&#10;&#10;AI-generated content may be incorrect.">
            <a:extLst>
              <a:ext uri="{FF2B5EF4-FFF2-40B4-BE49-F238E27FC236}">
                <a16:creationId xmlns:a16="http://schemas.microsoft.com/office/drawing/2014/main" id="{8FD57ED1-EB49-67A1-9BD1-7C56ACB31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983" y="894947"/>
            <a:ext cx="4835770" cy="4835770"/>
          </a:xfrm>
          <a:prstGeom prst="rect">
            <a:avLst/>
          </a:prstGeom>
        </p:spPr>
      </p:pic>
      <p:sp>
        <p:nvSpPr>
          <p:cNvPr id="12" name="TextBox 11">
            <a:extLst>
              <a:ext uri="{FF2B5EF4-FFF2-40B4-BE49-F238E27FC236}">
                <a16:creationId xmlns:a16="http://schemas.microsoft.com/office/drawing/2014/main" id="{CFEA92B8-1EAD-E0B8-57FD-869F9BDCD61E}"/>
              </a:ext>
            </a:extLst>
          </p:cNvPr>
          <p:cNvSpPr txBox="1"/>
          <p:nvPr/>
        </p:nvSpPr>
        <p:spPr>
          <a:xfrm>
            <a:off x="764236" y="4056693"/>
            <a:ext cx="7250723" cy="830997"/>
          </a:xfrm>
          <a:prstGeom prst="rect">
            <a:avLst/>
          </a:prstGeom>
          <a:noFill/>
        </p:spPr>
        <p:txBody>
          <a:bodyPr wrap="square" rtlCol="0">
            <a:spAutoFit/>
          </a:bodyPr>
          <a:lstStyle/>
          <a:p>
            <a:pPr marL="342900" indent="-342900">
              <a:lnSpc>
                <a:spcPct val="100000"/>
              </a:lnSpc>
              <a:spcBef>
                <a:spcPts val="0"/>
              </a:spcBef>
              <a:buFont typeface="Arial" panose="020B0604020202020204" pitchFamily="34" charset="0"/>
              <a:buChar char="•"/>
            </a:pPr>
            <a:r>
              <a:rPr lang="en-CA" sz="2400" kern="100">
                <a:effectLst/>
                <a:latin typeface="Aptos" panose="020B0004020202020204" pitchFamily="34" charset="0"/>
                <a:ea typeface="Aptos" panose="020B0004020202020204" pitchFamily="34" charset="0"/>
                <a:cs typeface="Times New Roman" panose="02020603050405020304" pitchFamily="18" charset="0"/>
              </a:rPr>
              <a:t>If stored at 1 to 6°C, the component should be transfused within 5-days</a:t>
            </a:r>
          </a:p>
        </p:txBody>
      </p:sp>
      <p:sp>
        <p:nvSpPr>
          <p:cNvPr id="13" name="TextBox 12">
            <a:extLst>
              <a:ext uri="{FF2B5EF4-FFF2-40B4-BE49-F238E27FC236}">
                <a16:creationId xmlns:a16="http://schemas.microsoft.com/office/drawing/2014/main" id="{0E38EC60-E4DA-88D1-22CB-0C21CF2B6CDB}"/>
              </a:ext>
            </a:extLst>
          </p:cNvPr>
          <p:cNvSpPr txBox="1"/>
          <p:nvPr/>
        </p:nvSpPr>
        <p:spPr>
          <a:xfrm>
            <a:off x="764234" y="5134018"/>
            <a:ext cx="7250723" cy="830997"/>
          </a:xfrm>
          <a:prstGeom prst="rect">
            <a:avLst/>
          </a:prstGeom>
          <a:noFill/>
        </p:spPr>
        <p:txBody>
          <a:bodyPr wrap="square" rtlCol="0">
            <a:spAutoFit/>
          </a:bodyPr>
          <a:lstStyle/>
          <a:p>
            <a:pPr marL="342900" indent="-342900">
              <a:lnSpc>
                <a:spcPct val="100000"/>
              </a:lnSpc>
              <a:spcBef>
                <a:spcPts val="0"/>
              </a:spcBef>
              <a:buFont typeface="Arial" panose="020B0604020202020204" pitchFamily="34" charset="0"/>
              <a:buChar char="•"/>
            </a:pPr>
            <a:r>
              <a:rPr lang="en-CA" sz="2400" kern="100">
                <a:effectLst/>
                <a:latin typeface="Aptos" panose="020B0004020202020204" pitchFamily="34" charset="0"/>
                <a:ea typeface="Aptos" panose="020B0004020202020204" pitchFamily="34" charset="0"/>
                <a:cs typeface="Times New Roman" panose="02020603050405020304" pitchFamily="18" charset="0"/>
              </a:rPr>
              <a:t>Visual inspection of the component should be performed (see </a:t>
            </a:r>
            <a:r>
              <a:rPr lang="en-CA" sz="2400" kern="100">
                <a:effectLst/>
                <a:latin typeface="Aptos" panose="020B0004020202020204" pitchFamily="34" charset="0"/>
                <a:ea typeface="Aptos" panose="020B0004020202020204" pitchFamily="34" charset="0"/>
                <a:cs typeface="Times New Roman" panose="02020603050405020304" pitchFamily="18" charset="0"/>
                <a:hlinkClick r:id="rId3"/>
              </a:rPr>
              <a:t>Visual Inspection Tool</a:t>
            </a:r>
            <a:r>
              <a:rPr lang="en-CA" sz="2400" kern="10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803551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red cursor pointing to a blue dot&#10;&#10;AI-generated content may be incorrect.">
            <a:extLst>
              <a:ext uri="{FF2B5EF4-FFF2-40B4-BE49-F238E27FC236}">
                <a16:creationId xmlns:a16="http://schemas.microsoft.com/office/drawing/2014/main" id="{D5B897BE-747E-C89A-C38B-5F248A771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251" y="1927928"/>
            <a:ext cx="2898039" cy="2898039"/>
          </a:xfrm>
          <a:prstGeom prst="rect">
            <a:avLst/>
          </a:prstGeom>
        </p:spPr>
      </p:pic>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768096" y="182880"/>
            <a:ext cx="10589564" cy="943442"/>
          </a:xfrm>
        </p:spPr>
        <p:txBody>
          <a:bodyPr/>
          <a:lstStyle/>
          <a:p>
            <a:r>
              <a:rPr lang="en-US"/>
              <a:t>Resources</a:t>
            </a:r>
            <a:endParaRPr lang="en-CA"/>
          </a:p>
        </p:txBody>
      </p:sp>
      <p:sp>
        <p:nvSpPr>
          <p:cNvPr id="5" name="TextBox 4">
            <a:extLst>
              <a:ext uri="{FF2B5EF4-FFF2-40B4-BE49-F238E27FC236}">
                <a16:creationId xmlns:a16="http://schemas.microsoft.com/office/drawing/2014/main" id="{4D535CF6-8028-6351-A40B-C4D533298200}"/>
              </a:ext>
            </a:extLst>
          </p:cNvPr>
          <p:cNvSpPr txBox="1"/>
          <p:nvPr/>
        </p:nvSpPr>
        <p:spPr>
          <a:xfrm>
            <a:off x="764236" y="1209015"/>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New </a:t>
            </a:r>
            <a:r>
              <a:rPr lang="en-US" sz="2400">
                <a:latin typeface="Arial"/>
                <a:cs typeface="Arial"/>
                <a:hlinkClick r:id="rId5"/>
              </a:rPr>
              <a:t>Circular of Information</a:t>
            </a:r>
            <a:endParaRPr lang="en-US" sz="2400">
              <a:latin typeface="Arial"/>
              <a:cs typeface="Arial"/>
            </a:endParaRPr>
          </a:p>
        </p:txBody>
      </p:sp>
      <p:sp>
        <p:nvSpPr>
          <p:cNvPr id="8" name="TextBox 7">
            <a:extLst>
              <a:ext uri="{FF2B5EF4-FFF2-40B4-BE49-F238E27FC236}">
                <a16:creationId xmlns:a16="http://schemas.microsoft.com/office/drawing/2014/main" id="{901749C4-003C-FDBA-5ADC-2FABA391F936}"/>
              </a:ext>
            </a:extLst>
          </p:cNvPr>
          <p:cNvSpPr txBox="1"/>
          <p:nvPr/>
        </p:nvSpPr>
        <p:spPr>
          <a:xfrm>
            <a:off x="764236" y="1772367"/>
            <a:ext cx="7250723" cy="1200329"/>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Educational resources can be found on Canadian Blood Services’ professional education website, </a:t>
            </a:r>
            <a:r>
              <a:rPr lang="en-US" sz="2400">
                <a:latin typeface="Arial"/>
                <a:cs typeface="Arial"/>
                <a:hlinkClick r:id="rId6"/>
              </a:rPr>
              <a:t>Profedu.ca</a:t>
            </a:r>
            <a:endParaRPr lang="en-US" sz="2400">
              <a:latin typeface="Arial"/>
              <a:cs typeface="Arial"/>
            </a:endParaRPr>
          </a:p>
        </p:txBody>
      </p:sp>
      <p:sp>
        <p:nvSpPr>
          <p:cNvPr id="9" name="TextBox 8">
            <a:extLst>
              <a:ext uri="{FF2B5EF4-FFF2-40B4-BE49-F238E27FC236}">
                <a16:creationId xmlns:a16="http://schemas.microsoft.com/office/drawing/2014/main" id="{70148A70-BC52-D0FD-A00D-785C93FEB828}"/>
              </a:ext>
            </a:extLst>
          </p:cNvPr>
          <p:cNvSpPr txBox="1"/>
          <p:nvPr/>
        </p:nvSpPr>
        <p:spPr>
          <a:xfrm>
            <a:off x="1664677" y="3057491"/>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Publication</a:t>
            </a:r>
          </a:p>
        </p:txBody>
      </p:sp>
      <p:sp>
        <p:nvSpPr>
          <p:cNvPr id="12" name="TextBox 11">
            <a:extLst>
              <a:ext uri="{FF2B5EF4-FFF2-40B4-BE49-F238E27FC236}">
                <a16:creationId xmlns:a16="http://schemas.microsoft.com/office/drawing/2014/main" id="{BDE8FD71-009D-116B-1F58-F59316A2BF2A}"/>
              </a:ext>
            </a:extLst>
          </p:cNvPr>
          <p:cNvSpPr txBox="1"/>
          <p:nvPr/>
        </p:nvSpPr>
        <p:spPr>
          <a:xfrm>
            <a:off x="1664677" y="3499362"/>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Slide deck (also available as a narrated video)</a:t>
            </a:r>
          </a:p>
        </p:txBody>
      </p:sp>
      <p:sp>
        <p:nvSpPr>
          <p:cNvPr id="13" name="TextBox 12">
            <a:extLst>
              <a:ext uri="{FF2B5EF4-FFF2-40B4-BE49-F238E27FC236}">
                <a16:creationId xmlns:a16="http://schemas.microsoft.com/office/drawing/2014/main" id="{2973A93E-10ED-8C8F-EEE6-0358E70C6A05}"/>
              </a:ext>
            </a:extLst>
          </p:cNvPr>
          <p:cNvSpPr txBox="1"/>
          <p:nvPr/>
        </p:nvSpPr>
        <p:spPr>
          <a:xfrm>
            <a:off x="1664676" y="4038518"/>
            <a:ext cx="7250723" cy="830997"/>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Clinical Highlights slide deck (also available as a narrated video)</a:t>
            </a:r>
          </a:p>
        </p:txBody>
      </p:sp>
      <p:sp>
        <p:nvSpPr>
          <p:cNvPr id="14" name="TextBox 13">
            <a:extLst>
              <a:ext uri="{FF2B5EF4-FFF2-40B4-BE49-F238E27FC236}">
                <a16:creationId xmlns:a16="http://schemas.microsoft.com/office/drawing/2014/main" id="{35E7F290-49B1-2A93-669D-0B526ED267CB}"/>
              </a:ext>
            </a:extLst>
          </p:cNvPr>
          <p:cNvSpPr txBox="1"/>
          <p:nvPr/>
        </p:nvSpPr>
        <p:spPr>
          <a:xfrm>
            <a:off x="1664676" y="4869515"/>
            <a:ext cx="725072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FAQ: Information for health professionals</a:t>
            </a:r>
          </a:p>
        </p:txBody>
      </p:sp>
      <p:sp>
        <p:nvSpPr>
          <p:cNvPr id="15" name="TextBox 14">
            <a:extLst>
              <a:ext uri="{FF2B5EF4-FFF2-40B4-BE49-F238E27FC236}">
                <a16:creationId xmlns:a16="http://schemas.microsoft.com/office/drawing/2014/main" id="{DE669123-0CC7-B8A1-8A9D-0377B6EBFDA0}"/>
              </a:ext>
            </a:extLst>
          </p:cNvPr>
          <p:cNvSpPr txBox="1"/>
          <p:nvPr/>
        </p:nvSpPr>
        <p:spPr>
          <a:xfrm>
            <a:off x="764236" y="5500844"/>
            <a:ext cx="8151163" cy="46166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a:latin typeface="Arial"/>
                <a:cs typeface="Arial"/>
              </a:rPr>
              <a:t>INTERCEPT package insert: </a:t>
            </a:r>
            <a:r>
              <a:rPr lang="en-US" sz="2400">
                <a:latin typeface="Arial"/>
                <a:cs typeface="Arial"/>
                <a:hlinkClick r:id="rId7"/>
              </a:rPr>
              <a:t>intercept-canada.com</a:t>
            </a:r>
            <a:endParaRPr lang="en-US" sz="2400">
              <a:latin typeface="Arial"/>
              <a:cs typeface="Arial"/>
            </a:endParaRP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lstStyle/>
          <a:p>
            <a:r>
              <a:rPr lang="en-US"/>
              <a:t>Together, we are Canada’s Lifeline</a:t>
            </a:r>
          </a:p>
        </p:txBody>
      </p:sp>
    </p:spTree>
    <p:extLst>
      <p:ext uri="{BB962C8B-B14F-4D97-AF65-F5344CB8AC3E}">
        <p14:creationId xmlns:p14="http://schemas.microsoft.com/office/powerpoint/2010/main" val="34301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B40FC5-4F8E-6C1C-28D7-DB2814E434A4}"/>
              </a:ext>
            </a:extLst>
          </p:cNvPr>
          <p:cNvSpPr>
            <a:spLocks noGrp="1"/>
          </p:cNvSpPr>
          <p:nvPr>
            <p:ph type="title"/>
          </p:nvPr>
        </p:nvSpPr>
        <p:spPr>
          <a:xfrm>
            <a:off x="768096" y="182880"/>
            <a:ext cx="10589564" cy="943442"/>
          </a:xfrm>
        </p:spPr>
        <p:txBody>
          <a:bodyPr/>
          <a:lstStyle/>
          <a:p>
            <a:r>
              <a:rPr lang="en-CA"/>
              <a:t>Background</a:t>
            </a:r>
          </a:p>
        </p:txBody>
      </p:sp>
      <p:sp>
        <p:nvSpPr>
          <p:cNvPr id="5" name="TextBox 4">
            <a:extLst>
              <a:ext uri="{FF2B5EF4-FFF2-40B4-BE49-F238E27FC236}">
                <a16:creationId xmlns:a16="http://schemas.microsoft.com/office/drawing/2014/main" id="{238696A8-D7E1-12C5-FE95-E0C59DDCEEB3}"/>
              </a:ext>
            </a:extLst>
          </p:cNvPr>
          <p:cNvSpPr txBox="1"/>
          <p:nvPr/>
        </p:nvSpPr>
        <p:spPr>
          <a:xfrm>
            <a:off x="3236976" y="6227064"/>
            <a:ext cx="6773923" cy="461665"/>
          </a:xfrm>
          <a:prstGeom prst="rect">
            <a:avLst/>
          </a:prstGeom>
          <a:noFill/>
        </p:spPr>
        <p:txBody>
          <a:bodyPr wrap="square">
            <a:spAutoFit/>
          </a:bodyPr>
          <a:lstStyle/>
          <a:p>
            <a:pPr marL="0" marR="0" indent="0">
              <a:spcAft>
                <a:spcPts val="800"/>
              </a:spcAft>
              <a:buNone/>
            </a:pPr>
            <a:r>
              <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rPr>
              <a:t>Transfusion Medicine and Hemotherapy (2011): 38, 19-31; Transfusion (2020): 60, 1319-1331; Vox Sanguinis (2021): 116, 673-681.</a:t>
            </a:r>
            <a:endParaRPr lang="en-CA"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03C2AB6-2B53-370E-C208-5F83D86ECA2F}"/>
              </a:ext>
            </a:extLst>
          </p:cNvPr>
          <p:cNvSpPr txBox="1"/>
          <p:nvPr/>
        </p:nvSpPr>
        <p:spPr>
          <a:xfrm>
            <a:off x="764235" y="1455025"/>
            <a:ext cx="6757441" cy="830997"/>
          </a:xfrm>
          <a:prstGeom prst="rect">
            <a:avLst/>
          </a:prstGeom>
          <a:noFill/>
        </p:spPr>
        <p:txBody>
          <a:bodyPr wrap="square" rtlCol="0">
            <a:spAutoFit/>
          </a:bodyPr>
          <a:lstStyle/>
          <a:p>
            <a:pPr marL="285750" indent="-285750">
              <a:buFont typeface="Arial" panose="020B0604020202020204" pitchFamily="34" charset="0"/>
              <a:buChar char="•"/>
            </a:pPr>
            <a:r>
              <a:rPr lang="en-CA" sz="2400" kern="100">
                <a:effectLst/>
                <a:latin typeface="Aptos" panose="020B0004020202020204" pitchFamily="34" charset="0"/>
                <a:ea typeface="Aptos" panose="020B0004020202020204" pitchFamily="34" charset="0"/>
                <a:cs typeface="Times New Roman" panose="02020603050405020304" pitchFamily="18" charset="0"/>
              </a:rPr>
              <a:t>INTERCEPT Blood System (</a:t>
            </a:r>
            <a:r>
              <a:rPr lang="en-CA" sz="2400" kern="100" err="1">
                <a:effectLst/>
                <a:latin typeface="Aptos" panose="020B0004020202020204" pitchFamily="34" charset="0"/>
                <a:ea typeface="Aptos" panose="020B0004020202020204" pitchFamily="34" charset="0"/>
                <a:cs typeface="Times New Roman" panose="02020603050405020304" pitchFamily="18" charset="0"/>
              </a:rPr>
              <a:t>Cerus</a:t>
            </a:r>
            <a:r>
              <a:rPr lang="en-CA" sz="2400" kern="100">
                <a:effectLst/>
                <a:latin typeface="Aptos" panose="020B0004020202020204" pitchFamily="34" charset="0"/>
                <a:ea typeface="Aptos" panose="020B0004020202020204" pitchFamily="34" charset="0"/>
                <a:cs typeface="Times New Roman" panose="02020603050405020304" pitchFamily="18" charset="0"/>
              </a:rPr>
              <a:t>) for pathogen inactivation reduces risk of:</a:t>
            </a:r>
            <a:endParaRPr lang="en-US" sz="2400"/>
          </a:p>
        </p:txBody>
      </p:sp>
      <p:sp>
        <p:nvSpPr>
          <p:cNvPr id="9" name="TextBox 8">
            <a:extLst>
              <a:ext uri="{FF2B5EF4-FFF2-40B4-BE49-F238E27FC236}">
                <a16:creationId xmlns:a16="http://schemas.microsoft.com/office/drawing/2014/main" id="{1B7EF77B-09B4-AE32-55B3-BC1FDF7A76F2}"/>
              </a:ext>
            </a:extLst>
          </p:cNvPr>
          <p:cNvSpPr txBox="1"/>
          <p:nvPr/>
        </p:nvSpPr>
        <p:spPr>
          <a:xfrm>
            <a:off x="764236" y="4538032"/>
            <a:ext cx="7349613" cy="1200329"/>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CA" sz="2400" kern="100" dirty="0">
                <a:latin typeface="Aptos" panose="020B0004020202020204" pitchFamily="34" charset="0"/>
                <a:ea typeface="Aptos" panose="020B0004020202020204" pitchFamily="34" charset="0"/>
                <a:cs typeface="Times New Roman" panose="02020603050405020304" pitchFamily="18" charset="0"/>
              </a:rPr>
              <a:t>Initial INTERCEPT blood System technology was 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pproved by Health Canada in 2016</a:t>
            </a:r>
          </a:p>
          <a:p>
            <a:pPr marL="285750" indent="-285750">
              <a:lnSpc>
                <a:spcPct val="100000"/>
              </a:lnSpc>
              <a:buFont typeface="Arial" panose="020B0604020202020204" pitchFamily="34" charset="0"/>
              <a:buChar char="•"/>
            </a:pPr>
            <a:r>
              <a:rPr lang="en-CA" sz="2400" kern="100" dirty="0">
                <a:latin typeface="Aptos" panose="020B0004020202020204" pitchFamily="34" charset="0"/>
                <a:ea typeface="Aptos" panose="020B0004020202020204" pitchFamily="34" charset="0"/>
                <a:cs typeface="Times New Roman" panose="02020603050405020304" pitchFamily="18" charset="0"/>
              </a:rPr>
              <a:t>AFP-PT was approved in August 2025!</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53D70E26-F9E6-F618-8923-3BAC91B33183}"/>
              </a:ext>
            </a:extLst>
          </p:cNvPr>
          <p:cNvGrpSpPr/>
          <p:nvPr/>
        </p:nvGrpSpPr>
        <p:grpSpPr>
          <a:xfrm>
            <a:off x="1191938" y="2527632"/>
            <a:ext cx="6921911" cy="539946"/>
            <a:chOff x="1710812" y="1943478"/>
            <a:chExt cx="6921911" cy="539946"/>
          </a:xfrm>
        </p:grpSpPr>
        <p:sp>
          <p:nvSpPr>
            <p:cNvPr id="12" name="TextBox 11">
              <a:extLst>
                <a:ext uri="{FF2B5EF4-FFF2-40B4-BE49-F238E27FC236}">
                  <a16:creationId xmlns:a16="http://schemas.microsoft.com/office/drawing/2014/main" id="{54BA36E0-2031-22B7-EA66-7E694B57065A}"/>
                </a:ext>
              </a:extLst>
            </p:cNvPr>
            <p:cNvSpPr txBox="1"/>
            <p:nvPr/>
          </p:nvSpPr>
          <p:spPr>
            <a:xfrm>
              <a:off x="2250758" y="1982619"/>
              <a:ext cx="6381965" cy="400110"/>
            </a:xfrm>
            <a:prstGeom prst="rect">
              <a:avLst/>
            </a:prstGeom>
            <a:noFill/>
          </p:spPr>
          <p:txBody>
            <a:bodyPr wrap="square" rtlCol="0">
              <a:spAutoFit/>
            </a:bodyPr>
            <a:lstStyle/>
            <a:p>
              <a:r>
                <a:rPr lang="en-CA" sz="2000" kern="100">
                  <a:effectLst/>
                  <a:latin typeface="Aptos" panose="020B0004020202020204" pitchFamily="34" charset="0"/>
                  <a:ea typeface="Aptos" panose="020B0004020202020204" pitchFamily="34" charset="0"/>
                  <a:cs typeface="Times New Roman" panose="02020603050405020304" pitchFamily="18" charset="0"/>
                </a:rPr>
                <a:t>Transfusion-transmitted infections</a:t>
              </a:r>
              <a:endParaRPr lang="en-US" sz="2000"/>
            </a:p>
          </p:txBody>
        </p:sp>
        <p:pic>
          <p:nvPicPr>
            <p:cNvPr id="16" name="Graphic 15" descr="Arrow Down with solid fill">
              <a:extLst>
                <a:ext uri="{FF2B5EF4-FFF2-40B4-BE49-F238E27FC236}">
                  <a16:creationId xmlns:a16="http://schemas.microsoft.com/office/drawing/2014/main" id="{38EE8CC1-0E82-DB8E-9F59-91BE28E270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0812" y="1943478"/>
              <a:ext cx="539946" cy="539946"/>
            </a:xfrm>
            <a:prstGeom prst="rect">
              <a:avLst/>
            </a:prstGeom>
          </p:spPr>
        </p:pic>
      </p:grpSp>
      <p:grpSp>
        <p:nvGrpSpPr>
          <p:cNvPr id="18" name="Group 17">
            <a:extLst>
              <a:ext uri="{FF2B5EF4-FFF2-40B4-BE49-F238E27FC236}">
                <a16:creationId xmlns:a16="http://schemas.microsoft.com/office/drawing/2014/main" id="{46234502-6436-25C5-0814-81F01E0BD296}"/>
              </a:ext>
            </a:extLst>
          </p:cNvPr>
          <p:cNvGrpSpPr/>
          <p:nvPr/>
        </p:nvGrpSpPr>
        <p:grpSpPr>
          <a:xfrm>
            <a:off x="1191938" y="3535803"/>
            <a:ext cx="6921911" cy="539946"/>
            <a:chOff x="1710812" y="2613949"/>
            <a:chExt cx="6921911" cy="539946"/>
          </a:xfrm>
        </p:grpSpPr>
        <p:sp>
          <p:nvSpPr>
            <p:cNvPr id="14" name="TextBox 13">
              <a:extLst>
                <a:ext uri="{FF2B5EF4-FFF2-40B4-BE49-F238E27FC236}">
                  <a16:creationId xmlns:a16="http://schemas.microsoft.com/office/drawing/2014/main" id="{43AEEF63-9D57-7140-377D-AF7AF55EB59D}"/>
                </a:ext>
              </a:extLst>
            </p:cNvPr>
            <p:cNvSpPr txBox="1"/>
            <p:nvPr/>
          </p:nvSpPr>
          <p:spPr>
            <a:xfrm>
              <a:off x="2250758" y="2653090"/>
              <a:ext cx="6381965" cy="400110"/>
            </a:xfrm>
            <a:prstGeom prst="rect">
              <a:avLst/>
            </a:prstGeom>
            <a:noFill/>
          </p:spPr>
          <p:txBody>
            <a:bodyPr wrap="square" rtlCol="0">
              <a:spAutoFit/>
            </a:bodyPr>
            <a:lstStyle/>
            <a:p>
              <a:r>
                <a:rPr lang="en-CA" sz="2000" kern="100">
                  <a:effectLst/>
                  <a:latin typeface="Aptos" panose="020B0004020202020204" pitchFamily="34" charset="0"/>
                  <a:ea typeface="Aptos" panose="020B0004020202020204" pitchFamily="34" charset="0"/>
                  <a:cs typeface="Times New Roman" panose="02020603050405020304" pitchFamily="18" charset="0"/>
                </a:rPr>
                <a:t>Adverse transfusion reactions</a:t>
              </a:r>
              <a:endParaRPr lang="en-US" sz="2000"/>
            </a:p>
          </p:txBody>
        </p:sp>
        <p:pic>
          <p:nvPicPr>
            <p:cNvPr id="17" name="Graphic 16" descr="Arrow Down with solid fill">
              <a:extLst>
                <a:ext uri="{FF2B5EF4-FFF2-40B4-BE49-F238E27FC236}">
                  <a16:creationId xmlns:a16="http://schemas.microsoft.com/office/drawing/2014/main" id="{33091069-C52F-F3CB-BECC-C071FA76C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0812" y="2613949"/>
              <a:ext cx="539946" cy="539946"/>
            </a:xfrm>
            <a:prstGeom prst="rect">
              <a:avLst/>
            </a:prstGeom>
          </p:spPr>
        </p:pic>
      </p:grpSp>
      <p:pic>
        <p:nvPicPr>
          <p:cNvPr id="21" name="Picture 20" descr="A screenshot of a video game&#10;&#10;AI-generated content may be incorrect.">
            <a:extLst>
              <a:ext uri="{FF2B5EF4-FFF2-40B4-BE49-F238E27FC236}">
                <a16:creationId xmlns:a16="http://schemas.microsoft.com/office/drawing/2014/main" id="{B931155F-B664-9A46-8F8D-5F647CA567F1}"/>
              </a:ext>
            </a:extLst>
          </p:cNvPr>
          <p:cNvPicPr>
            <a:picLocks noChangeAspect="1"/>
          </p:cNvPicPr>
          <p:nvPr/>
        </p:nvPicPr>
        <p:blipFill>
          <a:blip r:embed="rId5">
            <a:extLst>
              <a:ext uri="{28A0092B-C50C-407E-A947-70E740481C1C}">
                <a14:useLocalDpi xmlns:a14="http://schemas.microsoft.com/office/drawing/2010/main" val="0"/>
              </a:ext>
            </a:extLst>
          </a:blip>
          <a:srcRect l="28778" r="6254"/>
          <a:stretch/>
        </p:blipFill>
        <p:spPr>
          <a:xfrm rot="5400000">
            <a:off x="6271816" y="972163"/>
            <a:ext cx="6182248" cy="3989439"/>
          </a:xfrm>
          <a:prstGeom prst="rect">
            <a:avLst/>
          </a:prstGeom>
        </p:spPr>
      </p:pic>
    </p:spTree>
    <p:extLst>
      <p:ext uri="{BB962C8B-B14F-4D97-AF65-F5344CB8AC3E}">
        <p14:creationId xmlns:p14="http://schemas.microsoft.com/office/powerpoint/2010/main" val="2244498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154F-CC00-F18C-ECC6-ED30EECFE24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ECCEA0A-2E3D-8FEB-8D9B-74E16B9F18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897"/>
          <a:stretch/>
        </p:blipFill>
        <p:spPr bwMode="auto">
          <a:xfrm>
            <a:off x="6922695" y="0"/>
            <a:ext cx="5269306" cy="6003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3A39E5-0570-418B-28FF-EDD58F38512D}"/>
              </a:ext>
            </a:extLst>
          </p:cNvPr>
          <p:cNvSpPr txBox="1"/>
          <p:nvPr/>
        </p:nvSpPr>
        <p:spPr>
          <a:xfrm>
            <a:off x="3236976" y="6227064"/>
            <a:ext cx="6773923" cy="461665"/>
          </a:xfrm>
          <a:prstGeom prst="rect">
            <a:avLst/>
          </a:prstGeom>
          <a:noFill/>
        </p:spPr>
        <p:txBody>
          <a:bodyPr wrap="square">
            <a:spAutoFit/>
          </a:bodyPr>
          <a:lstStyle/>
          <a:p>
            <a:pPr marL="0" marR="0" indent="0">
              <a:spcAft>
                <a:spcPts val="800"/>
              </a:spcAft>
              <a:buNone/>
            </a:pPr>
            <a:r>
              <a:rPr lang="en-US" sz="1200" kern="100">
                <a:solidFill>
                  <a:srgbClr val="4D4D4D"/>
                </a:solidFill>
                <a:effectLst/>
                <a:latin typeface="Arial" panose="020B0604020202020204" pitchFamily="34" charset="0"/>
                <a:ea typeface="Aptos" panose="020B0004020202020204" pitchFamily="34" charset="0"/>
                <a:cs typeface="Arial" panose="020B0604020202020204" pitchFamily="34" charset="0"/>
              </a:rPr>
              <a:t>Transfusion Medicine and Hemotherapy (2011): 38, 19-31; Transfusion (2020): 60, 1319-1331; Vox Sanguinis (2021): 116, 673-681.</a:t>
            </a:r>
            <a:endParaRPr lang="en-CA" sz="1200" kern="10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CA8F5E-9808-9EC3-6774-BF43E028A03B}"/>
              </a:ext>
            </a:extLst>
          </p:cNvPr>
          <p:cNvSpPr txBox="1"/>
          <p:nvPr/>
        </p:nvSpPr>
        <p:spPr>
          <a:xfrm>
            <a:off x="764236" y="1453896"/>
            <a:ext cx="5616899" cy="1569660"/>
          </a:xfrm>
          <a:prstGeom prst="rect">
            <a:avLst/>
          </a:prstGeom>
          <a:noFill/>
        </p:spPr>
        <p:txBody>
          <a:bodyPr wrap="square" rtlCol="0">
            <a:spAutoFit/>
          </a:bodyPr>
          <a:lstStyle/>
          <a:p>
            <a:pPr marL="342900" indent="-342900">
              <a:lnSpc>
                <a:spcPct val="100000"/>
              </a:lnSpc>
              <a:spcBef>
                <a:spcPts val="0"/>
              </a:spcBef>
              <a:buClr>
                <a:schemeClr val="tx2"/>
              </a:buClr>
              <a:buFont typeface="Arial" panose="020B0604020202020204" pitchFamily="34" charset="0"/>
              <a:buChar char="•"/>
            </a:pPr>
            <a:r>
              <a:rPr lang="en-CA" sz="2400" kern="100">
                <a:latin typeface="Aptos" panose="020B0004020202020204" pitchFamily="34" charset="0"/>
                <a:ea typeface="Aptos" panose="020B0004020202020204" pitchFamily="34" charset="0"/>
                <a:cs typeface="Times New Roman" panose="02020603050405020304" pitchFamily="18" charset="0"/>
              </a:rPr>
              <a:t>INTERCEPT treated platelets are now manufactured at all Canadian Blood Services manufacturing and distribution sites</a:t>
            </a:r>
          </a:p>
        </p:txBody>
      </p:sp>
      <p:sp>
        <p:nvSpPr>
          <p:cNvPr id="9" name="TextBox 8">
            <a:extLst>
              <a:ext uri="{FF2B5EF4-FFF2-40B4-BE49-F238E27FC236}">
                <a16:creationId xmlns:a16="http://schemas.microsoft.com/office/drawing/2014/main" id="{06A4AE59-9BEF-D608-9889-8232F4DACA72}"/>
              </a:ext>
            </a:extLst>
          </p:cNvPr>
          <p:cNvSpPr txBox="1"/>
          <p:nvPr/>
        </p:nvSpPr>
        <p:spPr>
          <a:xfrm>
            <a:off x="764236" y="3580155"/>
            <a:ext cx="5616899" cy="1200329"/>
          </a:xfrm>
          <a:prstGeom prst="rect">
            <a:avLst/>
          </a:prstGeom>
          <a:noFill/>
        </p:spPr>
        <p:txBody>
          <a:bodyPr wrap="square" rtlCol="0">
            <a:spAutoFit/>
          </a:bodyPr>
          <a:lstStyle/>
          <a:p>
            <a:pPr marL="342900" indent="-342900">
              <a:buClr>
                <a:schemeClr val="tx2"/>
              </a:buClr>
              <a:buFont typeface="Arial" panose="020B0604020202020204" pitchFamily="34" charset="0"/>
              <a:buChar char="•"/>
            </a:pPr>
            <a:r>
              <a:rPr lang="en-CA" sz="2400" b="1" kern="100">
                <a:latin typeface="Aptos" panose="020B0004020202020204" pitchFamily="34" charset="0"/>
                <a:ea typeface="Aptos" panose="020B0004020202020204" pitchFamily="34" charset="0"/>
                <a:cs typeface="Times New Roman" panose="02020603050405020304" pitchFamily="18" charset="0"/>
              </a:rPr>
              <a:t>Adverse event reporting related to platelet transfusions</a:t>
            </a:r>
            <a:r>
              <a:rPr lang="en-CA" sz="2400" kern="100">
                <a:latin typeface="Aptos" panose="020B0004020202020204" pitchFamily="34" charset="0"/>
                <a:ea typeface="Aptos" panose="020B0004020202020204" pitchFamily="34" charset="0"/>
                <a:cs typeface="Times New Roman" panose="02020603050405020304" pitchFamily="18" charset="0"/>
              </a:rPr>
              <a:t> has </a:t>
            </a:r>
            <a:r>
              <a:rPr lang="en-CA" sz="2400" b="1" kern="100">
                <a:latin typeface="Aptos" panose="020B0004020202020204" pitchFamily="34" charset="0"/>
                <a:ea typeface="Aptos" panose="020B0004020202020204" pitchFamily="34" charset="0"/>
                <a:cs typeface="Times New Roman" panose="02020603050405020304" pitchFamily="18" charset="0"/>
              </a:rPr>
              <a:t>decreased</a:t>
            </a:r>
            <a:r>
              <a:rPr lang="en-CA" sz="2400" kern="100">
                <a:latin typeface="Aptos" panose="020B0004020202020204" pitchFamily="34" charset="0"/>
                <a:ea typeface="Aptos" panose="020B0004020202020204" pitchFamily="34" charset="0"/>
                <a:cs typeface="Times New Roman" panose="02020603050405020304" pitchFamily="18" charset="0"/>
              </a:rPr>
              <a:t> dramatically following implementation</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A4DB861E-886A-2803-C629-43D3370EC9D5}"/>
              </a:ext>
            </a:extLst>
          </p:cNvPr>
          <p:cNvGrpSpPr/>
          <p:nvPr/>
        </p:nvGrpSpPr>
        <p:grpSpPr>
          <a:xfrm>
            <a:off x="8412282" y="2272991"/>
            <a:ext cx="2290131" cy="2297617"/>
            <a:chOff x="6922695" y="2535009"/>
            <a:chExt cx="1887008" cy="1893176"/>
          </a:xfrm>
        </p:grpSpPr>
        <p:sp>
          <p:nvSpPr>
            <p:cNvPr id="27" name="Oval 26">
              <a:extLst>
                <a:ext uri="{FF2B5EF4-FFF2-40B4-BE49-F238E27FC236}">
                  <a16:creationId xmlns:a16="http://schemas.microsoft.com/office/drawing/2014/main" id="{55ABCE12-42E7-6CCF-8589-29FD9914458E}"/>
                </a:ext>
              </a:extLst>
            </p:cNvPr>
            <p:cNvSpPr/>
            <p:nvPr/>
          </p:nvSpPr>
          <p:spPr>
            <a:xfrm>
              <a:off x="6922695" y="2541177"/>
              <a:ext cx="1887008" cy="1887008"/>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diagram of a device&#10;&#10;AI-generated content may be incorrect.">
              <a:extLst>
                <a:ext uri="{FF2B5EF4-FFF2-40B4-BE49-F238E27FC236}">
                  <a16:creationId xmlns:a16="http://schemas.microsoft.com/office/drawing/2014/main" id="{0978A8B6-43DC-712D-1EA0-573BB641A0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780" b="55784" l="88837" r="93181">
                          <a14:foregroundMark x1="90624" y1="48881" x2="91394" y2="48507"/>
                          <a14:foregroundMark x1="90927" y1="49813" x2="91202" y2="50187"/>
                          <a14:foregroundMark x1="90734" y1="55784" x2="91119" y2="55410"/>
                          <a14:foregroundMark x1="90817" y1="55597" x2="91229" y2="55597"/>
                          <a14:backgroundMark x1="90982" y1="40019" x2="90982" y2="40019"/>
                        </a14:backgroundRemoval>
                      </a14:imgEffect>
                    </a14:imgLayer>
                  </a14:imgProps>
                </a:ext>
                <a:ext uri="{28A0092B-C50C-407E-A947-70E740481C1C}">
                  <a14:useLocalDpi xmlns:a14="http://schemas.microsoft.com/office/drawing/2010/main" val="0"/>
                </a:ext>
              </a:extLst>
            </a:blip>
            <a:srcRect l="88306" t="35673" r="6269" b="42818"/>
            <a:stretch/>
          </p:blipFill>
          <p:spPr>
            <a:xfrm>
              <a:off x="7155786" y="2535009"/>
              <a:ext cx="1420826" cy="1660343"/>
            </a:xfrm>
            <a:prstGeom prst="rect">
              <a:avLst/>
            </a:prstGeom>
          </p:spPr>
        </p:pic>
      </p:grpSp>
      <p:sp>
        <p:nvSpPr>
          <p:cNvPr id="6" name="Title 2">
            <a:extLst>
              <a:ext uri="{FF2B5EF4-FFF2-40B4-BE49-F238E27FC236}">
                <a16:creationId xmlns:a16="http://schemas.microsoft.com/office/drawing/2014/main" id="{AFEC0BE0-6E2E-1B89-90B8-3BEE4AE75F47}"/>
              </a:ext>
            </a:extLst>
          </p:cNvPr>
          <p:cNvSpPr txBox="1">
            <a:spLocks/>
          </p:cNvSpPr>
          <p:nvPr/>
        </p:nvSpPr>
        <p:spPr>
          <a:xfrm>
            <a:off x="768096" y="182880"/>
            <a:ext cx="10589564" cy="9434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a:t>Background</a:t>
            </a:r>
          </a:p>
        </p:txBody>
      </p:sp>
    </p:spTree>
    <p:extLst>
      <p:ext uri="{BB962C8B-B14F-4D97-AF65-F5344CB8AC3E}">
        <p14:creationId xmlns:p14="http://schemas.microsoft.com/office/powerpoint/2010/main" val="23214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3"/>
          <a:stretch>
            <a:fillRect/>
          </a:stretch>
        </p:blipFill>
        <p:spPr>
          <a:xfrm>
            <a:off x="1274808" y="3266274"/>
            <a:ext cx="842964" cy="842964"/>
          </a:xfrm>
          <a:prstGeom prst="rect">
            <a:avLst/>
          </a:prstGeom>
        </p:spPr>
      </p:pic>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764236" y="182880"/>
            <a:ext cx="10589564" cy="943442"/>
          </a:xfrm>
        </p:spPr>
        <p:txBody>
          <a:bodyPr/>
          <a:lstStyle/>
          <a:p>
            <a:r>
              <a:rPr lang="en-CA"/>
              <a:t>Pathogen inactivation technology</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4"/>
          <a:stretch>
            <a:fillRect/>
          </a:stretch>
        </p:blipFill>
        <p:spPr>
          <a:xfrm>
            <a:off x="1274809" y="2369504"/>
            <a:ext cx="842963" cy="842963"/>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5"/>
          <a:stretch>
            <a:fillRect/>
          </a:stretch>
        </p:blipFill>
        <p:spPr>
          <a:xfrm>
            <a:off x="1378845" y="4191267"/>
            <a:ext cx="634891" cy="634891"/>
          </a:xfrm>
          <a:prstGeom prst="rect">
            <a:avLst/>
          </a:prstGeom>
        </p:spPr>
      </p:pic>
      <p:sp>
        <p:nvSpPr>
          <p:cNvPr id="3" name="TextBox 2">
            <a:extLst>
              <a:ext uri="{FF2B5EF4-FFF2-40B4-BE49-F238E27FC236}">
                <a16:creationId xmlns:a16="http://schemas.microsoft.com/office/drawing/2014/main" id="{C2877A9F-E443-F460-FABC-DA1BDD2D2E04}"/>
              </a:ext>
            </a:extLst>
          </p:cNvPr>
          <p:cNvSpPr txBox="1"/>
          <p:nvPr/>
        </p:nvSpPr>
        <p:spPr>
          <a:xfrm>
            <a:off x="2117648" y="2485391"/>
            <a:ext cx="8597054"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Bacterial contaminants (gram-positive and gram negative)</a:t>
            </a:r>
          </a:p>
        </p:txBody>
      </p:sp>
      <p:sp>
        <p:nvSpPr>
          <p:cNvPr id="8" name="TextBox 7">
            <a:extLst>
              <a:ext uri="{FF2B5EF4-FFF2-40B4-BE49-F238E27FC236}">
                <a16:creationId xmlns:a16="http://schemas.microsoft.com/office/drawing/2014/main" id="{21EE7005-A1C2-85A0-7DB2-5899C9BC4B0F}"/>
              </a:ext>
            </a:extLst>
          </p:cNvPr>
          <p:cNvSpPr txBox="1"/>
          <p:nvPr/>
        </p:nvSpPr>
        <p:spPr>
          <a:xfrm>
            <a:off x="2117647" y="3400701"/>
            <a:ext cx="6031239"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Viruses (enveloped and non-enveloped)</a:t>
            </a:r>
          </a:p>
        </p:txBody>
      </p:sp>
      <p:sp>
        <p:nvSpPr>
          <p:cNvPr id="9" name="TextBox 8">
            <a:extLst>
              <a:ext uri="{FF2B5EF4-FFF2-40B4-BE49-F238E27FC236}">
                <a16:creationId xmlns:a16="http://schemas.microsoft.com/office/drawing/2014/main" id="{2B103CDD-938B-34C4-262B-B6794C6B2CAA}"/>
              </a:ext>
            </a:extLst>
          </p:cNvPr>
          <p:cNvSpPr txBox="1"/>
          <p:nvPr/>
        </p:nvSpPr>
        <p:spPr>
          <a:xfrm>
            <a:off x="2117647" y="4316011"/>
            <a:ext cx="6031239"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Protozoa parasites</a:t>
            </a:r>
          </a:p>
        </p:txBody>
      </p:sp>
      <p:sp>
        <p:nvSpPr>
          <p:cNvPr id="10" name="TextBox 9">
            <a:extLst>
              <a:ext uri="{FF2B5EF4-FFF2-40B4-BE49-F238E27FC236}">
                <a16:creationId xmlns:a16="http://schemas.microsoft.com/office/drawing/2014/main" id="{58B6D53F-BA11-0F6D-02DC-C98940D1F908}"/>
              </a:ext>
            </a:extLst>
          </p:cNvPr>
          <p:cNvSpPr txBox="1"/>
          <p:nvPr/>
        </p:nvSpPr>
        <p:spPr>
          <a:xfrm>
            <a:off x="2117648" y="5231322"/>
            <a:ext cx="9008278" cy="494751"/>
          </a:xfrm>
          <a:prstGeom prst="rect">
            <a:avLst/>
          </a:prstGeom>
          <a:noFill/>
        </p:spPr>
        <p:txBody>
          <a:bodyPr wrap="square" rtlCol="0">
            <a:spAutoFit/>
          </a:bodyPr>
          <a:lstStyle/>
          <a:p>
            <a:pPr marL="0" lvl="2">
              <a:lnSpc>
                <a:spcPct val="120000"/>
              </a:lnSpc>
              <a:spcBef>
                <a:spcPts val="300"/>
              </a:spcBef>
            </a:pPr>
            <a:r>
              <a:rPr lang="en-US" sz="2400">
                <a:latin typeface="Arial"/>
                <a:cs typeface="Arial"/>
              </a:rPr>
              <a:t>White blood cells (leukocytes), which can no longer replicate</a:t>
            </a:r>
            <a:endParaRPr lang="en-US" sz="2400" b="1">
              <a:latin typeface="Arial"/>
              <a:cs typeface="Arial"/>
            </a:endParaRPr>
          </a:p>
        </p:txBody>
      </p:sp>
      <p:sp>
        <p:nvSpPr>
          <p:cNvPr id="11" name="TextBox 10">
            <a:extLst>
              <a:ext uri="{FF2B5EF4-FFF2-40B4-BE49-F238E27FC236}">
                <a16:creationId xmlns:a16="http://schemas.microsoft.com/office/drawing/2014/main" id="{F90A6172-1930-0417-543B-C40153088D07}"/>
              </a:ext>
            </a:extLst>
          </p:cNvPr>
          <p:cNvSpPr txBox="1"/>
          <p:nvPr/>
        </p:nvSpPr>
        <p:spPr>
          <a:xfrm>
            <a:off x="764236" y="1248252"/>
            <a:ext cx="9974847" cy="937949"/>
          </a:xfrm>
          <a:prstGeom prst="rect">
            <a:avLst/>
          </a:prstGeom>
          <a:noFill/>
        </p:spPr>
        <p:txBody>
          <a:bodyPr wrap="square" rtlCol="0">
            <a:spAutoFit/>
          </a:bodyPr>
          <a:lstStyle/>
          <a:p>
            <a:pPr marL="0" lvl="2">
              <a:lnSpc>
                <a:spcPct val="120000"/>
              </a:lnSpc>
              <a:spcBef>
                <a:spcPts val="300"/>
              </a:spcBef>
            </a:pPr>
            <a:r>
              <a:rPr lang="en-US" sz="2400">
                <a:latin typeface="Arial"/>
                <a:cs typeface="Arial"/>
              </a:rPr>
              <a:t>Canadian Blood Services has introduced </a:t>
            </a:r>
            <a:r>
              <a:rPr lang="en-US" sz="2400" err="1">
                <a:latin typeface="Arial"/>
                <a:cs typeface="Arial"/>
              </a:rPr>
              <a:t>Cerus</a:t>
            </a:r>
            <a:r>
              <a:rPr lang="en-US" sz="2400">
                <a:latin typeface="Arial"/>
                <a:cs typeface="Arial"/>
              </a:rPr>
              <a:t> INTERCEPT pathogen inactivation technology as an </a:t>
            </a:r>
            <a:r>
              <a:rPr lang="en-US" sz="2400" b="1">
                <a:latin typeface="Arial"/>
                <a:cs typeface="Arial"/>
              </a:rPr>
              <a:t>additional layer of safety</a:t>
            </a:r>
            <a:r>
              <a:rPr lang="en-US" sz="2400">
                <a:latin typeface="Arial"/>
                <a:cs typeface="Arial"/>
              </a:rPr>
              <a:t> against:</a:t>
            </a:r>
          </a:p>
        </p:txBody>
      </p:sp>
      <p:pic>
        <p:nvPicPr>
          <p:cNvPr id="15" name="Picture 14" descr="A diagram of a temperature&#10;&#10;AI-generated content may be incorrect.">
            <a:extLst>
              <a:ext uri="{FF2B5EF4-FFF2-40B4-BE49-F238E27FC236}">
                <a16:creationId xmlns:a16="http://schemas.microsoft.com/office/drawing/2014/main" id="{22D29192-A5D9-3CEA-B410-C8976F4D01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079" b="89029" l="10544" r="13771"/>
                    </a14:imgEffect>
                  </a14:imgLayer>
                </a14:imgProps>
              </a:ext>
              <a:ext uri="{28A0092B-C50C-407E-A947-70E740481C1C}">
                <a14:useLocalDpi xmlns:a14="http://schemas.microsoft.com/office/drawing/2010/main" val="0"/>
              </a:ext>
            </a:extLst>
          </a:blip>
          <a:srcRect l="10141" t="78960" r="85826" b="9852"/>
          <a:stretch/>
        </p:blipFill>
        <p:spPr>
          <a:xfrm>
            <a:off x="1368360" y="5039023"/>
            <a:ext cx="655860" cy="852617"/>
          </a:xfrm>
          <a:prstGeom prst="rect">
            <a:avLst/>
          </a:prstGeom>
        </p:spPr>
      </p:pic>
    </p:spTree>
    <p:extLst>
      <p:ext uri="{BB962C8B-B14F-4D97-AF65-F5344CB8AC3E}">
        <p14:creationId xmlns:p14="http://schemas.microsoft.com/office/powerpoint/2010/main" val="32136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764236" y="182880"/>
            <a:ext cx="10515600" cy="943442"/>
          </a:xfrm>
        </p:spPr>
        <p:txBody>
          <a:bodyPr/>
          <a:lstStyle/>
          <a:p>
            <a:r>
              <a:rPr lang="en-CA"/>
              <a:t>Mechanism of action (INTERCEPT)</a:t>
            </a:r>
          </a:p>
        </p:txBody>
      </p:sp>
      <p:pic>
        <p:nvPicPr>
          <p:cNvPr id="3" name="Picture 2">
            <a:extLst>
              <a:ext uri="{FF2B5EF4-FFF2-40B4-BE49-F238E27FC236}">
                <a16:creationId xmlns:a16="http://schemas.microsoft.com/office/drawing/2014/main" id="{57C873EF-2ECD-4970-8218-3B9C7FDF2659}"/>
              </a:ext>
            </a:extLst>
          </p:cNvPr>
          <p:cNvPicPr>
            <a:picLocks noChangeAspect="1"/>
          </p:cNvPicPr>
          <p:nvPr/>
        </p:nvPicPr>
        <p:blipFill rotWithShape="1">
          <a:blip r:embed="rId4"/>
          <a:srcRect l="9593" r="2530" b="9443"/>
          <a:stretch/>
        </p:blipFill>
        <p:spPr>
          <a:xfrm>
            <a:off x="2229888" y="1172060"/>
            <a:ext cx="7482518" cy="4523337"/>
          </a:xfrm>
          <a:prstGeom prst="rect">
            <a:avLst/>
          </a:prstGeom>
        </p:spPr>
      </p:pic>
      <p:sp>
        <p:nvSpPr>
          <p:cNvPr id="6" name="TextBox 5">
            <a:extLst>
              <a:ext uri="{FF2B5EF4-FFF2-40B4-BE49-F238E27FC236}">
                <a16:creationId xmlns:a16="http://schemas.microsoft.com/office/drawing/2014/main" id="{EFA0C148-94B6-4293-BEA1-B62D7ED4EFBC}"/>
              </a:ext>
            </a:extLst>
          </p:cNvPr>
          <p:cNvSpPr txBox="1"/>
          <p:nvPr/>
        </p:nvSpPr>
        <p:spPr>
          <a:xfrm>
            <a:off x="3237108" y="6222334"/>
            <a:ext cx="7616940" cy="461665"/>
          </a:xfrm>
          <a:prstGeom prst="rect">
            <a:avLst/>
          </a:prstGeom>
          <a:noFill/>
        </p:spPr>
        <p:txBody>
          <a:bodyPr wrap="square" lIns="91440" tIns="45720" rIns="91440" bIns="45720" rtlCol="0" anchor="t">
            <a:spAutoFit/>
          </a:bodyPr>
          <a:lstStyle/>
          <a:p>
            <a:r>
              <a:rPr lang="en-CA" sz="1200">
                <a:latin typeface="Arial"/>
                <a:cs typeface="Arial"/>
              </a:rPr>
              <a:t>Source: </a:t>
            </a:r>
            <a:r>
              <a:rPr lang="en-US" sz="1200" err="1">
                <a:effectLst/>
                <a:latin typeface="Arial"/>
                <a:ea typeface="Calibri"/>
                <a:cs typeface="Arial"/>
              </a:rPr>
              <a:t>Cerus</a:t>
            </a:r>
            <a:r>
              <a:rPr lang="en-US" sz="1200">
                <a:effectLst/>
                <a:latin typeface="Arial"/>
                <a:ea typeface="Calibri"/>
                <a:cs typeface="Arial"/>
              </a:rPr>
              <a:t>. Intercept® Blood System for Plasma – Package insert. Concord, CA, </a:t>
            </a:r>
            <a:r>
              <a:rPr lang="en-US" sz="1200" err="1">
                <a:effectLst/>
                <a:latin typeface="Arial"/>
                <a:ea typeface="Calibri"/>
                <a:cs typeface="Arial"/>
              </a:rPr>
              <a:t>Cerus</a:t>
            </a:r>
            <a:r>
              <a:rPr lang="en-US" sz="1200">
                <a:effectLst/>
                <a:latin typeface="Arial"/>
                <a:ea typeface="Calibri"/>
                <a:cs typeface="Arial"/>
              </a:rPr>
              <a:t> Corporation, August 20, 2024. </a:t>
            </a:r>
            <a:r>
              <a:rPr lang="en-US" sz="1200">
                <a:effectLst/>
                <a:latin typeface="Arial"/>
                <a:ea typeface="Calibri"/>
                <a:cs typeface="Arial"/>
                <a:hlinkClick r:id="rId5"/>
              </a:rPr>
              <a:t>https://intercept-canada.com/</a:t>
            </a:r>
            <a:r>
              <a:rPr lang="en-US" sz="1200">
                <a:effectLst/>
                <a:latin typeface="Arial"/>
                <a:ea typeface="Calibri"/>
                <a:cs typeface="Arial"/>
              </a:rPr>
              <a:t> </a:t>
            </a:r>
            <a:endParaRPr lang="en-US" sz="1200">
              <a:latin typeface="Arial"/>
              <a:ea typeface="Calibri"/>
              <a:cs typeface="Arial"/>
            </a:endParaRPr>
          </a:p>
        </p:txBody>
      </p:sp>
      <p:sp>
        <p:nvSpPr>
          <p:cNvPr id="4" name="TextBox 3">
            <a:extLst>
              <a:ext uri="{FF2B5EF4-FFF2-40B4-BE49-F238E27FC236}">
                <a16:creationId xmlns:a16="http://schemas.microsoft.com/office/drawing/2014/main" id="{9833B1FB-BA6D-B8F2-6404-F5F4FCFCE35D}"/>
              </a:ext>
            </a:extLst>
          </p:cNvPr>
          <p:cNvSpPr txBox="1"/>
          <p:nvPr/>
        </p:nvSpPr>
        <p:spPr>
          <a:xfrm>
            <a:off x="2170387" y="5669841"/>
            <a:ext cx="7851227" cy="369332"/>
          </a:xfrm>
          <a:prstGeom prst="rect">
            <a:avLst/>
          </a:prstGeom>
          <a:noFill/>
        </p:spPr>
        <p:txBody>
          <a:bodyPr wrap="square" rtlCol="0">
            <a:spAutoFit/>
          </a:bodyPr>
          <a:lstStyle/>
          <a:p>
            <a:pPr algn="ctr"/>
            <a:r>
              <a:rPr lang="en-CA"/>
              <a:t>Residual </a:t>
            </a:r>
            <a:r>
              <a:rPr lang="en-CA" err="1"/>
              <a:t>amotosalen</a:t>
            </a:r>
            <a:r>
              <a:rPr lang="en-CA"/>
              <a:t> is removed using a compound adsorption device</a:t>
            </a:r>
            <a:endParaRPr lang="en-US"/>
          </a:p>
        </p:txBody>
      </p:sp>
      <p:sp>
        <p:nvSpPr>
          <p:cNvPr id="7" name="Oval 6">
            <a:extLst>
              <a:ext uri="{FF2B5EF4-FFF2-40B4-BE49-F238E27FC236}">
                <a16:creationId xmlns:a16="http://schemas.microsoft.com/office/drawing/2014/main" id="{CE0C7A87-821F-ADF6-2270-737D23DD15D6}"/>
              </a:ext>
            </a:extLst>
          </p:cNvPr>
          <p:cNvSpPr/>
          <p:nvPr/>
        </p:nvSpPr>
        <p:spPr>
          <a:xfrm>
            <a:off x="2010104" y="1594334"/>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1</a:t>
            </a:r>
            <a:endParaRPr lang="en-US" sz="1400">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0FE18199-0BFE-E1D9-922B-6EB9DB5CAD89}"/>
              </a:ext>
            </a:extLst>
          </p:cNvPr>
          <p:cNvSpPr/>
          <p:nvPr/>
        </p:nvSpPr>
        <p:spPr>
          <a:xfrm>
            <a:off x="4395019" y="3906610"/>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2</a:t>
            </a:r>
            <a:endParaRPr lang="en-US" sz="1400">
              <a:solidFill>
                <a:schemeClr val="tx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50ACAD5-D22D-84DF-305F-022DCE834609}"/>
              </a:ext>
            </a:extLst>
          </p:cNvPr>
          <p:cNvSpPr/>
          <p:nvPr/>
        </p:nvSpPr>
        <p:spPr>
          <a:xfrm>
            <a:off x="5935717" y="3906609"/>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3</a:t>
            </a:r>
            <a:endParaRPr lang="en-US" sz="140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40861BDC-5D29-BADE-3531-42B7F2A88517}"/>
              </a:ext>
            </a:extLst>
          </p:cNvPr>
          <p:cNvSpPr/>
          <p:nvPr/>
        </p:nvSpPr>
        <p:spPr>
          <a:xfrm>
            <a:off x="7201282" y="4642332"/>
            <a:ext cx="320565" cy="32056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latin typeface="Arial" panose="020B0604020202020204" pitchFamily="34" charset="0"/>
                <a:cs typeface="Arial" panose="020B0604020202020204" pitchFamily="34" charset="0"/>
              </a:rPr>
              <a:t>4</a:t>
            </a:r>
            <a:endParaRPr lang="en-US" sz="140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3293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FD27E-A353-4093-AD6D-FB5D2D1BC779}"/>
              </a:ext>
            </a:extLst>
          </p:cNvPr>
          <p:cNvSpPr>
            <a:spLocks noGrp="1"/>
          </p:cNvSpPr>
          <p:nvPr>
            <p:ph type="title"/>
          </p:nvPr>
        </p:nvSpPr>
        <p:spPr>
          <a:xfrm>
            <a:off x="764235" y="182880"/>
            <a:ext cx="10618701" cy="943442"/>
          </a:xfrm>
        </p:spPr>
        <p:txBody>
          <a:bodyPr>
            <a:normAutofit/>
          </a:bodyPr>
          <a:lstStyle/>
          <a:p>
            <a:r>
              <a:rPr lang="en-US"/>
              <a:t>Safety</a:t>
            </a:r>
          </a:p>
        </p:txBody>
      </p:sp>
      <p:sp>
        <p:nvSpPr>
          <p:cNvPr id="4" name="TextBox 3">
            <a:extLst>
              <a:ext uri="{FF2B5EF4-FFF2-40B4-BE49-F238E27FC236}">
                <a16:creationId xmlns:a16="http://schemas.microsoft.com/office/drawing/2014/main" id="{106EF5BE-6C9C-42B6-B343-405D54FAAF27}"/>
              </a:ext>
            </a:extLst>
          </p:cNvPr>
          <p:cNvSpPr txBox="1"/>
          <p:nvPr/>
        </p:nvSpPr>
        <p:spPr>
          <a:xfrm>
            <a:off x="3236976" y="6227064"/>
            <a:ext cx="6954253" cy="276999"/>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CA" sz="1200" err="1">
                <a:latin typeface="Arial" panose="020B0604020202020204" pitchFamily="34" charset="0"/>
                <a:cs typeface="Arial" panose="020B0604020202020204" pitchFamily="34" charset="0"/>
              </a:rPr>
              <a:t>Cerus</a:t>
            </a:r>
            <a:r>
              <a:rPr lang="en-CA" sz="1200">
                <a:latin typeface="Arial" panose="020B0604020202020204" pitchFamily="34" charset="0"/>
                <a:cs typeface="Arial" panose="020B0604020202020204" pitchFamily="34" charset="0"/>
              </a:rPr>
              <a:t> 2018 data on file</a:t>
            </a:r>
          </a:p>
        </p:txBody>
      </p:sp>
      <p:sp>
        <p:nvSpPr>
          <p:cNvPr id="5" name="TextBox 4">
            <a:extLst>
              <a:ext uri="{FF2B5EF4-FFF2-40B4-BE49-F238E27FC236}">
                <a16:creationId xmlns:a16="http://schemas.microsoft.com/office/drawing/2014/main" id="{C2EA3F14-9F69-F33A-B074-3AA0FE9D93FA}"/>
              </a:ext>
            </a:extLst>
          </p:cNvPr>
          <p:cNvSpPr txBox="1"/>
          <p:nvPr/>
        </p:nvSpPr>
        <p:spPr>
          <a:xfrm>
            <a:off x="768096" y="1453896"/>
            <a:ext cx="5115339" cy="461665"/>
          </a:xfrm>
          <a:prstGeom prst="rect">
            <a:avLst/>
          </a:prstGeom>
          <a:noFill/>
        </p:spPr>
        <p:txBody>
          <a:bodyPr wrap="square" rtlCol="0">
            <a:spAutoFit/>
          </a:bodyPr>
          <a:lstStyle/>
          <a:p>
            <a:r>
              <a:rPr lang="en-CA" sz="2400" err="1">
                <a:latin typeface="Arial" panose="020B0604020202020204" pitchFamily="34" charset="0"/>
                <a:cs typeface="Arial" panose="020B0604020202020204" pitchFamily="34" charset="0"/>
              </a:rPr>
              <a:t>Amotosalen</a:t>
            </a:r>
            <a:r>
              <a:rPr lang="en-CA" sz="2400">
                <a:latin typeface="Arial" panose="020B0604020202020204" pitchFamily="34" charset="0"/>
                <a:cs typeface="Arial" panose="020B0604020202020204" pitchFamily="34" charset="0"/>
              </a:rPr>
              <a:t> safety profile</a:t>
            </a:r>
            <a:endParaRPr lang="en-US"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A0CAC1A-9575-9FDC-E95E-1EEC5656B5AB}"/>
              </a:ext>
            </a:extLst>
          </p:cNvPr>
          <p:cNvSpPr txBox="1"/>
          <p:nvPr/>
        </p:nvSpPr>
        <p:spPr>
          <a:xfrm>
            <a:off x="1085765" y="2042609"/>
            <a:ext cx="511533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Toxicity extensively studied</a:t>
            </a:r>
          </a:p>
        </p:txBody>
      </p:sp>
      <p:sp>
        <p:nvSpPr>
          <p:cNvPr id="8" name="TextBox 7">
            <a:extLst>
              <a:ext uri="{FF2B5EF4-FFF2-40B4-BE49-F238E27FC236}">
                <a16:creationId xmlns:a16="http://schemas.microsoft.com/office/drawing/2014/main" id="{5B74A387-4220-F368-7F02-97EB8AEA9AC0}"/>
              </a:ext>
            </a:extLst>
          </p:cNvPr>
          <p:cNvSpPr txBox="1"/>
          <p:nvPr/>
        </p:nvSpPr>
        <p:spPr>
          <a:xfrm>
            <a:off x="1085765" y="2728007"/>
            <a:ext cx="511533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Minimal residual </a:t>
            </a:r>
            <a:r>
              <a:rPr lang="en-US" sz="2000" err="1">
                <a:latin typeface="Arial"/>
                <a:cs typeface="Arial"/>
              </a:rPr>
              <a:t>amotosalen</a:t>
            </a:r>
            <a:endParaRPr lang="en-US" sz="2000">
              <a:latin typeface="Arial"/>
              <a:cs typeface="Arial"/>
            </a:endParaRPr>
          </a:p>
        </p:txBody>
      </p:sp>
      <p:sp>
        <p:nvSpPr>
          <p:cNvPr id="9" name="TextBox 8">
            <a:extLst>
              <a:ext uri="{FF2B5EF4-FFF2-40B4-BE49-F238E27FC236}">
                <a16:creationId xmlns:a16="http://schemas.microsoft.com/office/drawing/2014/main" id="{7CD1495C-3F67-B3C0-FB42-7D815E39ADD9}"/>
              </a:ext>
            </a:extLst>
          </p:cNvPr>
          <p:cNvSpPr txBox="1"/>
          <p:nvPr/>
        </p:nvSpPr>
        <p:spPr>
          <a:xfrm>
            <a:off x="1085765" y="3429000"/>
            <a:ext cx="511533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In vitro, animal model, and European hemovigilance data suggest it is safe</a:t>
            </a:r>
          </a:p>
        </p:txBody>
      </p:sp>
      <p:pic>
        <p:nvPicPr>
          <p:cNvPr id="24" name="Picture 23" descr="A red and blue shield with a red drop&#10;&#10;AI-generated content may be incorrect.">
            <a:extLst>
              <a:ext uri="{FF2B5EF4-FFF2-40B4-BE49-F238E27FC236}">
                <a16:creationId xmlns:a16="http://schemas.microsoft.com/office/drawing/2014/main" id="{F2B738D1-C0FF-9E67-9083-F57137959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347" y="463838"/>
            <a:ext cx="5081016" cy="5081016"/>
          </a:xfrm>
          <a:prstGeom prst="rect">
            <a:avLst/>
          </a:prstGeom>
        </p:spPr>
      </p:pic>
    </p:spTree>
    <p:custDataLst>
      <p:tags r:id="rId1"/>
    </p:custDataLst>
    <p:extLst>
      <p:ext uri="{BB962C8B-B14F-4D97-AF65-F5344CB8AC3E}">
        <p14:creationId xmlns:p14="http://schemas.microsoft.com/office/powerpoint/2010/main" val="299500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31A6-A2AC-95C9-6B55-4A87261E66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5BDB3F-38A5-FD49-6CD0-FC441E6E20D3}"/>
              </a:ext>
            </a:extLst>
          </p:cNvPr>
          <p:cNvSpPr>
            <a:spLocks noGrp="1"/>
          </p:cNvSpPr>
          <p:nvPr>
            <p:ph type="title"/>
          </p:nvPr>
        </p:nvSpPr>
        <p:spPr>
          <a:xfrm>
            <a:off x="764235" y="182880"/>
            <a:ext cx="10618701" cy="943442"/>
          </a:xfrm>
        </p:spPr>
        <p:txBody>
          <a:bodyPr>
            <a:normAutofit/>
          </a:bodyPr>
          <a:lstStyle/>
          <a:p>
            <a:r>
              <a:rPr lang="en-US"/>
              <a:t>Safety</a:t>
            </a:r>
          </a:p>
        </p:txBody>
      </p:sp>
      <p:pic>
        <p:nvPicPr>
          <p:cNvPr id="10" name="Picture 9">
            <a:extLst>
              <a:ext uri="{FF2B5EF4-FFF2-40B4-BE49-F238E27FC236}">
                <a16:creationId xmlns:a16="http://schemas.microsoft.com/office/drawing/2014/main" id="{6691136C-2BA3-FCCB-C018-88C60A8C6140}"/>
              </a:ext>
            </a:extLst>
          </p:cNvPr>
          <p:cNvPicPr>
            <a:picLocks noChangeAspect="1"/>
          </p:cNvPicPr>
          <p:nvPr/>
        </p:nvPicPr>
        <p:blipFill>
          <a:blip r:embed="rId4"/>
          <a:srcRect l="1922" t="1495" r="2788" b="3030"/>
          <a:stretch/>
        </p:blipFill>
        <p:spPr>
          <a:xfrm>
            <a:off x="6420482" y="2968"/>
            <a:ext cx="5550793" cy="5998438"/>
          </a:xfrm>
          <a:prstGeom prst="rect">
            <a:avLst/>
          </a:prstGeom>
          <a:ln>
            <a:noFill/>
          </a:ln>
        </p:spPr>
      </p:pic>
      <p:sp>
        <p:nvSpPr>
          <p:cNvPr id="4" name="TextBox 3">
            <a:extLst>
              <a:ext uri="{FF2B5EF4-FFF2-40B4-BE49-F238E27FC236}">
                <a16:creationId xmlns:a16="http://schemas.microsoft.com/office/drawing/2014/main" id="{762ABFD8-A99C-D34B-85A5-853722C7C1C4}"/>
              </a:ext>
            </a:extLst>
          </p:cNvPr>
          <p:cNvSpPr txBox="1"/>
          <p:nvPr/>
        </p:nvSpPr>
        <p:spPr>
          <a:xfrm>
            <a:off x="3236976" y="6227064"/>
            <a:ext cx="6954253" cy="646331"/>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Source: </a:t>
            </a:r>
            <a:r>
              <a:rPr lang="en-CA" sz="1200" err="1">
                <a:latin typeface="Arial" panose="020B0604020202020204" pitchFamily="34" charset="0"/>
                <a:cs typeface="Arial" panose="020B0604020202020204" pitchFamily="34" charset="0"/>
              </a:rPr>
              <a:t>Cerus</a:t>
            </a:r>
            <a:r>
              <a:rPr lang="en-CA" sz="1200">
                <a:latin typeface="Arial" panose="020B0604020202020204" pitchFamily="34" charset="0"/>
                <a:cs typeface="Arial" panose="020B0604020202020204" pitchFamily="34" charset="0"/>
              </a:rPr>
              <a:t> 2018 data on file</a:t>
            </a:r>
          </a:p>
          <a:p>
            <a:r>
              <a:rPr lang="en-US" sz="1200" baseline="30000">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Countries where INTERCEPT is standard of care, treating &gt;50% of platelets</a:t>
            </a:r>
          </a:p>
          <a:p>
            <a:r>
              <a:rPr lang="en-US" sz="1200">
                <a:latin typeface="Arial" panose="020B0604020202020204" pitchFamily="34" charset="0"/>
                <a:cs typeface="Arial" panose="020B0604020202020204" pitchFamily="34" charset="0"/>
              </a:rPr>
              <a:t>*Dose treated estimates for platelet and plasma based on the number of kits sold to date</a:t>
            </a:r>
          </a:p>
        </p:txBody>
      </p:sp>
      <p:sp>
        <p:nvSpPr>
          <p:cNvPr id="5" name="TextBox 4">
            <a:extLst>
              <a:ext uri="{FF2B5EF4-FFF2-40B4-BE49-F238E27FC236}">
                <a16:creationId xmlns:a16="http://schemas.microsoft.com/office/drawing/2014/main" id="{DC64FD6E-3B68-51E1-1D6D-1959D2153B9B}"/>
              </a:ext>
            </a:extLst>
          </p:cNvPr>
          <p:cNvSpPr txBox="1"/>
          <p:nvPr/>
        </p:nvSpPr>
        <p:spPr>
          <a:xfrm>
            <a:off x="768096" y="1453896"/>
            <a:ext cx="5758828" cy="461665"/>
          </a:xfrm>
          <a:prstGeom prst="rect">
            <a:avLst/>
          </a:prstGeom>
          <a:noFill/>
        </p:spPr>
        <p:txBody>
          <a:bodyPr wrap="square" rtlCol="0">
            <a:spAutoFit/>
          </a:bodyPr>
          <a:lstStyle/>
          <a:p>
            <a:pPr marL="0" indent="0">
              <a:spcBef>
                <a:spcPts val="1200"/>
              </a:spcBef>
              <a:buNone/>
            </a:pPr>
            <a:r>
              <a:rPr lang="en-US" sz="2400">
                <a:latin typeface="Arial"/>
                <a:cs typeface="Arial"/>
              </a:rPr>
              <a:t>About INTERCEPT </a:t>
            </a:r>
            <a:r>
              <a:rPr lang="en-US" sz="2400" i="1">
                <a:latin typeface="Arial"/>
                <a:cs typeface="Arial"/>
              </a:rPr>
              <a:t>(provided by </a:t>
            </a:r>
            <a:r>
              <a:rPr lang="en-US" sz="2400" i="1" err="1">
                <a:latin typeface="Arial"/>
                <a:cs typeface="Arial"/>
              </a:rPr>
              <a:t>Cerus</a:t>
            </a:r>
            <a:r>
              <a:rPr lang="en-US" sz="2400" i="1">
                <a:latin typeface="Arial"/>
                <a:cs typeface="Arial"/>
              </a:rPr>
              <a:t>)</a:t>
            </a:r>
            <a:r>
              <a:rPr lang="en-US" sz="2400">
                <a:latin typeface="Arial"/>
                <a:cs typeface="Arial"/>
              </a:rPr>
              <a:t>: </a:t>
            </a:r>
            <a:endParaRPr lang="en-US" sz="2400"/>
          </a:p>
        </p:txBody>
      </p:sp>
      <p:sp>
        <p:nvSpPr>
          <p:cNvPr id="6" name="TextBox 5">
            <a:extLst>
              <a:ext uri="{FF2B5EF4-FFF2-40B4-BE49-F238E27FC236}">
                <a16:creationId xmlns:a16="http://schemas.microsoft.com/office/drawing/2014/main" id="{B6A5A2A6-9102-6744-D951-062105057CE3}"/>
              </a:ext>
            </a:extLst>
          </p:cNvPr>
          <p:cNvSpPr txBox="1"/>
          <p:nvPr/>
        </p:nvSpPr>
        <p:spPr>
          <a:xfrm>
            <a:off x="1085765" y="2042609"/>
            <a:ext cx="511533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Commercialized for nearly 20 years</a:t>
            </a:r>
          </a:p>
        </p:txBody>
      </p:sp>
      <p:sp>
        <p:nvSpPr>
          <p:cNvPr id="8" name="TextBox 7">
            <a:extLst>
              <a:ext uri="{FF2B5EF4-FFF2-40B4-BE49-F238E27FC236}">
                <a16:creationId xmlns:a16="http://schemas.microsoft.com/office/drawing/2014/main" id="{EE7102F1-1209-6545-0FFF-44EC31345514}"/>
              </a:ext>
            </a:extLst>
          </p:cNvPr>
          <p:cNvSpPr txBox="1"/>
          <p:nvPr/>
        </p:nvSpPr>
        <p:spPr>
          <a:xfrm>
            <a:off x="1085765" y="2532033"/>
            <a:ext cx="5115339" cy="1015663"/>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Adopted for the treatment of &gt;50% of platelets produced in 10 Countries (including Canada)‡</a:t>
            </a:r>
          </a:p>
        </p:txBody>
      </p:sp>
      <p:sp>
        <p:nvSpPr>
          <p:cNvPr id="9" name="TextBox 8">
            <a:extLst>
              <a:ext uri="{FF2B5EF4-FFF2-40B4-BE49-F238E27FC236}">
                <a16:creationId xmlns:a16="http://schemas.microsoft.com/office/drawing/2014/main" id="{9B612328-E2C7-EC7D-EC09-D73DC332A196}"/>
              </a:ext>
            </a:extLst>
          </p:cNvPr>
          <p:cNvSpPr txBox="1"/>
          <p:nvPr/>
        </p:nvSpPr>
        <p:spPr>
          <a:xfrm>
            <a:off x="1094943" y="3581090"/>
            <a:ext cx="511533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Arial"/>
                <a:cs typeface="Arial"/>
              </a:rPr>
              <a:t>Approx. 8.5 million INTERCEPT treated doses globally (plasma and platelets)*</a:t>
            </a:r>
          </a:p>
        </p:txBody>
      </p:sp>
      <p:grpSp>
        <p:nvGrpSpPr>
          <p:cNvPr id="22" name="Group 21">
            <a:extLst>
              <a:ext uri="{FF2B5EF4-FFF2-40B4-BE49-F238E27FC236}">
                <a16:creationId xmlns:a16="http://schemas.microsoft.com/office/drawing/2014/main" id="{BF862558-E9B2-3FE9-1BEA-23183B4C2BE2}"/>
              </a:ext>
            </a:extLst>
          </p:cNvPr>
          <p:cNvGrpSpPr/>
          <p:nvPr/>
        </p:nvGrpSpPr>
        <p:grpSpPr>
          <a:xfrm>
            <a:off x="1849820" y="4622840"/>
            <a:ext cx="4772723" cy="1331665"/>
            <a:chOff x="1241789" y="4415282"/>
            <a:chExt cx="5370244" cy="1498382"/>
          </a:xfrm>
        </p:grpSpPr>
        <p:grpSp>
          <p:nvGrpSpPr>
            <p:cNvPr id="15" name="Group 14">
              <a:extLst>
                <a:ext uri="{FF2B5EF4-FFF2-40B4-BE49-F238E27FC236}">
                  <a16:creationId xmlns:a16="http://schemas.microsoft.com/office/drawing/2014/main" id="{DEFD2AEB-CEBA-8026-2101-0730BDBE18FF}"/>
                </a:ext>
              </a:extLst>
            </p:cNvPr>
            <p:cNvGrpSpPr/>
            <p:nvPr/>
          </p:nvGrpSpPr>
          <p:grpSpPr>
            <a:xfrm>
              <a:off x="1241789" y="4415282"/>
              <a:ext cx="5370244" cy="307777"/>
              <a:chOff x="1052603" y="4268492"/>
              <a:chExt cx="5370244" cy="307777"/>
            </a:xfrm>
          </p:grpSpPr>
          <p:sp>
            <p:nvSpPr>
              <p:cNvPr id="13" name="Oval 12">
                <a:extLst>
                  <a:ext uri="{FF2B5EF4-FFF2-40B4-BE49-F238E27FC236}">
                    <a16:creationId xmlns:a16="http://schemas.microsoft.com/office/drawing/2014/main" id="{2FB32BA3-0421-2DE3-EC99-8FB0A72D389F}"/>
                  </a:ext>
                </a:extLst>
              </p:cNvPr>
              <p:cNvSpPr/>
              <p:nvPr/>
            </p:nvSpPr>
            <p:spPr>
              <a:xfrm>
                <a:off x="1052603" y="4309889"/>
                <a:ext cx="254905" cy="2549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4AA90BEA-87FB-242B-29DE-554E4E6A234A}"/>
                  </a:ext>
                </a:extLst>
              </p:cNvPr>
              <p:cNvSpPr txBox="1"/>
              <p:nvPr/>
            </p:nvSpPr>
            <p:spPr>
              <a:xfrm>
                <a:off x="1307508" y="4268492"/>
                <a:ext cx="5115339" cy="307777"/>
              </a:xfrm>
              <a:prstGeom prst="rect">
                <a:avLst/>
              </a:prstGeom>
              <a:noFill/>
            </p:spPr>
            <p:txBody>
              <a:bodyPr wrap="square" rtlCol="0">
                <a:spAutoFit/>
              </a:bodyPr>
              <a:lstStyle/>
              <a:p>
                <a:r>
                  <a:rPr lang="en-US" sz="1400">
                    <a:latin typeface="Arial"/>
                    <a:cs typeface="Arial"/>
                  </a:rPr>
                  <a:t>Pathogen inactivated platelet concentrates</a:t>
                </a:r>
              </a:p>
            </p:txBody>
          </p:sp>
        </p:grpSp>
        <p:grpSp>
          <p:nvGrpSpPr>
            <p:cNvPr id="16" name="Group 15">
              <a:extLst>
                <a:ext uri="{FF2B5EF4-FFF2-40B4-BE49-F238E27FC236}">
                  <a16:creationId xmlns:a16="http://schemas.microsoft.com/office/drawing/2014/main" id="{46807DFD-3101-5338-BE63-32177E261B27}"/>
                </a:ext>
              </a:extLst>
            </p:cNvPr>
            <p:cNvGrpSpPr/>
            <p:nvPr/>
          </p:nvGrpSpPr>
          <p:grpSpPr>
            <a:xfrm>
              <a:off x="1241789" y="4876661"/>
              <a:ext cx="5370244" cy="307777"/>
              <a:chOff x="1052603" y="4268492"/>
              <a:chExt cx="5370244" cy="307777"/>
            </a:xfrm>
          </p:grpSpPr>
          <p:sp>
            <p:nvSpPr>
              <p:cNvPr id="17" name="Oval 16">
                <a:extLst>
                  <a:ext uri="{FF2B5EF4-FFF2-40B4-BE49-F238E27FC236}">
                    <a16:creationId xmlns:a16="http://schemas.microsoft.com/office/drawing/2014/main" id="{BE6D4E3C-1B22-FF6F-0152-790EE968BDAA}"/>
                  </a:ext>
                </a:extLst>
              </p:cNvPr>
              <p:cNvSpPr/>
              <p:nvPr/>
            </p:nvSpPr>
            <p:spPr>
              <a:xfrm>
                <a:off x="1052603" y="4309889"/>
                <a:ext cx="254905" cy="25490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2F0E64C9-D3A2-F805-E5C8-113A8C9A3AD6}"/>
                  </a:ext>
                </a:extLst>
              </p:cNvPr>
              <p:cNvSpPr txBox="1"/>
              <p:nvPr/>
            </p:nvSpPr>
            <p:spPr>
              <a:xfrm>
                <a:off x="1307508" y="4268492"/>
                <a:ext cx="5115339" cy="307777"/>
              </a:xfrm>
              <a:prstGeom prst="rect">
                <a:avLst/>
              </a:prstGeom>
              <a:noFill/>
            </p:spPr>
            <p:txBody>
              <a:bodyPr wrap="square" rtlCol="0">
                <a:spAutoFit/>
              </a:bodyPr>
              <a:lstStyle/>
              <a:p>
                <a:r>
                  <a:rPr lang="en-US" sz="1400">
                    <a:latin typeface="Arial"/>
                    <a:cs typeface="Arial"/>
                  </a:rPr>
                  <a:t>Platelet concentrates screened for bacteria</a:t>
                </a:r>
              </a:p>
            </p:txBody>
          </p:sp>
        </p:grpSp>
        <p:grpSp>
          <p:nvGrpSpPr>
            <p:cNvPr id="19" name="Group 18">
              <a:extLst>
                <a:ext uri="{FF2B5EF4-FFF2-40B4-BE49-F238E27FC236}">
                  <a16:creationId xmlns:a16="http://schemas.microsoft.com/office/drawing/2014/main" id="{ED9DCFCE-970D-423A-E22D-27C603953FAF}"/>
                </a:ext>
              </a:extLst>
            </p:cNvPr>
            <p:cNvGrpSpPr/>
            <p:nvPr/>
          </p:nvGrpSpPr>
          <p:grpSpPr>
            <a:xfrm>
              <a:off x="1241789" y="5324940"/>
              <a:ext cx="4550430" cy="588724"/>
              <a:chOff x="1052603" y="4268492"/>
              <a:chExt cx="4550430" cy="588724"/>
            </a:xfrm>
          </p:grpSpPr>
          <p:sp>
            <p:nvSpPr>
              <p:cNvPr id="20" name="Oval 19">
                <a:extLst>
                  <a:ext uri="{FF2B5EF4-FFF2-40B4-BE49-F238E27FC236}">
                    <a16:creationId xmlns:a16="http://schemas.microsoft.com/office/drawing/2014/main" id="{80611AE1-7F12-F1C8-A18F-D481F781B6B3}"/>
                  </a:ext>
                </a:extLst>
              </p:cNvPr>
              <p:cNvSpPr/>
              <p:nvPr/>
            </p:nvSpPr>
            <p:spPr>
              <a:xfrm>
                <a:off x="1052603" y="4309889"/>
                <a:ext cx="254905" cy="25490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extBox 20">
                <a:extLst>
                  <a:ext uri="{FF2B5EF4-FFF2-40B4-BE49-F238E27FC236}">
                    <a16:creationId xmlns:a16="http://schemas.microsoft.com/office/drawing/2014/main" id="{DAD997DC-8948-51C7-F392-3D853C7EDE82}"/>
                  </a:ext>
                </a:extLst>
              </p:cNvPr>
              <p:cNvSpPr txBox="1"/>
              <p:nvPr/>
            </p:nvSpPr>
            <p:spPr>
              <a:xfrm>
                <a:off x="1307508" y="4268492"/>
                <a:ext cx="4295525" cy="588724"/>
              </a:xfrm>
              <a:prstGeom prst="rect">
                <a:avLst/>
              </a:prstGeom>
              <a:noFill/>
            </p:spPr>
            <p:txBody>
              <a:bodyPr wrap="square" rtlCol="0">
                <a:spAutoFit/>
              </a:bodyPr>
              <a:lstStyle/>
              <a:p>
                <a:r>
                  <a:rPr lang="en-US" sz="1400">
                    <a:latin typeface="Arial"/>
                    <a:cs typeface="Arial"/>
                  </a:rPr>
                  <a:t>Platelet concentrates with neither bacterial screening nor pathogen inactivation</a:t>
                </a:r>
              </a:p>
            </p:txBody>
          </p:sp>
        </p:grpSp>
      </p:grpSp>
    </p:spTree>
    <p:custDataLst>
      <p:tags r:id="rId1"/>
    </p:custDataLst>
    <p:extLst>
      <p:ext uri="{BB962C8B-B14F-4D97-AF65-F5344CB8AC3E}">
        <p14:creationId xmlns:p14="http://schemas.microsoft.com/office/powerpoint/2010/main" val="2543365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manufacturing process for apheresis frozen plasma, psoralen-treated at Canadian Blood Services.&#10;&#10;">
            <a:extLst>
              <a:ext uri="{FF2B5EF4-FFF2-40B4-BE49-F238E27FC236}">
                <a16:creationId xmlns:a16="http://schemas.microsoft.com/office/drawing/2014/main" id="{B61A3C53-0D6A-FF01-58ED-BEAC1B0009CC}"/>
              </a:ext>
            </a:extLst>
          </p:cNvPr>
          <p:cNvPicPr>
            <a:picLocks noChangeAspect="1"/>
          </p:cNvPicPr>
          <p:nvPr/>
        </p:nvPicPr>
        <p:blipFill>
          <a:blip r:embed="rId3">
            <a:extLst>
              <a:ext uri="{28A0092B-C50C-407E-A947-70E740481C1C}">
                <a14:useLocalDpi xmlns:a14="http://schemas.microsoft.com/office/drawing/2010/main" val="0"/>
              </a:ext>
            </a:extLst>
          </a:blip>
          <a:srcRect t="6317" b="6666"/>
          <a:stretch/>
        </p:blipFill>
        <p:spPr>
          <a:xfrm>
            <a:off x="1103586" y="1108770"/>
            <a:ext cx="9510535" cy="4921812"/>
          </a:xfrm>
          <a:prstGeom prst="rect">
            <a:avLst/>
          </a:prstGeom>
        </p:spPr>
      </p:pic>
      <p:sp>
        <p:nvSpPr>
          <p:cNvPr id="5" name="Title 4">
            <a:extLst>
              <a:ext uri="{FF2B5EF4-FFF2-40B4-BE49-F238E27FC236}">
                <a16:creationId xmlns:a16="http://schemas.microsoft.com/office/drawing/2014/main" id="{88FB5A04-7DFE-C8F7-3701-281F426E20F5}"/>
              </a:ext>
            </a:extLst>
          </p:cNvPr>
          <p:cNvSpPr>
            <a:spLocks noGrp="1"/>
          </p:cNvSpPr>
          <p:nvPr>
            <p:ph type="title"/>
          </p:nvPr>
        </p:nvSpPr>
        <p:spPr>
          <a:xfrm>
            <a:off x="764236" y="182880"/>
            <a:ext cx="10589564" cy="943442"/>
          </a:xfrm>
        </p:spPr>
        <p:txBody>
          <a:bodyPr/>
          <a:lstStyle/>
          <a:p>
            <a:r>
              <a:rPr lang="en-CA"/>
              <a:t>Manufacturing Process</a:t>
            </a:r>
          </a:p>
        </p:txBody>
      </p:sp>
    </p:spTree>
    <p:extLst>
      <p:ext uri="{BB962C8B-B14F-4D97-AF65-F5344CB8AC3E}">
        <p14:creationId xmlns:p14="http://schemas.microsoft.com/office/powerpoint/2010/main" val="3277157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10000"/>
          </a:lnSpc>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b2134d8-df7a-4bfb-acec-b9b6001b3bd7">
      <UserInfo>
        <DisplayName>Denyse Tremblay</DisplayName>
        <AccountId>8743</AccountId>
        <AccountType/>
      </UserInfo>
    </SharedWithUsers>
    <TaxCatchAll xmlns="fb2134d8-df7a-4bfb-acec-b9b6001b3bd7" xsi:nil="true"/>
    <lcf76f155ced4ddcb4097134ff3c332f xmlns="94bdf2b4-da9d-43ff-b7eb-f691ed4e728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839C5EB37899499C2FEA31F568637B" ma:contentTypeVersion="18" ma:contentTypeDescription="Create a new document." ma:contentTypeScope="" ma:versionID="43d56599a6dba7dcd6d50b690106940f">
  <xsd:schema xmlns:xsd="http://www.w3.org/2001/XMLSchema" xmlns:xs="http://www.w3.org/2001/XMLSchema" xmlns:p="http://schemas.microsoft.com/office/2006/metadata/properties" xmlns:ns2="94bdf2b4-da9d-43ff-b7eb-f691ed4e728e" xmlns:ns3="fb2134d8-df7a-4bfb-acec-b9b6001b3bd7" targetNamespace="http://schemas.microsoft.com/office/2006/metadata/properties" ma:root="true" ma:fieldsID="b3c2ea2c5236d25c7d4b0f48f24ed796" ns2:_="" ns3:_="">
    <xsd:import namespace="94bdf2b4-da9d-43ff-b7eb-f691ed4e728e"/>
    <xsd:import namespace="fb2134d8-df7a-4bfb-acec-b9b6001b3b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df2b4-da9d-43ff-b7eb-f691ed4e7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2134d8-df7a-4bfb-acec-b9b6001b3bd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ae1db8-badd-4b0c-9038-d2c10e1291f3}" ma:internalName="TaxCatchAll" ma:showField="CatchAllData" ma:web="fb2134d8-df7a-4bfb-acec-b9b6001b3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3BBD3C-CEA3-4B87-9EF0-FB4B0296A2D7}">
  <ds:schemaRefs>
    <ds:schemaRef ds:uri="http://www.w3.org/XML/1998/namespace"/>
    <ds:schemaRef ds:uri="http://purl.org/dc/elements/1.1/"/>
    <ds:schemaRef ds:uri="http://schemas.microsoft.com/office/2006/metadata/properties"/>
    <ds:schemaRef ds:uri="bcf844a0-8d71-4485-aac0-f86690523e61"/>
    <ds:schemaRef ds:uri="http://purl.org/dc/terms/"/>
    <ds:schemaRef ds:uri="29b7afee-783b-43f8-bd7c-2087a9468aea"/>
    <ds:schemaRef ds:uri="http://schemas.openxmlformats.org/package/2006/metadata/core-properties"/>
    <ds:schemaRef ds:uri="http://schemas.microsoft.com/office/2006/documentManagement/types"/>
    <ds:schemaRef ds:uri="http://schemas.microsoft.com/office/infopath/2007/PartnerControls"/>
    <ds:schemaRef ds:uri="a31d2d5e-e388-4f30-9ba5-17e7d9810864"/>
    <ds:schemaRef ds:uri="http://purl.org/dc/dcmitype/"/>
    <ds:schemaRef ds:uri="fb2134d8-df7a-4bfb-acec-b9b6001b3bd7"/>
    <ds:schemaRef ds:uri="94bdf2b4-da9d-43ff-b7eb-f691ed4e728e"/>
  </ds:schemaRefs>
</ds:datastoreItem>
</file>

<file path=customXml/itemProps2.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3.xml><?xml version="1.0" encoding="utf-8"?>
<ds:datastoreItem xmlns:ds="http://schemas.openxmlformats.org/officeDocument/2006/customXml" ds:itemID="{CA25665A-05EC-49CA-B446-9BBC8D447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df2b4-da9d-43ff-b7eb-f691ed4e728e"/>
    <ds:schemaRef ds:uri="fb2134d8-df7a-4bfb-acec-b9b6001b3b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830d02f-fd7b-4629-905f-a41bb5868147}" enabled="0" method="" siteId="{4830d02f-fd7b-4629-905f-a41bb5868147}" removed="1"/>
</clbl:labelList>
</file>

<file path=docProps/app.xml><?xml version="1.0" encoding="utf-8"?>
<Properties xmlns="http://schemas.openxmlformats.org/officeDocument/2006/extended-properties" xmlns:vt="http://schemas.openxmlformats.org/officeDocument/2006/docPropsVTypes">
  <Template/>
  <TotalTime>5409</TotalTime>
  <Words>2767</Words>
  <Application>Microsoft Office PowerPoint</Application>
  <PresentationFormat>Widescreen</PresentationFormat>
  <Paragraphs>273</Paragraphs>
  <Slides>24</Slides>
  <Notes>19</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Custom Design</vt:lpstr>
      <vt:lpstr>5_Custom Design</vt:lpstr>
      <vt:lpstr>3_Custom Design</vt:lpstr>
      <vt:lpstr>Apheresis frozen plasma, psoralen-treated: Clinical Highlights</vt:lpstr>
      <vt:lpstr>Acronyms </vt:lpstr>
      <vt:lpstr>Background</vt:lpstr>
      <vt:lpstr>PowerPoint Presentation</vt:lpstr>
      <vt:lpstr>Pathogen inactivation technology</vt:lpstr>
      <vt:lpstr>Mechanism of action (INTERCEPT)</vt:lpstr>
      <vt:lpstr>Safety</vt:lpstr>
      <vt:lpstr>Safety</vt:lpstr>
      <vt:lpstr>Manufacturing Process</vt:lpstr>
      <vt:lpstr>Apheresis frozen plasma, psoralen-treated</vt:lpstr>
      <vt:lpstr>Comparable safety &amp; efficacy to frozen plasma</vt:lpstr>
      <vt:lpstr>Comparable safety &amp; efficacy to frozen plasma</vt:lpstr>
      <vt:lpstr>Safety &amp; adverse transfusion reaction rates</vt:lpstr>
      <vt:lpstr>Plasma quality comparison (preliminary data)</vt:lpstr>
      <vt:lpstr>Indications for AFP-PT</vt:lpstr>
      <vt:lpstr>Contraindications for AFP-PT</vt:lpstr>
      <vt:lpstr>PowerPoint Presentation</vt:lpstr>
      <vt:lpstr>PowerPoint Presentation</vt:lpstr>
      <vt:lpstr>Pregnant individuals</vt:lpstr>
      <vt:lpstr>Visual Appearance - Frozen</vt:lpstr>
      <vt:lpstr>Visual Appearance - Thawed</vt:lpstr>
      <vt:lpstr>Storage &amp; administration</vt:lpstr>
      <vt:lpstr>Resources</vt:lpstr>
      <vt:lpstr>Together, we are Canada’s Lifeline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Kaylee Brooks</cp:lastModifiedBy>
  <cp:revision>22</cp:revision>
  <dcterms:created xsi:type="dcterms:W3CDTF">2020-08-13T18:27:05Z</dcterms:created>
  <dcterms:modified xsi:type="dcterms:W3CDTF">2025-09-24T18:16:21Z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0x0101001B839C5EB37899499C2FEA31F568637B</vt:lpwstr>
  </property>
  <property fmtid="{D5CDD505-2E9C-101B-9397-08002B2CF9AE}" pid="3" name="MediaServiceImageTags">
    <vt:lpwstr/>
  </property>
</Properties>
</file>