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4"/>
  </p:sldMasterIdLst>
  <p:notesMasterIdLst>
    <p:notesMasterId r:id="rId35"/>
  </p:notesMasterIdLst>
  <p:handoutMasterIdLst>
    <p:handoutMasterId r:id="rId36"/>
  </p:handoutMasterIdLst>
  <p:sldIdLst>
    <p:sldId id="256" r:id="rId5"/>
    <p:sldId id="2147471631" r:id="rId6"/>
    <p:sldId id="2147471616" r:id="rId7"/>
    <p:sldId id="2147471632" r:id="rId8"/>
    <p:sldId id="2147471617" r:id="rId9"/>
    <p:sldId id="2147471618" r:id="rId10"/>
    <p:sldId id="2147471625" r:id="rId11"/>
    <p:sldId id="2147471626" r:id="rId12"/>
    <p:sldId id="2147471627" r:id="rId13"/>
    <p:sldId id="2147471628" r:id="rId14"/>
    <p:sldId id="2147471629" r:id="rId15"/>
    <p:sldId id="284" r:id="rId16"/>
    <p:sldId id="2147471614" r:id="rId17"/>
    <p:sldId id="2147471600" r:id="rId18"/>
    <p:sldId id="259" r:id="rId19"/>
    <p:sldId id="2147471635" r:id="rId20"/>
    <p:sldId id="2147471633" r:id="rId21"/>
    <p:sldId id="2147471634" r:id="rId22"/>
    <p:sldId id="282" r:id="rId23"/>
    <p:sldId id="275" r:id="rId24"/>
    <p:sldId id="276" r:id="rId25"/>
    <p:sldId id="285" r:id="rId26"/>
    <p:sldId id="283" r:id="rId27"/>
    <p:sldId id="286" r:id="rId28"/>
    <p:sldId id="272" r:id="rId29"/>
    <p:sldId id="268" r:id="rId30"/>
    <p:sldId id="264" r:id="rId31"/>
    <p:sldId id="271" r:id="rId32"/>
    <p:sldId id="2147471615" r:id="rId33"/>
    <p:sldId id="1886" r:id="rId34"/>
  </p:sldIdLst>
  <p:sldSz cx="12192000" cy="6858000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2" userDrawn="1">
          <p15:clr>
            <a:srgbClr val="A4A3A4"/>
          </p15:clr>
        </p15:guide>
        <p15:guide id="2" pos="35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A37F"/>
    <a:srgbClr val="00FF00"/>
    <a:srgbClr val="0041D5"/>
    <a:srgbClr val="FF4600"/>
    <a:srgbClr val="FFD255"/>
    <a:srgbClr val="79001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33" autoAdjust="0"/>
    <p:restoredTop sz="90053" autoAdjust="0"/>
  </p:normalViewPr>
  <p:slideViewPr>
    <p:cSldViewPr snapToGrid="0">
      <p:cViewPr varScale="1">
        <p:scale>
          <a:sx n="96" d="100"/>
          <a:sy n="96" d="100"/>
        </p:scale>
        <p:origin x="858" y="84"/>
      </p:cViewPr>
      <p:guideLst>
        <p:guide orient="horz" pos="1212"/>
        <p:guide pos="35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864" y="1512"/>
      </p:cViewPr>
      <p:guideLst>
        <p:guide orient="horz" pos="266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\Documents\Final%20Copy%20Ltd\6.%20Portland\PMC28266%20LEX-211%20ACC%202025%20slides\28266_LEX-211_ACC2025%20slides_v0.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Pre-CPB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Factor II (IU/dL)</c:v>
                </c:pt>
                <c:pt idx="1">
                  <c:v>TFPI (ng/mL)</c:v>
                </c:pt>
                <c:pt idx="2">
                  <c:v>ETP (nmol/L/min)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95</c:v>
                </c:pt>
                <c:pt idx="1">
                  <c:v>56</c:v>
                </c:pt>
                <c:pt idx="2">
                  <c:v>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59-4FDB-B287-F3FA77C180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Post-CPB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Factor II (IU/dL)</c:v>
                </c:pt>
                <c:pt idx="1">
                  <c:v>TFPI (ng/mL)</c:v>
                </c:pt>
                <c:pt idx="2">
                  <c:v>ETP (nmol/L/min)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52</c:v>
                </c:pt>
                <c:pt idx="1">
                  <c:v>113</c:v>
                </c:pt>
                <c:pt idx="2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59-4FDB-B287-F3FA77C18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515520"/>
        <c:axId val="173517056"/>
      </c:barChart>
      <c:catAx>
        <c:axId val="173515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173517056"/>
        <c:crosses val="autoZero"/>
        <c:auto val="1"/>
        <c:lblAlgn val="ctr"/>
        <c:lblOffset val="100"/>
        <c:noMultiLvlLbl val="0"/>
      </c:catAx>
      <c:valAx>
        <c:axId val="173517056"/>
        <c:scaling>
          <c:orientation val="minMax"/>
          <c:max val="3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1735155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x"/>
            <c:size val="10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'All ABPs'!$G$2:$G$14</c:f>
                <c:numCache>
                  <c:formatCode>General</c:formatCode>
                  <c:ptCount val="13"/>
                  <c:pt idx="0">
                    <c:v>-8.8499999999999979</c:v>
                  </c:pt>
                  <c:pt idx="1">
                    <c:v>-8.9400000000000013</c:v>
                  </c:pt>
                  <c:pt idx="2">
                    <c:v>-10.370000000000001</c:v>
                  </c:pt>
                  <c:pt idx="3">
                    <c:v>-17.009999999999998</c:v>
                  </c:pt>
                  <c:pt idx="4">
                    <c:v>-9.9400000000000013</c:v>
                  </c:pt>
                  <c:pt idx="5">
                    <c:v>-19.479999999999997</c:v>
                  </c:pt>
                  <c:pt idx="6">
                    <c:v>-10.879999999999999</c:v>
                  </c:pt>
                  <c:pt idx="7">
                    <c:v>-14.409999999999998</c:v>
                  </c:pt>
                  <c:pt idx="8">
                    <c:v>-15.63</c:v>
                  </c:pt>
                  <c:pt idx="9">
                    <c:v>-14.480000000000004</c:v>
                  </c:pt>
                  <c:pt idx="10">
                    <c:v>-14.95</c:v>
                  </c:pt>
                  <c:pt idx="11">
                    <c:v>-13.370000000000001</c:v>
                  </c:pt>
                  <c:pt idx="12">
                    <c:v>-11.809999999999999</c:v>
                  </c:pt>
                </c:numCache>
              </c:numRef>
            </c:plus>
            <c:minus>
              <c:numRef>
                <c:f>'All ABPs'!$F$2:$F$14</c:f>
                <c:numCache>
                  <c:formatCode>General</c:formatCode>
                  <c:ptCount val="13"/>
                  <c:pt idx="0">
                    <c:v>-8.8500000000000014</c:v>
                  </c:pt>
                  <c:pt idx="1">
                    <c:v>-8.94</c:v>
                  </c:pt>
                  <c:pt idx="2">
                    <c:v>-10.36</c:v>
                  </c:pt>
                  <c:pt idx="3">
                    <c:v>-17.02</c:v>
                  </c:pt>
                  <c:pt idx="4">
                    <c:v>-9.93</c:v>
                  </c:pt>
                  <c:pt idx="5">
                    <c:v>-19.47</c:v>
                  </c:pt>
                  <c:pt idx="6">
                    <c:v>-10.879999999999999</c:v>
                  </c:pt>
                  <c:pt idx="7">
                    <c:v>-14.41</c:v>
                  </c:pt>
                  <c:pt idx="8">
                    <c:v>-15.64</c:v>
                  </c:pt>
                  <c:pt idx="9">
                    <c:v>-14.479999999999999</c:v>
                  </c:pt>
                  <c:pt idx="10">
                    <c:v>-14.950000000000001</c:v>
                  </c:pt>
                  <c:pt idx="11">
                    <c:v>-13.370000000000001</c:v>
                  </c:pt>
                  <c:pt idx="12">
                    <c:v>-11.81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'All ABPs'!$C$2:$C$14</c:f>
              <c:numCache>
                <c:formatCode>0.00</c:formatCode>
                <c:ptCount val="13"/>
                <c:pt idx="0">
                  <c:v>-17.55</c:v>
                </c:pt>
                <c:pt idx="1">
                  <c:v>-17.97</c:v>
                </c:pt>
                <c:pt idx="2">
                  <c:v>-14.61</c:v>
                </c:pt>
                <c:pt idx="3">
                  <c:v>-25.75</c:v>
                </c:pt>
                <c:pt idx="4">
                  <c:v>-19.73</c:v>
                </c:pt>
                <c:pt idx="5">
                  <c:v>-10.1</c:v>
                </c:pt>
                <c:pt idx="6">
                  <c:v>-20.43</c:v>
                </c:pt>
                <c:pt idx="7">
                  <c:v>-8.06</c:v>
                </c:pt>
                <c:pt idx="8">
                  <c:v>-14.17</c:v>
                </c:pt>
                <c:pt idx="9">
                  <c:v>-19.329999999999998</c:v>
                </c:pt>
                <c:pt idx="10">
                  <c:v>-16.71</c:v>
                </c:pt>
                <c:pt idx="11">
                  <c:v>-22.16</c:v>
                </c:pt>
                <c:pt idx="12">
                  <c:v>-13.16</c:v>
                </c:pt>
              </c:numCache>
            </c:numRef>
          </c:xVal>
          <c:yVal>
            <c:numRef>
              <c:f>'All ABPs'!$A$2:$A$14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ED9-4A46-9293-897A490857D5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8A4A1017-DA6C-4DEC-9FE1-DF7536E7912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ED9-4A46-9293-897A490857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D9402C4-D2FD-40BE-A60E-A88C3140A32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ED9-4A46-9293-897A490857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942C13B-AA1B-4D0C-863A-66DAF2C55C4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ED9-4A46-9293-897A490857D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EB7DF1C-1468-4E56-97FA-F67BF4FD069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ED9-4A46-9293-897A490857D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A38979D-207D-480A-A563-E51EB2717A9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ED9-4A46-9293-897A490857D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5758DA4-F680-43CA-A1E1-D62C754EE8E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ED9-4A46-9293-897A490857D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F82922B-7581-43E7-8D97-85AB6DDF6AF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5ED9-4A46-9293-897A490857D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FBC21E5-3553-4B69-8927-02D5EC729CE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5ED9-4A46-9293-897A490857D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8ECF639-00BA-4CF4-8212-D179FAFECC1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5ED9-4A46-9293-897A490857D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03B5A470-CFDD-4E29-9A4A-29ADD7489CD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5ED9-4A46-9293-897A490857D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F53BC65A-64FB-42C9-B861-A0981D04B0F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5ED9-4A46-9293-897A490857D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E08DC8A0-CB84-4409-A3D8-B430FF7B813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5ED9-4A46-9293-897A490857D5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33E1F1C2-FF18-4C33-ABAD-77F6E3C399E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ED9-4A46-9293-897A490857D5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0"/>
              </c:ext>
            </c:extLst>
          </c:dLbls>
          <c:xVal>
            <c:numRef>
              <c:f>'All ABPs'!$H$2:$H$14</c:f>
              <c:numCache>
                <c:formatCode>General</c:formatCode>
                <c:ptCount val="13"/>
                <c:pt idx="0">
                  <c:v>-100</c:v>
                </c:pt>
                <c:pt idx="1">
                  <c:v>-100</c:v>
                </c:pt>
                <c:pt idx="2">
                  <c:v>-100</c:v>
                </c:pt>
                <c:pt idx="3">
                  <c:v>-100</c:v>
                </c:pt>
                <c:pt idx="4">
                  <c:v>-100</c:v>
                </c:pt>
                <c:pt idx="5">
                  <c:v>-100</c:v>
                </c:pt>
                <c:pt idx="6">
                  <c:v>-100</c:v>
                </c:pt>
                <c:pt idx="7">
                  <c:v>-100</c:v>
                </c:pt>
                <c:pt idx="8">
                  <c:v>-100</c:v>
                </c:pt>
                <c:pt idx="9">
                  <c:v>-100</c:v>
                </c:pt>
                <c:pt idx="10">
                  <c:v>-100</c:v>
                </c:pt>
                <c:pt idx="11">
                  <c:v>-100</c:v>
                </c:pt>
                <c:pt idx="12">
                  <c:v>-100</c:v>
                </c:pt>
              </c:numCache>
            </c:numRef>
          </c:xVal>
          <c:yVal>
            <c:numRef>
              <c:f>'All ABPs'!$A$2:$A$14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'All ABPs'!$B$2:$B$14</c15:f>
                <c15:dlblRangeCache>
                  <c:ptCount val="13"/>
                  <c:pt idx="0">
                    <c:v>Primary analysis set</c:v>
                  </c:pt>
                  <c:pt idx="1">
                    <c:v>Per-protocol analysis set</c:v>
                  </c:pt>
                  <c:pt idx="2">
                    <c:v>Male</c:v>
                  </c:pt>
                  <c:pt idx="3">
                    <c:v>Female</c:v>
                  </c:pt>
                  <c:pt idx="4">
                    <c:v>Elective surgery</c:v>
                  </c:pt>
                  <c:pt idx="5">
                    <c:v>Non-elective surgery</c:v>
                  </c:pt>
                  <c:pt idx="6">
                    <c:v>Complex surgery</c:v>
                  </c:pt>
                  <c:pt idx="7">
                    <c:v>Simple surgery</c:v>
                  </c:pt>
                  <c:pt idx="8">
                    <c:v>CPB duration ≤120 minutes</c:v>
                  </c:pt>
                  <c:pt idx="9">
                    <c:v>CPB duration 121–180 minutes</c:v>
                  </c:pt>
                  <c:pt idx="10">
                    <c:v>CPB duration &gt;180 minutes</c:v>
                  </c:pt>
                  <c:pt idx="11">
                    <c:v>Age &lt;65 years</c:v>
                  </c:pt>
                  <c:pt idx="12">
                    <c:v>Age ≥65 years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5ED9-4A46-9293-897A49085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7037680"/>
        <c:axId val="466175656"/>
      </c:scatterChart>
      <c:valAx>
        <c:axId val="467037680"/>
        <c:scaling>
          <c:orientation val="minMax"/>
          <c:min val="-50"/>
        </c:scaling>
        <c:delete val="0"/>
        <c:axPos val="t"/>
        <c:numFmt formatCode="0" sourceLinked="0"/>
        <c:majorTickMark val="in"/>
        <c:minorTickMark val="in"/>
        <c:tickLblPos val="high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66175656"/>
        <c:crossesAt val="15"/>
        <c:crossBetween val="midCat"/>
        <c:majorUnit val="10"/>
        <c:minorUnit val="5"/>
      </c:valAx>
      <c:valAx>
        <c:axId val="466175656"/>
        <c:scaling>
          <c:orientation val="maxMin"/>
          <c:max val="14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>
                    <a:alpha val="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7037680"/>
        <c:crossesAt val="10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31788" y="8764588"/>
            <a:ext cx="6232525" cy="225425"/>
          </a:xfrm>
          <a:prstGeom prst="rect">
            <a:avLst/>
          </a:prstGeom>
          <a:noFill/>
          <a:ln>
            <a:noFill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2911475" algn="ctr"/>
                <a:tab pos="5829300" algn="l"/>
              </a:tabLst>
              <a:defRPr/>
            </a:pPr>
            <a:r>
              <a:rPr lang="en-US" sz="900">
                <a:solidFill>
                  <a:schemeClr val="tx1"/>
                </a:solidFill>
              </a:rPr>
              <a:t>DuPont Pharmaceuticals Company		</a:t>
            </a:r>
            <a:fld id="{A6F5930B-D3DE-41CB-8829-6EA20C16C561}" type="slidenum">
              <a:rPr lang="en-US" sz="900">
                <a:solidFill>
                  <a:schemeClr val="tx1"/>
                </a:solidFill>
              </a:rPr>
              <a:pPr eaLnBrk="0" hangingPunct="0">
                <a:spcBef>
                  <a:spcPct val="50000"/>
                </a:spcBef>
                <a:tabLst>
                  <a:tab pos="2911475" algn="ctr"/>
                  <a:tab pos="5829300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06388" y="128588"/>
            <a:ext cx="5940425" cy="4318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>
                <a:solidFill>
                  <a:schemeClr val="tx1"/>
                </a:solidFill>
              </a:rPr>
              <a:t>Antithrombotic Therapy</a:t>
            </a:r>
          </a:p>
          <a:p>
            <a:pPr eaLnBrk="0" hangingPunct="0">
              <a:lnSpc>
                <a:spcPct val="85000"/>
              </a:lnSpc>
              <a:defRPr/>
            </a:pPr>
            <a:r>
              <a:rPr lang="en-US" sz="1000">
                <a:solidFill>
                  <a:schemeClr val="tx1"/>
                </a:solidFill>
              </a:rPr>
              <a:t>A Comprehensive Update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425450" y="8750300"/>
            <a:ext cx="5930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709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331788" y="8764588"/>
            <a:ext cx="6232525" cy="225425"/>
          </a:xfrm>
          <a:prstGeom prst="rect">
            <a:avLst/>
          </a:prstGeom>
          <a:noFill/>
          <a:ln>
            <a:noFill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2911475" algn="ctr"/>
                <a:tab pos="5829300" algn="l"/>
              </a:tabLst>
              <a:defRPr/>
            </a:pPr>
            <a:r>
              <a:rPr lang="en-US" sz="900">
                <a:solidFill>
                  <a:schemeClr val="tx1"/>
                </a:solidFill>
              </a:rPr>
              <a:t>		</a:t>
            </a:r>
            <a:fld id="{504C84F4-0332-40AA-99F5-825DF03926F3}" type="slidenum">
              <a:rPr lang="en-US" sz="900">
                <a:solidFill>
                  <a:schemeClr val="tx1"/>
                </a:solidFill>
              </a:rPr>
              <a:pPr eaLnBrk="0" hangingPunct="0">
                <a:spcBef>
                  <a:spcPct val="50000"/>
                </a:spcBef>
                <a:tabLst>
                  <a:tab pos="2911475" algn="ctr"/>
                  <a:tab pos="5829300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306388" y="128588"/>
            <a:ext cx="5940425" cy="2413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425450" y="8750300"/>
            <a:ext cx="5930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09625" y="4343400"/>
            <a:ext cx="5210175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6379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5000"/>
      </a:lnSpc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223838" algn="l" rtl="0" eaLnBrk="0" fontAlgn="base" hangingPunct="0">
      <a:lnSpc>
        <a:spcPct val="95000"/>
      </a:lnSpc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460375" algn="l" rtl="0" eaLnBrk="0" fontAlgn="base" hangingPunct="0">
      <a:lnSpc>
        <a:spcPct val="95000"/>
      </a:lnSpc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687388" algn="l" rtl="0" eaLnBrk="0" fontAlgn="base" hangingPunct="0">
      <a:lnSpc>
        <a:spcPct val="95000"/>
      </a:lnSpc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920750" algn="l" rtl="0" eaLnBrk="0" fontAlgn="base" hangingPunct="0">
      <a:lnSpc>
        <a:spcPct val="95000"/>
      </a:lnSpc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4357F-43B4-4156-B75A-41DE0A31E5A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64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4357F-43B4-4156-B75A-41DE0A31E5A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70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5719B-7F1C-395F-EE1A-72DB62EF6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8AC0BA-6811-EF8B-7ED3-D73E304E5E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A35F1B-0C18-9D42-A9A2-85C0592D2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u="sng" dirty="0"/>
              <a:t>Complex surgery</a:t>
            </a:r>
            <a:r>
              <a:rPr lang="en-GB" dirty="0"/>
              <a:t> --- </a:t>
            </a:r>
            <a:r>
              <a:rPr lang="en-GB" sz="1800" b="0" i="0" u="none" strike="noStrike" baseline="0" dirty="0">
                <a:latin typeface="Arial" panose="020B0604020202020204" pitchFamily="34" charset="0"/>
              </a:rPr>
              <a:t>Procedures other than coronary artery bypass graft only, single valve only, or repair of atrial septal defect only.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0FF12-DF4B-35F2-4371-D68D6BAA3B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4357F-43B4-4156-B75A-41DE0A31E5A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241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86239-196E-B272-D703-4EAA9D39E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C91FE4-9E8E-9046-E767-5BE42BF6D2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8ACC6A-C7D9-3F4C-C0B5-BE4731C6C7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94DC6-BF07-F879-AA50-EF465F6368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4357F-43B4-4156-B75A-41DE0A31E5A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031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67156-3816-4AC9-3655-EF47D0990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FCF2DF-0645-9565-4944-172E322A45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76121B-E21E-A38C-5DE5-ABFEBAC548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E933E-8D2B-FE84-42F9-2F38213B24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4357F-43B4-4156-B75A-41DE0A31E5A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94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4357F-43B4-4156-B75A-41DE0A31E5A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62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4357F-43B4-4156-B75A-41DE0A31E5A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39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4357F-43B4-4156-B75A-41DE0A31E5A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7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77E2A-658A-408B-B439-B9BD4A11F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31DD8-0BDC-4C0D-A80A-28F8A4E97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22AB5-6B80-4C47-8528-7CCADDEB3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D4C4-79A2-4B61-A89D-E3852368C8A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6AFA8-C302-430E-B64D-C5B1BBB98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220DA-F9A3-4E45-9B85-4B980A87C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3982-DF53-4271-961E-D6C575B6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1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7105D-910A-4369-B0C8-CFE711B77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C47C3B-D7E3-44DA-9E1D-31822682D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D84FC-E875-4879-B7C3-0B5F7E12E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D4C4-79A2-4B61-A89D-E3852368C8A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4728E-6908-4903-83B6-C4E1134CC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BFA50-C451-4A62-8A71-2ECED438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3982-DF53-4271-961E-D6C575B6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5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B11411-1463-44B1-A6FC-6E6A3FEFF7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610A2-1C02-48FD-910C-6F3A04C91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98B0C-DA44-4A27-B2A2-7B43F896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D4C4-79A2-4B61-A89D-E3852368C8A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159DD-D6A4-48FE-B87E-14F1CFE3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2B3C6-C137-4F8B-9070-7C3570BD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3982-DF53-4271-961E-D6C575B6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98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7C027FD-AEE3-4245-935E-BF3BF1B925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7669" y="1427805"/>
            <a:ext cx="8489407" cy="70487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Bef>
                <a:spcPts val="0"/>
              </a:spcBef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257300" indent="0">
              <a:buNone/>
              <a:defRPr/>
            </a:lvl4pPr>
            <a:lvl5pPr marL="1600200" indent="0">
              <a:buNone/>
              <a:defRPr/>
            </a:lvl5pPr>
          </a:lstStyle>
          <a:p>
            <a:pPr lvl="0"/>
            <a:r>
              <a:rPr lang="en-US" dirty="0"/>
              <a:t>Authors’ Names Here; can extend to three lines or more as necessary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27A3CB85-C329-64F2-C940-DD1EE1D8CA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7668" y="2400599"/>
            <a:ext cx="10392880" cy="96946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Article Title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9CAE54-D176-D13A-4F44-0A8C77DAA2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7738" y="3637989"/>
            <a:ext cx="8489338" cy="969469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Make the subtitle regular weight and 20 pt. Please adjust position on slide to accommodate article title.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19AA6-E9F9-B303-4D83-00B9B09463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0976" y="5106690"/>
            <a:ext cx="8489338" cy="547914"/>
          </a:xfrm>
          <a:prstGeom prst="rect">
            <a:avLst/>
          </a:prstGeom>
        </p:spPr>
        <p:txBody>
          <a:bodyPr lIns="0" tIns="0" bIns="0" anchor="b" anchorCtr="0"/>
          <a:lstStyle>
            <a:lvl1pPr marL="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Published Online Month Day, Year</a:t>
            </a:r>
            <a:br>
              <a:rPr lang="en-US" dirty="0"/>
            </a:br>
            <a:r>
              <a:rPr lang="en-US" dirty="0"/>
              <a:t>Meeting Name</a:t>
            </a:r>
          </a:p>
        </p:txBody>
      </p:sp>
    </p:spTree>
    <p:extLst>
      <p:ext uri="{BB962C8B-B14F-4D97-AF65-F5344CB8AC3E}">
        <p14:creationId xmlns:p14="http://schemas.microsoft.com/office/powerpoint/2010/main" val="3077596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314328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FCB6C0FA-5907-4B5E-B5C5-CCA0E083A9B9}" type="datetimeFigureOut">
              <a:rPr lang="de-DE" smtClean="0"/>
              <a:pPr/>
              <a:t>09.07.2025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038602" y="6356354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47345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332A5A56-79AF-49D1-9A50-38033A3202E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94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FD085-88C9-4934-B4DD-E577FC2D3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0A0C3-D5A5-41D3-A1D1-A38DB2603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B7D2B-D97F-4D24-8D9F-9F7A706DF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D4C4-79A2-4B61-A89D-E3852368C8A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CAA3B-3592-4F30-AFE5-706118A1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37303-04E0-4720-8A47-DB506F292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3982-DF53-4271-961E-D6C575B6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8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190D8-7DD8-4562-B731-D19DE9180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72839-E182-4020-A756-F9A5026C5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F721E-1DFC-4AB9-A150-802076261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D4C4-79A2-4B61-A89D-E3852368C8A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18F7-1DA2-4C2E-85DA-D22EED4E6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EDF8A-EF05-485C-917C-262BD806A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3982-DF53-4271-961E-D6C575B6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0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11641-AAFC-4DCB-A44D-33F017BAA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0308A-19C0-4365-894C-11452E7F1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81BC12-1993-4359-BF67-CB352D4ED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5CA48-73A8-4409-A359-19D1B06B1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D4C4-79A2-4B61-A89D-E3852368C8A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15EFA-7F18-4BC8-A6CC-057F8EA88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605D7-0CC8-4495-816D-F9C07FA4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3982-DF53-4271-961E-D6C575B6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9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EC1CB-F6AE-48FA-ACC7-7E4DD3C62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6C92E-DD07-4249-877C-911C501B1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4DC5B-5290-4688-8FAD-663680A31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E98A3E-D502-42D9-871A-C7896B4E1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6F55B0-DD42-4686-92EA-6965773EEF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8D42B9-05B5-4247-B449-CE4422CA5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D4C4-79A2-4B61-A89D-E3852368C8A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44AE6B-BB08-4C47-99B5-B0ACE809B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3698B6-98F8-4C91-AC1B-A8EAA7054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3982-DF53-4271-961E-D6C575B6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5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DD0ED-AD4A-4D6D-AF10-3DF5EF3B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FD8B16-E1E7-44D6-B4A6-6F28C9FFA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D4C4-79A2-4B61-A89D-E3852368C8A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916BD-4D97-404B-B1D2-AF7F9D987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CECC6-33B9-4249-A5EF-F2776D34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3982-DF53-4271-961E-D6C575B6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4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6628ED-1529-4882-A7D5-AB536ED24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D4C4-79A2-4B61-A89D-E3852368C8A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706EAA-F67E-4EFC-9FC0-6D1BD8BB8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47CE2-3340-4CBE-B077-39B4151C4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3982-DF53-4271-961E-D6C575B6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19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46895-532B-4778-A049-FD5B0FA8E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38286-17C7-4069-8971-F3A0C48B8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8994E-8B70-4BB1-9EA8-FA1899308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504B6-735B-49EC-AB55-C37F9729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D4C4-79A2-4B61-A89D-E3852368C8A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163FD-336D-4572-AEF5-F30415A17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0D6CC-B722-43A4-90F3-D1781922B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3982-DF53-4271-961E-D6C575B6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0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1C142-C5EF-4178-A4A7-783E168B0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5FEE4F-FB1D-4A0D-8A12-A5AFE7BBB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B8B649-4594-4097-BE08-1DD76603F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ABB1B-FAA2-41ED-9C4D-52586973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D4C4-79A2-4B61-A89D-E3852368C8A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1BC10-6C37-4033-A597-32FC6C15D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A431A-6BBF-4FBD-B4E4-26D76B586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3982-DF53-4271-961E-D6C575B6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6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D5D83B-846C-47D0-989F-14D81BD17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5059A-437C-4E18-B6D8-F9A50F370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58C6C-3C9D-446C-974C-B85FA6F647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7D4C4-79A2-4B61-A89D-E3852368C8A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9D652-58C6-42AF-B412-8BB12CCD6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E1337-DB63-4425-950A-6DCB95ACB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83982-DF53-4271-961E-D6C575B6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7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00FF91-5C91-CB26-56A6-78F18F8CB2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2076" y="993124"/>
            <a:ext cx="4864046" cy="1191760"/>
          </a:xfrm>
        </p:spPr>
        <p:txBody>
          <a:bodyPr>
            <a:normAutofit/>
          </a:bodyPr>
          <a:lstStyle/>
          <a:p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Karkouti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K, Callum JL,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Bartoszko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J, et al; FARES-II Study Group</a:t>
            </a:r>
            <a:endParaRPr lang="en-US" sz="24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D608AA8-6EBC-2D02-4BE1-F5DB081DE9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2778" y="2485633"/>
            <a:ext cx="5375860" cy="969469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Prothrombin Complex Concentrate vs Frozen Plasma for Coagulopathic Bleeding in Cardiac Surgery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B00BDA3-809E-F82D-4A3A-4A08AB0F14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02076" y="3755852"/>
            <a:ext cx="5238810" cy="690189"/>
          </a:xfrm>
        </p:spPr>
        <p:txBody>
          <a:bodyPr/>
          <a:lstStyle/>
          <a:p>
            <a:r>
              <a:rPr lang="en-US" dirty="0">
                <a:ea typeface="Calibri" panose="020F0502020204030204" pitchFamily="34" charset="0"/>
              </a:rPr>
              <a:t>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 FARES-II Multicenter Randomized Clinical Trial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229AC7E-DBEC-6D2B-6DF5-0BB2F822A1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0976" y="5106690"/>
            <a:ext cx="4966247" cy="547914"/>
          </a:xfrm>
        </p:spPr>
        <p:txBody>
          <a:bodyPr>
            <a:normAutofit fontScale="77500" lnSpcReduction="20000"/>
          </a:bodyPr>
          <a:lstStyle/>
          <a:p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Published online March </a:t>
            </a:r>
            <a:r>
              <a:rPr lang="en-US" dirty="0">
                <a:ea typeface="Calibri" panose="020F0502020204030204" pitchFamily="34" charset="0"/>
              </a:rPr>
              <a:t>2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9, 2025</a:t>
            </a:r>
          </a:p>
          <a:p>
            <a:r>
              <a:rPr lang="en-US" kern="1400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American College of Cardiology Annual Scientific Session (ACC.25)</a:t>
            </a:r>
            <a:endParaRPr lang="en-US" dirty="0"/>
          </a:p>
        </p:txBody>
      </p:sp>
      <p:pic>
        <p:nvPicPr>
          <p:cNvPr id="4" name="Picture 3" descr="A qr code with a logo&#10;&#10;AI-generated content may be incorrect.">
            <a:extLst>
              <a:ext uri="{FF2B5EF4-FFF2-40B4-BE49-F238E27FC236}">
                <a16:creationId xmlns:a16="http://schemas.microsoft.com/office/drawing/2014/main" id="{5A749607-357C-C39A-393E-51E228567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623" y="1389369"/>
            <a:ext cx="4741572" cy="474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2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A241-1340-44E3-829D-D15FFAA6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all mean?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C1B23-B6F8-440F-8013-C41ADF6C1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CA" dirty="0"/>
              <a:t>For management of bleeding due to coagulation factor deficiency during or after cardiac surgery</a:t>
            </a:r>
          </a:p>
          <a:p>
            <a:pPr lvl="1"/>
            <a:r>
              <a:rPr lang="en-CA" dirty="0"/>
              <a:t>Pilot RCT (and observational studies) suggest that PCC may be more effective without compromising safety  </a:t>
            </a:r>
          </a:p>
          <a:p>
            <a:r>
              <a:rPr lang="en-CA" dirty="0"/>
              <a:t>Existing data (on efficacy and safety) not conclusive</a:t>
            </a:r>
          </a:p>
          <a:p>
            <a:r>
              <a:rPr lang="en-CA" dirty="0"/>
              <a:t>Adequately powered multicentre randomized trial warranted</a:t>
            </a:r>
          </a:p>
          <a:p>
            <a:pPr lvl="1"/>
            <a:r>
              <a:rPr lang="en-CA" dirty="0"/>
              <a:t>Feasibility of study procedures confirmed by pilot RCT</a:t>
            </a:r>
          </a:p>
          <a:p>
            <a:pPr lvl="1"/>
            <a:r>
              <a:rPr lang="en-CA" dirty="0"/>
              <a:t>Dose of 25 IU/kg recommended in cardiac surgery guidelines appears to be appropriate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51576" y="5167312"/>
            <a:ext cx="6830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212121"/>
                </a:solidFill>
                <a:latin typeface="BlinkMacSystemFont"/>
              </a:rPr>
              <a:t>Erdoes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G, et al. A European consensus statement on the use of four-factor prothrombin complex concentrate for cardiac and non-cardiac surgical patients.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Anaesthesia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. 2021 Mar;76(3):381-392.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427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00FF91-5C91-CB26-56A6-78F18F8CB2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2076" y="993124"/>
            <a:ext cx="4864046" cy="1191760"/>
          </a:xfrm>
        </p:spPr>
        <p:txBody>
          <a:bodyPr>
            <a:normAutofit/>
          </a:bodyPr>
          <a:lstStyle/>
          <a:p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Karkouti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K, Callum JL,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Bartoszko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J, et al; FARES-II Study Group</a:t>
            </a:r>
            <a:endParaRPr lang="en-US" sz="24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D608AA8-6EBC-2D02-4BE1-F5DB081DE9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2778" y="2485633"/>
            <a:ext cx="5375860" cy="969469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Prothrombin Complex Concentrate vs Frozen Plasma for Coagulopathic Bleeding in Cardiac Surgery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B00BDA3-809E-F82D-4A3A-4A08AB0F14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02076" y="3755852"/>
            <a:ext cx="5238810" cy="690189"/>
          </a:xfrm>
        </p:spPr>
        <p:txBody>
          <a:bodyPr/>
          <a:lstStyle/>
          <a:p>
            <a:r>
              <a:rPr lang="en-US" dirty="0">
                <a:ea typeface="Calibri" panose="020F0502020204030204" pitchFamily="34" charset="0"/>
              </a:rPr>
              <a:t>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 FARES-II Multicenter Randomized Clinical Trial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229AC7E-DBEC-6D2B-6DF5-0BB2F822A1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0976" y="5106690"/>
            <a:ext cx="4966247" cy="547914"/>
          </a:xfrm>
        </p:spPr>
        <p:txBody>
          <a:bodyPr>
            <a:normAutofit fontScale="77500" lnSpcReduction="20000"/>
          </a:bodyPr>
          <a:lstStyle/>
          <a:p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Published online March </a:t>
            </a:r>
            <a:r>
              <a:rPr lang="en-US" dirty="0">
                <a:ea typeface="Calibri" panose="020F0502020204030204" pitchFamily="34" charset="0"/>
              </a:rPr>
              <a:t>2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9, 2025</a:t>
            </a:r>
          </a:p>
          <a:p>
            <a:r>
              <a:rPr lang="en-US" kern="1400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American College of Cardiology Annual Scientific Session (ACC.25)</a:t>
            </a:r>
            <a:endParaRPr lang="en-US" dirty="0"/>
          </a:p>
        </p:txBody>
      </p:sp>
      <p:pic>
        <p:nvPicPr>
          <p:cNvPr id="4" name="Picture 3" descr="A qr code with a logo&#10;&#10;AI-generated content may be incorrect.">
            <a:extLst>
              <a:ext uri="{FF2B5EF4-FFF2-40B4-BE49-F238E27FC236}">
                <a16:creationId xmlns:a16="http://schemas.microsoft.com/office/drawing/2014/main" id="{5A749607-357C-C39A-393E-51E228567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623" y="1389369"/>
            <a:ext cx="4741572" cy="474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65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A58CE-8372-C678-CF2C-29AFBD90A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74928-DFB8-2C85-2158-8C46F315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 anchorCtr="0">
            <a:normAutofit/>
          </a:bodyPr>
          <a:lstStyle/>
          <a:p>
            <a:r>
              <a:rPr lang="en-US" sz="4000" b="1" noProof="0" dirty="0">
                <a:solidFill>
                  <a:schemeClr val="accent2"/>
                </a:solidFill>
              </a:rPr>
              <a:t>FARES-II study sites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8B53154-07FE-D9B4-E899-42CFAA8AE77D}"/>
              </a:ext>
            </a:extLst>
          </p:cNvPr>
          <p:cNvGrpSpPr/>
          <p:nvPr/>
        </p:nvGrpSpPr>
        <p:grpSpPr>
          <a:xfrm>
            <a:off x="-1" y="3914249"/>
            <a:ext cx="3076426" cy="1119512"/>
            <a:chOff x="-1" y="3975294"/>
            <a:chExt cx="3076426" cy="1119512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D737C355-A8AC-E17B-4825-78CD3E03DB92}"/>
                </a:ext>
              </a:extLst>
            </p:cNvPr>
            <p:cNvSpPr/>
            <p:nvPr/>
          </p:nvSpPr>
          <p:spPr>
            <a:xfrm rot="5400000">
              <a:off x="-159088" y="4134381"/>
              <a:ext cx="1116000" cy="7978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: Top Corners Rounded 144">
              <a:extLst>
                <a:ext uri="{FF2B5EF4-FFF2-40B4-BE49-F238E27FC236}">
                  <a16:creationId xmlns:a16="http://schemas.microsoft.com/office/drawing/2014/main" id="{5CFB4D43-BCAE-F6FF-71D8-4C7C0CC97012}"/>
                </a:ext>
              </a:extLst>
            </p:cNvPr>
            <p:cNvSpPr/>
            <p:nvPr/>
          </p:nvSpPr>
          <p:spPr>
            <a:xfrm rot="5400000">
              <a:off x="1277170" y="3339174"/>
              <a:ext cx="1116000" cy="2388240"/>
            </a:xfrm>
            <a:prstGeom prst="round2SameRect">
              <a:avLst>
                <a:gd name="adj1" fmla="val 2858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E4643243-1AD9-32CC-15D1-D4514ED8464A}"/>
                </a:ext>
              </a:extLst>
            </p:cNvPr>
            <p:cNvSpPr/>
            <p:nvPr/>
          </p:nvSpPr>
          <p:spPr>
            <a:xfrm>
              <a:off x="260420" y="3978806"/>
              <a:ext cx="2816005" cy="111600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noProof="0" dirty="0">
                  <a:solidFill>
                    <a:schemeClr val="accent1"/>
                  </a:solidFill>
                  <a:latin typeface="+mj-lt"/>
                </a:rPr>
                <a:t>The FARES-II (LEX-211) trial</a:t>
              </a:r>
              <a:br>
                <a:rPr lang="en-US" sz="1200" b="1" noProof="0" dirty="0">
                  <a:solidFill>
                    <a:schemeClr val="accent1"/>
                  </a:solidFill>
                  <a:latin typeface="+mj-lt"/>
                </a:rPr>
              </a:br>
              <a:r>
                <a:rPr lang="en-US" sz="1200" b="1" noProof="0" dirty="0">
                  <a:solidFill>
                    <a:schemeClr val="accent1"/>
                  </a:solidFill>
                  <a:latin typeface="+mj-lt"/>
                </a:rPr>
                <a:t>was supported with funding from Octapharma AG (Lachen, Switzerland) and the Canadian Institutes of Health Research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31F05D3-FFEC-BD2B-8A25-7324FFE36313}"/>
              </a:ext>
            </a:extLst>
          </p:cNvPr>
          <p:cNvGrpSpPr/>
          <p:nvPr/>
        </p:nvGrpSpPr>
        <p:grpSpPr>
          <a:xfrm>
            <a:off x="528130" y="1271133"/>
            <a:ext cx="11135739" cy="4945226"/>
            <a:chOff x="517335" y="740142"/>
            <a:chExt cx="11135739" cy="4945226"/>
          </a:xfrm>
        </p:grpSpPr>
        <p:pic>
          <p:nvPicPr>
            <p:cNvPr id="6" name="Picture 5" descr="A map of the united states&#10;&#10;AI-generated content may be incorrect.">
              <a:extLst>
                <a:ext uri="{FF2B5EF4-FFF2-40B4-BE49-F238E27FC236}">
                  <a16:creationId xmlns:a16="http://schemas.microsoft.com/office/drawing/2014/main" id="{9BF210BD-ADE1-83A7-72F2-572CE18AEA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32" t="29597" r="610" b="5842"/>
            <a:stretch/>
          </p:blipFill>
          <p:spPr>
            <a:xfrm>
              <a:off x="1225642" y="1132186"/>
              <a:ext cx="9740717" cy="387282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E35D86B-B3AC-E644-ED9F-5043C4EF186B}"/>
                </a:ext>
              </a:extLst>
            </p:cNvPr>
            <p:cNvSpPr/>
            <p:nvPr/>
          </p:nvSpPr>
          <p:spPr>
            <a:xfrm>
              <a:off x="6016142" y="2401588"/>
              <a:ext cx="151949" cy="1519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2B83FC-655E-ED21-550D-7CD205CE955E}"/>
                </a:ext>
              </a:extLst>
            </p:cNvPr>
            <p:cNvSpPr/>
            <p:nvPr/>
          </p:nvSpPr>
          <p:spPr>
            <a:xfrm>
              <a:off x="6256851" y="2112713"/>
              <a:ext cx="151949" cy="1519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3D7B5B5-F175-18AB-E79C-7D4511E4F4CB}"/>
                </a:ext>
              </a:extLst>
            </p:cNvPr>
            <p:cNvSpPr/>
            <p:nvPr/>
          </p:nvSpPr>
          <p:spPr>
            <a:xfrm>
              <a:off x="6781800" y="3874345"/>
              <a:ext cx="45719" cy="104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02113E1-589A-42A2-0311-D21670073324}"/>
                </a:ext>
              </a:extLst>
            </p:cNvPr>
            <p:cNvSpPr/>
            <p:nvPr/>
          </p:nvSpPr>
          <p:spPr>
            <a:xfrm>
              <a:off x="6781800" y="1286752"/>
              <a:ext cx="45719" cy="104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19C1AEB-3E5F-CD1E-3C03-6CC865256AAA}"/>
                </a:ext>
              </a:extLst>
            </p:cNvPr>
            <p:cNvSpPr txBox="1"/>
            <p:nvPr/>
          </p:nvSpPr>
          <p:spPr>
            <a:xfrm>
              <a:off x="517335" y="1728708"/>
              <a:ext cx="1944000" cy="468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</a:ln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bg1"/>
                  </a:solidFill>
                  <a:latin typeface="+mj-lt"/>
                </a:defRPr>
              </a:lvl1pPr>
            </a:lstStyle>
            <a:p>
              <a:r>
                <a:rPr lang="en-US" b="1" noProof="0" dirty="0">
                  <a:solidFill>
                    <a:sysClr val="windowText" lastClr="000000"/>
                  </a:solidFill>
                </a:rPr>
                <a:t>Royal Columbian Hospital</a:t>
              </a:r>
            </a:p>
            <a:p>
              <a:r>
                <a:rPr lang="en-US" noProof="0" dirty="0">
                  <a:solidFill>
                    <a:sysClr val="windowText" lastClr="000000"/>
                  </a:solidFill>
                </a:rPr>
                <a:t>PI: Sukhpal Brar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79815AF-C9D0-2FEE-5037-48BFA00D63F7}"/>
                </a:ext>
              </a:extLst>
            </p:cNvPr>
            <p:cNvCxnSpPr>
              <a:cxnSpLocks/>
              <a:stCxn id="62" idx="2"/>
            </p:cNvCxnSpPr>
            <p:nvPr/>
          </p:nvCxnSpPr>
          <p:spPr>
            <a:xfrm flipV="1">
              <a:off x="2692034" y="2199958"/>
              <a:ext cx="760989" cy="726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CCCCE29-DE0F-78D7-4D5C-9540B8EDC7C2}"/>
                </a:ext>
              </a:extLst>
            </p:cNvPr>
            <p:cNvSpPr/>
            <p:nvPr/>
          </p:nvSpPr>
          <p:spPr>
            <a:xfrm rot="16200000">
              <a:off x="2618002" y="2218357"/>
              <a:ext cx="45719" cy="4322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8B22E46-3039-67D3-20F3-66FB73FCAF6D}"/>
                </a:ext>
              </a:extLst>
            </p:cNvPr>
            <p:cNvSpPr/>
            <p:nvPr/>
          </p:nvSpPr>
          <p:spPr>
            <a:xfrm>
              <a:off x="5157457" y="3330381"/>
              <a:ext cx="716281" cy="263828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b="1" noProof="0" dirty="0">
                  <a:solidFill>
                    <a:schemeClr val="tx1"/>
                  </a:solidFill>
                </a:rPr>
                <a:t>United States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FAAB030-4F49-7AB8-F1D3-9C6F7D3D7675}"/>
                </a:ext>
              </a:extLst>
            </p:cNvPr>
            <p:cNvSpPr/>
            <p:nvPr/>
          </p:nvSpPr>
          <p:spPr>
            <a:xfrm>
              <a:off x="5140095" y="1401124"/>
              <a:ext cx="716281" cy="263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b="1" noProof="0" dirty="0">
                  <a:solidFill>
                    <a:schemeClr val="tx1"/>
                  </a:solidFill>
                </a:rPr>
                <a:t>Canada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D609C0D-DAB6-437F-AB0E-894BE88DE09B}"/>
                </a:ext>
              </a:extLst>
            </p:cNvPr>
            <p:cNvSpPr txBox="1"/>
            <p:nvPr/>
          </p:nvSpPr>
          <p:spPr>
            <a:xfrm>
              <a:off x="517335" y="2194921"/>
              <a:ext cx="1944000" cy="468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bg1"/>
                  </a:solidFill>
                  <a:latin typeface="+mj-lt"/>
                </a:defRPr>
              </a:lvl1pPr>
            </a:lstStyle>
            <a:p>
              <a:r>
                <a:rPr lang="en-US" b="1" noProof="0" dirty="0">
                  <a:solidFill>
                    <a:sysClr val="windowText" lastClr="000000"/>
                  </a:solidFill>
                </a:rPr>
                <a:t>Vancouver General Hospital</a:t>
              </a:r>
            </a:p>
            <a:p>
              <a:pPr>
                <a:spcAft>
                  <a:spcPts val="300"/>
                </a:spcAft>
              </a:pPr>
              <a:r>
                <a:rPr lang="en-US" noProof="0" dirty="0">
                  <a:solidFill>
                    <a:sysClr val="windowText" lastClr="000000"/>
                  </a:solidFill>
                </a:rPr>
                <a:t>PI: Darren Mullane</a:t>
              </a:r>
            </a:p>
          </p:txBody>
        </p:sp>
        <p:sp>
          <p:nvSpPr>
            <p:cNvPr id="62" name="Right Bracket 61">
              <a:extLst>
                <a:ext uri="{FF2B5EF4-FFF2-40B4-BE49-F238E27FC236}">
                  <a16:creationId xmlns:a16="http://schemas.microsoft.com/office/drawing/2014/main" id="{6BA92465-5590-B7EF-D5EE-D688FFB9DDFA}"/>
                </a:ext>
              </a:extLst>
            </p:cNvPr>
            <p:cNvSpPr/>
            <p:nvPr/>
          </p:nvSpPr>
          <p:spPr>
            <a:xfrm>
              <a:off x="2548034" y="1962708"/>
              <a:ext cx="144000" cy="475951"/>
            </a:xfrm>
            <a:prstGeom prst="rightBracket">
              <a:avLst>
                <a:gd name="adj" fmla="val 0"/>
              </a:avLst>
            </a:prstGeom>
            <a:ln w="127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D4E79F7-6AF7-09B4-7C5C-B66564CA5FAB}"/>
                </a:ext>
              </a:extLst>
            </p:cNvPr>
            <p:cNvSpPr txBox="1"/>
            <p:nvPr/>
          </p:nvSpPr>
          <p:spPr>
            <a:xfrm>
              <a:off x="9177369" y="740142"/>
              <a:ext cx="2412000" cy="468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</a:ln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bg1"/>
                  </a:solidFill>
                  <a:latin typeface="+mj-lt"/>
                </a:defRPr>
              </a:lvl1pPr>
            </a:lstStyle>
            <a:p>
              <a:r>
                <a:rPr lang="en-US" b="1" noProof="0" dirty="0">
                  <a:solidFill>
                    <a:sysClr val="windowText" lastClr="000000"/>
                  </a:solidFill>
                </a:rPr>
                <a:t>University of Ottawa Heart Institute</a:t>
              </a:r>
            </a:p>
            <a:p>
              <a:r>
                <a:rPr lang="en-US" noProof="0" dirty="0">
                  <a:solidFill>
                    <a:sysClr val="windowText" lastClr="000000"/>
                  </a:solidFill>
                </a:rPr>
                <a:t>PI: Diem Tran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7392D9C-49DF-DFD4-478D-467BE801CF90}"/>
                </a:ext>
              </a:extLst>
            </p:cNvPr>
            <p:cNvSpPr txBox="1"/>
            <p:nvPr/>
          </p:nvSpPr>
          <p:spPr>
            <a:xfrm>
              <a:off x="9173231" y="1205696"/>
              <a:ext cx="2412000" cy="468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</a:ln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bg1"/>
                  </a:solidFill>
                  <a:latin typeface="+mj-lt"/>
                </a:defRPr>
              </a:lvl1pPr>
            </a:lstStyle>
            <a:p>
              <a:r>
                <a:rPr lang="en-US" b="1" noProof="0" dirty="0">
                  <a:solidFill>
                    <a:sysClr val="windowText" lastClr="000000"/>
                  </a:solidFill>
                </a:rPr>
                <a:t>Kingston Health Sciences Centre</a:t>
              </a:r>
            </a:p>
            <a:p>
              <a:r>
                <a:rPr lang="en-US" noProof="0" dirty="0">
                  <a:solidFill>
                    <a:sysClr val="windowText" lastClr="000000"/>
                  </a:solidFill>
                </a:rPr>
                <a:t>PI: Tarit Saha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2B42B22-2109-7CF9-BCF7-4B641810F7B6}"/>
                </a:ext>
              </a:extLst>
            </p:cNvPr>
            <p:cNvSpPr txBox="1"/>
            <p:nvPr/>
          </p:nvSpPr>
          <p:spPr>
            <a:xfrm>
              <a:off x="9165359" y="1994170"/>
              <a:ext cx="2268000" cy="792000"/>
            </a:xfrm>
            <a:prstGeom prst="roundRect">
              <a:avLst>
                <a:gd name="adj" fmla="val 11906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</a:ln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bg1"/>
                  </a:solidFill>
                  <a:latin typeface="+mj-lt"/>
                </a:defRPr>
              </a:lvl1pPr>
            </a:lstStyle>
            <a:p>
              <a:r>
                <a:rPr lang="en-US" b="1" noProof="0" dirty="0">
                  <a:solidFill>
                    <a:sysClr val="windowText" lastClr="000000"/>
                  </a:solidFill>
                </a:rPr>
                <a:t>Institut Universitaire de Cardiologie et de Pneumologie de Québec-Université Laval</a:t>
              </a:r>
            </a:p>
            <a:p>
              <a:r>
                <a:rPr lang="en-US" noProof="0" dirty="0">
                  <a:solidFill>
                    <a:sysClr val="windowText" lastClr="000000"/>
                  </a:solidFill>
                </a:rPr>
                <a:t>PI: Etienne J. Couture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C37DAC8-A21B-6CF4-FA72-5A2819095835}"/>
                </a:ext>
              </a:extLst>
            </p:cNvPr>
            <p:cNvSpPr txBox="1"/>
            <p:nvPr/>
          </p:nvSpPr>
          <p:spPr>
            <a:xfrm>
              <a:off x="9169074" y="3549121"/>
              <a:ext cx="2484000" cy="468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</a:ln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bg1"/>
                  </a:solidFill>
                  <a:latin typeface="+mj-lt"/>
                </a:defRPr>
              </a:lvl1pPr>
            </a:lstStyle>
            <a:p>
              <a:r>
                <a:rPr lang="en-US" b="1" noProof="0" dirty="0">
                  <a:solidFill>
                    <a:sysClr val="windowText" lastClr="000000"/>
                  </a:solidFill>
                </a:rPr>
                <a:t>Sunnybrook Health Sciences Centre</a:t>
              </a:r>
            </a:p>
            <a:p>
              <a:r>
                <a:rPr lang="en-US" noProof="0" dirty="0">
                  <a:solidFill>
                    <a:sysClr val="windowText" lastClr="000000"/>
                  </a:solidFill>
                </a:rPr>
                <a:t>PI: Yulia Lin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1E15410-E654-0DDA-D021-391DA114032A}"/>
                </a:ext>
              </a:extLst>
            </p:cNvPr>
            <p:cNvSpPr txBox="1"/>
            <p:nvPr/>
          </p:nvSpPr>
          <p:spPr>
            <a:xfrm>
              <a:off x="9169074" y="4012228"/>
              <a:ext cx="2484000" cy="468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</a:ln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bg1"/>
                  </a:solidFill>
                  <a:latin typeface="+mj-lt"/>
                </a:defRPr>
              </a:lvl1pPr>
            </a:lstStyle>
            <a:p>
              <a:r>
                <a:rPr lang="en-US" b="1" noProof="0" dirty="0">
                  <a:solidFill>
                    <a:sysClr val="windowText" lastClr="000000"/>
                  </a:solidFill>
                </a:rPr>
                <a:t>Toronto General Hospital</a:t>
              </a:r>
            </a:p>
            <a:p>
              <a:r>
                <a:rPr lang="en-US" noProof="0" dirty="0">
                  <a:solidFill>
                    <a:sysClr val="windowText" lastClr="000000"/>
                  </a:solidFill>
                </a:rPr>
                <a:t>PI: Justyna Bartoszko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0A9396F-1B35-0630-E8D2-AAC6F7F046B0}"/>
                </a:ext>
              </a:extLst>
            </p:cNvPr>
            <p:cNvSpPr txBox="1"/>
            <p:nvPr/>
          </p:nvSpPr>
          <p:spPr>
            <a:xfrm>
              <a:off x="9169074" y="4480228"/>
              <a:ext cx="2484000" cy="468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</a:ln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bg1"/>
                  </a:solidFill>
                  <a:latin typeface="+mj-lt"/>
                </a:defRPr>
              </a:lvl1pPr>
            </a:lstStyle>
            <a:p>
              <a:r>
                <a:rPr lang="en-US" b="1" noProof="0" dirty="0">
                  <a:solidFill>
                    <a:sysClr val="windowText" lastClr="000000"/>
                  </a:solidFill>
                </a:rPr>
                <a:t>Hamilton General Hospital</a:t>
              </a:r>
            </a:p>
            <a:p>
              <a:r>
                <a:rPr lang="en-US" noProof="0" dirty="0">
                  <a:solidFill>
                    <a:sysClr val="windowText" lastClr="000000"/>
                  </a:solidFill>
                </a:rPr>
                <a:t>PI: Michelle Zeller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B4EF8E6-51D6-5C14-771A-F7E386F5C677}"/>
                </a:ext>
              </a:extLst>
            </p:cNvPr>
            <p:cNvSpPr txBox="1"/>
            <p:nvPr/>
          </p:nvSpPr>
          <p:spPr>
            <a:xfrm>
              <a:off x="9165359" y="4944776"/>
              <a:ext cx="2484000" cy="468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</a:ln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bg1"/>
                  </a:solidFill>
                  <a:latin typeface="+mj-lt"/>
                </a:defRPr>
              </a:lvl1pPr>
            </a:lstStyle>
            <a:p>
              <a:r>
                <a:rPr lang="en-US" b="1" noProof="0" dirty="0">
                  <a:solidFill>
                    <a:sysClr val="windowText" lastClr="000000"/>
                  </a:solidFill>
                </a:rPr>
                <a:t>London Health Sciences Centre</a:t>
              </a:r>
            </a:p>
            <a:p>
              <a:r>
                <a:rPr lang="en-US" noProof="0" dirty="0">
                  <a:solidFill>
                    <a:sysClr val="windowText" lastClr="000000"/>
                  </a:solidFill>
                </a:rPr>
                <a:t>PI: Christopher Harle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DECF18D-4DFB-2194-A9BE-B7BB3B29836B}"/>
                </a:ext>
              </a:extLst>
            </p:cNvPr>
            <p:cNvSpPr txBox="1"/>
            <p:nvPr/>
          </p:nvSpPr>
          <p:spPr>
            <a:xfrm>
              <a:off x="3953155" y="5036433"/>
              <a:ext cx="2268000" cy="648000"/>
            </a:xfrm>
            <a:prstGeom prst="roundRect">
              <a:avLst>
                <a:gd name="adj" fmla="val 11906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</a:ln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bg1"/>
                  </a:solidFill>
                  <a:latin typeface="+mj-lt"/>
                </a:defRPr>
              </a:lvl1pPr>
            </a:lstStyle>
            <a:p>
              <a:r>
                <a:rPr lang="en-US" b="1" noProof="0" dirty="0">
                  <a:solidFill>
                    <a:sysClr val="windowText" lastClr="000000"/>
                  </a:solidFill>
                </a:rPr>
                <a:t>University of Oklahoma Health Sciences Center</a:t>
              </a:r>
            </a:p>
            <a:p>
              <a:r>
                <a:rPr lang="en-US" noProof="0" dirty="0">
                  <a:solidFill>
                    <a:sysClr val="windowText" lastClr="000000"/>
                  </a:solidFill>
                </a:rPr>
                <a:t>PI: Kenichi Tanaka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B11E66E-82F6-22B5-F1C5-372FDF2AD0C4}"/>
                </a:ext>
              </a:extLst>
            </p:cNvPr>
            <p:cNvSpPr txBox="1"/>
            <p:nvPr/>
          </p:nvSpPr>
          <p:spPr>
            <a:xfrm>
              <a:off x="6358367" y="5217368"/>
              <a:ext cx="2268000" cy="468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</a:ln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bg1"/>
                  </a:solidFill>
                  <a:latin typeface="+mj-lt"/>
                </a:defRPr>
              </a:lvl1pPr>
            </a:lstStyle>
            <a:p>
              <a:r>
                <a:rPr lang="en-US" b="1" noProof="0" dirty="0">
                  <a:solidFill>
                    <a:sysClr val="windowText" lastClr="000000"/>
                  </a:solidFill>
                </a:rPr>
                <a:t>Duke University Health System</a:t>
              </a:r>
            </a:p>
            <a:p>
              <a:r>
                <a:rPr lang="en-US" noProof="0" dirty="0">
                  <a:solidFill>
                    <a:sysClr val="windowText" lastClr="000000"/>
                  </a:solidFill>
                </a:rPr>
                <a:t>PI: Kamrouz Ghadimi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6BDD649-390A-0F0B-ACF4-57AB1DCD5639}"/>
                </a:ext>
              </a:extLst>
            </p:cNvPr>
            <p:cNvGrpSpPr/>
            <p:nvPr/>
          </p:nvGrpSpPr>
          <p:grpSpPr>
            <a:xfrm>
              <a:off x="7577928" y="2598926"/>
              <a:ext cx="302167" cy="278771"/>
              <a:chOff x="3330429" y="2039520"/>
              <a:chExt cx="302167" cy="278771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ACA3C1C6-C969-7E45-B4CD-6C75C171D4F5}"/>
                  </a:ext>
                </a:extLst>
              </p:cNvPr>
              <p:cNvGrpSpPr/>
              <p:nvPr/>
            </p:nvGrpSpPr>
            <p:grpSpPr>
              <a:xfrm>
                <a:off x="3380596" y="2066291"/>
                <a:ext cx="252000" cy="252000"/>
                <a:chOff x="6634002" y="2530146"/>
                <a:chExt cx="219236" cy="219236"/>
              </a:xfrm>
            </p:grpSpPr>
            <p:pic>
              <p:nvPicPr>
                <p:cNvPr id="78" name="Graphic 77">
                  <a:extLst>
                    <a:ext uri="{FF2B5EF4-FFF2-40B4-BE49-F238E27FC236}">
                      <a16:creationId xmlns:a16="http://schemas.microsoft.com/office/drawing/2014/main" id="{CCAE0AAF-B64F-F2EF-5914-2646A08134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34002" y="2530146"/>
                  <a:ext cx="219236" cy="219236"/>
                </a:xfrm>
                <a:prstGeom prst="rect">
                  <a:avLst/>
                </a:prstGeom>
              </p:spPr>
            </p:pic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9CF48C0B-E377-9464-A0C5-79AC8A83F977}"/>
                    </a:ext>
                  </a:extLst>
                </p:cNvPr>
                <p:cNvSpPr/>
                <p:nvPr/>
              </p:nvSpPr>
              <p:spPr>
                <a:xfrm>
                  <a:off x="6698376" y="2564606"/>
                  <a:ext cx="90488" cy="9048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noProof="0" dirty="0"/>
                </a:p>
              </p:txBody>
            </p:sp>
          </p:grp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042E924A-09A3-2E19-E342-118E4EAC974E}"/>
                  </a:ext>
                </a:extLst>
              </p:cNvPr>
              <p:cNvSpPr/>
              <p:nvPr/>
            </p:nvSpPr>
            <p:spPr>
              <a:xfrm>
                <a:off x="3330429" y="2039520"/>
                <a:ext cx="144000" cy="14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noProof="0" dirty="0"/>
                  <a:t>2</a:t>
                </a: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5D9649B4-6F81-ED6F-C3EC-722A069395A3}"/>
                </a:ext>
              </a:extLst>
            </p:cNvPr>
            <p:cNvGrpSpPr/>
            <p:nvPr/>
          </p:nvGrpSpPr>
          <p:grpSpPr>
            <a:xfrm>
              <a:off x="7324941" y="3589936"/>
              <a:ext cx="324000" cy="324000"/>
              <a:chOff x="6634002" y="2530146"/>
              <a:chExt cx="219236" cy="219236"/>
            </a:xfrm>
          </p:grpSpPr>
          <p:pic>
            <p:nvPicPr>
              <p:cNvPr id="91" name="Graphic 90">
                <a:extLst>
                  <a:ext uri="{FF2B5EF4-FFF2-40B4-BE49-F238E27FC236}">
                    <a16:creationId xmlns:a16="http://schemas.microsoft.com/office/drawing/2014/main" id="{837F3C6A-2AFE-7C7B-3634-9A5DA3534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34002" y="2530146"/>
                <a:ext cx="219236" cy="219236"/>
              </a:xfrm>
              <a:prstGeom prst="rect">
                <a:avLst/>
              </a:prstGeom>
            </p:spPr>
          </p:pic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7AA2C22E-F5BA-1348-1442-48B4ED142FA7}"/>
                  </a:ext>
                </a:extLst>
              </p:cNvPr>
              <p:cNvSpPr/>
              <p:nvPr/>
            </p:nvSpPr>
            <p:spPr>
              <a:xfrm>
                <a:off x="6698376" y="2564606"/>
                <a:ext cx="90488" cy="90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/>
              </a:p>
            </p:txBody>
          </p:sp>
        </p:grp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1643A31-7EDB-007B-A4B2-3328B37792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2520" y="2375955"/>
              <a:ext cx="890711" cy="0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D3D5A50-A9EB-FF7D-93AC-B53D5152DF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18891" y="2698314"/>
              <a:ext cx="1146468" cy="428216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ight Bracket 100">
              <a:extLst>
                <a:ext uri="{FF2B5EF4-FFF2-40B4-BE49-F238E27FC236}">
                  <a16:creationId xmlns:a16="http://schemas.microsoft.com/office/drawing/2014/main" id="{65AB6426-0A5E-673A-0157-8E649F2AE9ED}"/>
                </a:ext>
              </a:extLst>
            </p:cNvPr>
            <p:cNvSpPr/>
            <p:nvPr/>
          </p:nvSpPr>
          <p:spPr>
            <a:xfrm flipH="1">
              <a:off x="8948667" y="3789718"/>
              <a:ext cx="144000" cy="1373339"/>
            </a:xfrm>
            <a:prstGeom prst="rightBracket">
              <a:avLst>
                <a:gd name="adj" fmla="val 0"/>
              </a:avLst>
            </a:prstGeom>
            <a:ln w="127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0BCFDA0-369C-023C-E01A-B1DC20F742CD}"/>
                </a:ext>
              </a:extLst>
            </p:cNvPr>
            <p:cNvCxnSpPr>
              <a:cxnSpLocks/>
              <a:stCxn id="101" idx="2"/>
            </p:cNvCxnSpPr>
            <p:nvPr/>
          </p:nvCxnSpPr>
          <p:spPr>
            <a:xfrm flipH="1" flipV="1">
              <a:off x="7456793" y="3006459"/>
              <a:ext cx="1491874" cy="1469929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CD6EBCD-537A-1E60-5337-86E06C819F60}"/>
                </a:ext>
              </a:extLst>
            </p:cNvPr>
            <p:cNvCxnSpPr>
              <a:cxnSpLocks/>
              <a:stCxn id="74" idx="0"/>
              <a:endCxn id="91" idx="2"/>
            </p:cNvCxnSpPr>
            <p:nvPr/>
          </p:nvCxnSpPr>
          <p:spPr>
            <a:xfrm flipH="1" flipV="1">
              <a:off x="7486941" y="3913936"/>
              <a:ext cx="5426" cy="1303432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D6BB87F7-6CFE-BFBD-9134-D3B3A74633B1}"/>
                </a:ext>
              </a:extLst>
            </p:cNvPr>
            <p:cNvCxnSpPr>
              <a:cxnSpLocks/>
              <a:stCxn id="73" idx="0"/>
            </p:cNvCxnSpPr>
            <p:nvPr/>
          </p:nvCxnSpPr>
          <p:spPr>
            <a:xfrm flipV="1">
              <a:off x="5087155" y="3874345"/>
              <a:ext cx="635493" cy="1162088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27A7E31-FF37-46FA-AFBC-1A990F934280}"/>
                </a:ext>
              </a:extLst>
            </p:cNvPr>
            <p:cNvCxnSpPr>
              <a:cxnSpLocks/>
            </p:cNvCxnSpPr>
            <p:nvPr/>
          </p:nvCxnSpPr>
          <p:spPr>
            <a:xfrm>
              <a:off x="7744668" y="1205696"/>
              <a:ext cx="0" cy="1420001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74DC78D8-EC1F-C738-53D5-D68826FED749}"/>
                </a:ext>
              </a:extLst>
            </p:cNvPr>
            <p:cNvGrpSpPr/>
            <p:nvPr/>
          </p:nvGrpSpPr>
          <p:grpSpPr>
            <a:xfrm>
              <a:off x="8022764" y="2266044"/>
              <a:ext cx="324000" cy="324000"/>
              <a:chOff x="6634002" y="2530146"/>
              <a:chExt cx="219236" cy="219236"/>
            </a:xfrm>
          </p:grpSpPr>
          <p:pic>
            <p:nvPicPr>
              <p:cNvPr id="94" name="Graphic 93">
                <a:extLst>
                  <a:ext uri="{FF2B5EF4-FFF2-40B4-BE49-F238E27FC236}">
                    <a16:creationId xmlns:a16="http://schemas.microsoft.com/office/drawing/2014/main" id="{ABC675A0-EFAA-BA21-8265-437932A0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34002" y="2530146"/>
                <a:ext cx="219236" cy="219236"/>
              </a:xfrm>
              <a:prstGeom prst="rect">
                <a:avLst/>
              </a:prstGeom>
            </p:spPr>
          </p:pic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256160B3-B156-1F24-2938-277AF8C74764}"/>
                  </a:ext>
                </a:extLst>
              </p:cNvPr>
              <p:cNvSpPr/>
              <p:nvPr/>
            </p:nvSpPr>
            <p:spPr>
              <a:xfrm>
                <a:off x="6698376" y="2564606"/>
                <a:ext cx="90488" cy="90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A0092415-3CDF-2554-578E-3F4639951183}"/>
                </a:ext>
              </a:extLst>
            </p:cNvPr>
            <p:cNvGrpSpPr/>
            <p:nvPr/>
          </p:nvGrpSpPr>
          <p:grpSpPr>
            <a:xfrm>
              <a:off x="7809191" y="2437776"/>
              <a:ext cx="324000" cy="324000"/>
              <a:chOff x="6634002" y="2530146"/>
              <a:chExt cx="219236" cy="219236"/>
            </a:xfrm>
          </p:grpSpPr>
          <p:pic>
            <p:nvPicPr>
              <p:cNvPr id="97" name="Graphic 96">
                <a:extLst>
                  <a:ext uri="{FF2B5EF4-FFF2-40B4-BE49-F238E27FC236}">
                    <a16:creationId xmlns:a16="http://schemas.microsoft.com/office/drawing/2014/main" id="{F98D39BA-E54E-A3ED-EB67-29BC900A40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34002" y="2530146"/>
                <a:ext cx="219236" cy="219236"/>
              </a:xfrm>
              <a:prstGeom prst="rect">
                <a:avLst/>
              </a:prstGeom>
            </p:spPr>
          </p:pic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469ECFD-A474-B39F-1910-38A3D5D8BB5B}"/>
                  </a:ext>
                </a:extLst>
              </p:cNvPr>
              <p:cNvSpPr/>
              <p:nvPr/>
            </p:nvSpPr>
            <p:spPr>
              <a:xfrm>
                <a:off x="6698376" y="2564606"/>
                <a:ext cx="90488" cy="90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/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4073EEE-F9D7-221C-27A5-14A862F1D9E8}"/>
                </a:ext>
              </a:extLst>
            </p:cNvPr>
            <p:cNvSpPr txBox="1"/>
            <p:nvPr/>
          </p:nvSpPr>
          <p:spPr>
            <a:xfrm>
              <a:off x="9165359" y="2857406"/>
              <a:ext cx="2268000" cy="468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</a:ln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bg1"/>
                  </a:solidFill>
                  <a:latin typeface="+mj-lt"/>
                </a:defRPr>
              </a:lvl1pPr>
            </a:lstStyle>
            <a:p>
              <a:r>
                <a:rPr lang="en-US" b="1" noProof="0" dirty="0">
                  <a:solidFill>
                    <a:sysClr val="windowText" lastClr="000000"/>
                  </a:solidFill>
                </a:rPr>
                <a:t>Montreal Heart Institute</a:t>
              </a:r>
            </a:p>
            <a:p>
              <a:r>
                <a:rPr lang="en-US" noProof="0" dirty="0">
                  <a:solidFill>
                    <a:sysClr val="windowText" lastClr="000000"/>
                  </a:solidFill>
                </a:rPr>
                <a:t>PI: Antoine Rochon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2397B93B-8DA8-12D2-F63D-A018C59E625D}"/>
                </a:ext>
              </a:extLst>
            </p:cNvPr>
            <p:cNvGrpSpPr/>
            <p:nvPr/>
          </p:nvGrpSpPr>
          <p:grpSpPr>
            <a:xfrm>
              <a:off x="7228621" y="2774718"/>
              <a:ext cx="302167" cy="278771"/>
              <a:chOff x="3330429" y="2039520"/>
              <a:chExt cx="302167" cy="278771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59F3E2AC-CE9E-1878-7D07-0C4A43831066}"/>
                  </a:ext>
                </a:extLst>
              </p:cNvPr>
              <p:cNvGrpSpPr/>
              <p:nvPr/>
            </p:nvGrpSpPr>
            <p:grpSpPr>
              <a:xfrm>
                <a:off x="3380596" y="2066291"/>
                <a:ext cx="252000" cy="252000"/>
                <a:chOff x="6634002" y="2530146"/>
                <a:chExt cx="219236" cy="219236"/>
              </a:xfrm>
            </p:grpSpPr>
            <p:pic>
              <p:nvPicPr>
                <p:cNvPr id="83" name="Graphic 82">
                  <a:extLst>
                    <a:ext uri="{FF2B5EF4-FFF2-40B4-BE49-F238E27FC236}">
                      <a16:creationId xmlns:a16="http://schemas.microsoft.com/office/drawing/2014/main" id="{DB521438-6516-9ED7-1268-F4E8F74891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34002" y="2530146"/>
                  <a:ext cx="219236" cy="219236"/>
                </a:xfrm>
                <a:prstGeom prst="rect">
                  <a:avLst/>
                </a:prstGeom>
              </p:spPr>
            </p:pic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341522EA-E6E5-712F-0503-34329D407CC2}"/>
                    </a:ext>
                  </a:extLst>
                </p:cNvPr>
                <p:cNvSpPr/>
                <p:nvPr/>
              </p:nvSpPr>
              <p:spPr>
                <a:xfrm>
                  <a:off x="6698376" y="2564606"/>
                  <a:ext cx="90488" cy="9048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noProof="0" dirty="0"/>
                </a:p>
              </p:txBody>
            </p:sp>
          </p:grp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06B1DE7-AE62-A824-59CE-875C2DB81175}"/>
                  </a:ext>
                </a:extLst>
              </p:cNvPr>
              <p:cNvSpPr/>
              <p:nvPr/>
            </p:nvSpPr>
            <p:spPr>
              <a:xfrm>
                <a:off x="3330429" y="2039520"/>
                <a:ext cx="144000" cy="14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/>
                  <a:t>4</a:t>
                </a:r>
                <a:endParaRPr lang="en-US" sz="1200" b="1" noProof="0" dirty="0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84ECB393-7256-F311-8560-152EF8EB3661}"/>
                </a:ext>
              </a:extLst>
            </p:cNvPr>
            <p:cNvGrpSpPr/>
            <p:nvPr/>
          </p:nvGrpSpPr>
          <p:grpSpPr>
            <a:xfrm>
              <a:off x="5627512" y="3657979"/>
              <a:ext cx="324000" cy="324000"/>
              <a:chOff x="6634002" y="2530146"/>
              <a:chExt cx="219236" cy="219236"/>
            </a:xfrm>
          </p:grpSpPr>
          <p:pic>
            <p:nvPicPr>
              <p:cNvPr id="88" name="Graphic 87">
                <a:extLst>
                  <a:ext uri="{FF2B5EF4-FFF2-40B4-BE49-F238E27FC236}">
                    <a16:creationId xmlns:a16="http://schemas.microsoft.com/office/drawing/2014/main" id="{5C095573-A3D4-2D35-144B-659AF9BAA1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634002" y="2530146"/>
                <a:ext cx="219236" cy="219236"/>
              </a:xfrm>
              <a:prstGeom prst="rect">
                <a:avLst/>
              </a:prstGeom>
            </p:spPr>
          </p:pic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F07D2864-256F-0408-0E93-ADAAF4DDB2A8}"/>
                  </a:ext>
                </a:extLst>
              </p:cNvPr>
              <p:cNvSpPr/>
              <p:nvPr/>
            </p:nvSpPr>
            <p:spPr>
              <a:xfrm>
                <a:off x="6698376" y="2564606"/>
                <a:ext cx="90488" cy="90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0231D5A-B7C3-314C-F1A3-EF281F16F39C}"/>
                </a:ext>
              </a:extLst>
            </p:cNvPr>
            <p:cNvGrpSpPr/>
            <p:nvPr/>
          </p:nvGrpSpPr>
          <p:grpSpPr>
            <a:xfrm>
              <a:off x="3316121" y="2013850"/>
              <a:ext cx="302167" cy="278771"/>
              <a:chOff x="3330429" y="2039520"/>
              <a:chExt cx="302167" cy="278771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C03A7A3-6093-3476-EB31-F55B11DEA851}"/>
                  </a:ext>
                </a:extLst>
              </p:cNvPr>
              <p:cNvGrpSpPr/>
              <p:nvPr/>
            </p:nvGrpSpPr>
            <p:grpSpPr>
              <a:xfrm>
                <a:off x="3380596" y="2066291"/>
                <a:ext cx="252000" cy="252000"/>
                <a:chOff x="6634002" y="2530146"/>
                <a:chExt cx="219236" cy="219236"/>
              </a:xfrm>
            </p:grpSpPr>
            <p:pic>
              <p:nvPicPr>
                <p:cNvPr id="29" name="Graphic 28">
                  <a:extLst>
                    <a:ext uri="{FF2B5EF4-FFF2-40B4-BE49-F238E27FC236}">
                      <a16:creationId xmlns:a16="http://schemas.microsoft.com/office/drawing/2014/main" id="{D854EFB5-FC6A-0733-F510-FF35A0AF44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34002" y="2530146"/>
                  <a:ext cx="219236" cy="219236"/>
                </a:xfrm>
                <a:prstGeom prst="rect">
                  <a:avLst/>
                </a:prstGeom>
              </p:spPr>
            </p:pic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F3AAA581-3878-168E-6F2C-5915467A4F4D}"/>
                    </a:ext>
                  </a:extLst>
                </p:cNvPr>
                <p:cNvSpPr/>
                <p:nvPr/>
              </p:nvSpPr>
              <p:spPr>
                <a:xfrm>
                  <a:off x="6698376" y="2564606"/>
                  <a:ext cx="90488" cy="9048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noProof="0" dirty="0"/>
                </a:p>
              </p:txBody>
            </p:sp>
          </p:grp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448FD90-8B72-29B1-3FAC-EA61CF5FA011}"/>
                  </a:ext>
                </a:extLst>
              </p:cNvPr>
              <p:cNvSpPr/>
              <p:nvPr/>
            </p:nvSpPr>
            <p:spPr>
              <a:xfrm>
                <a:off x="3330429" y="2039520"/>
                <a:ext cx="144000" cy="14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noProof="0" dirty="0"/>
                  <a:t>2</a:t>
                </a:r>
              </a:p>
            </p:txBody>
          </p:sp>
        </p:grpSp>
        <p:sp>
          <p:nvSpPr>
            <p:cNvPr id="137" name="Right Bracket 136">
              <a:extLst>
                <a:ext uri="{FF2B5EF4-FFF2-40B4-BE49-F238E27FC236}">
                  <a16:creationId xmlns:a16="http://schemas.microsoft.com/office/drawing/2014/main" id="{FB465EE4-60E6-A3AD-A1C5-C83F7A8A0B11}"/>
                </a:ext>
              </a:extLst>
            </p:cNvPr>
            <p:cNvSpPr/>
            <p:nvPr/>
          </p:nvSpPr>
          <p:spPr>
            <a:xfrm flipH="1">
              <a:off x="8960452" y="974142"/>
              <a:ext cx="144000" cy="504000"/>
            </a:xfrm>
            <a:prstGeom prst="rightBracket">
              <a:avLst>
                <a:gd name="adj" fmla="val 0"/>
              </a:avLst>
            </a:prstGeom>
            <a:ln w="127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92FA8A2-F6E2-513A-ED26-75C0DC531231}"/>
                </a:ext>
              </a:extLst>
            </p:cNvPr>
            <p:cNvCxnSpPr>
              <a:cxnSpLocks/>
            </p:cNvCxnSpPr>
            <p:nvPr/>
          </p:nvCxnSpPr>
          <p:spPr>
            <a:xfrm>
              <a:off x="7750209" y="1205696"/>
              <a:ext cx="1210243" cy="0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3500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5FB33-A83F-531E-CB17-1B6D3B80E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B631F9-70F3-8F20-85E5-D2DEEBE15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Background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AA90C0-2120-C6D2-D4F0-ACAAFAEFF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cardiac surgery, up to 15% of patients experience excessive bleeding, which is directly linked to increased morbidity and mortality.</a:t>
            </a:r>
          </a:p>
          <a:p>
            <a:r>
              <a:rPr lang="en-US" dirty="0"/>
              <a:t>Standard therapy for coagulopathic bleeding is frozen plasma (FP), occurring in up to 30% of patients. </a:t>
            </a:r>
          </a:p>
          <a:p>
            <a:r>
              <a:rPr lang="en-US" dirty="0"/>
              <a:t>Preliminary data suggest that a suitable alternative may be 4-factor prothrombin complex concentrate (PCC). </a:t>
            </a:r>
          </a:p>
          <a:p>
            <a:pPr lvl="1"/>
            <a:r>
              <a:rPr lang="en-US" dirty="0"/>
              <a:t>PCCs have logistical advantages (ease, speed, volume of administration) </a:t>
            </a:r>
          </a:p>
          <a:p>
            <a:pPr lvl="1"/>
            <a:r>
              <a:rPr lang="en-US" dirty="0"/>
              <a:t>PCCs are concentrated → Do they increase TEE risk? </a:t>
            </a:r>
          </a:p>
          <a:p>
            <a:pPr lvl="1"/>
            <a:r>
              <a:rPr lang="en-US" dirty="0"/>
              <a:t>PCCs contain a subset of FP pro-coagulant factors → Are they as effective? </a:t>
            </a:r>
          </a:p>
        </p:txBody>
      </p:sp>
    </p:spTree>
    <p:extLst>
      <p:ext uri="{BB962C8B-B14F-4D97-AF65-F5344CB8AC3E}">
        <p14:creationId xmlns:p14="http://schemas.microsoft.com/office/powerpoint/2010/main" val="1551053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7CCA7-E0B7-44CE-9533-1A6249BE1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3AB73-BF1A-E22E-6E5F-5B267192A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Objective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213A96-2A8B-22E8-3B41-D6F919381A1A}"/>
              </a:ext>
            </a:extLst>
          </p:cNvPr>
          <p:cNvSpPr/>
          <p:nvPr/>
        </p:nvSpPr>
        <p:spPr>
          <a:xfrm>
            <a:off x="1007322" y="2721806"/>
            <a:ext cx="10177355" cy="1457564"/>
          </a:xfrm>
          <a:prstGeom prst="roundRect">
            <a:avLst>
              <a:gd name="adj" fmla="val 12113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noProof="0" dirty="0">
                <a:solidFill>
                  <a:schemeClr val="tx1"/>
                </a:solidFill>
              </a:rPr>
              <a:t>The objective of the FARES-II phase 3, non-inferiority, </a:t>
            </a:r>
            <a:r>
              <a:rPr lang="en-US" sz="2800" b="1" dirty="0">
                <a:solidFill>
                  <a:schemeClr val="tx1"/>
                </a:solidFill>
              </a:rPr>
              <a:t>rand</a:t>
            </a:r>
            <a:r>
              <a:rPr lang="en-US" sz="2800" b="1" noProof="0" dirty="0" err="1">
                <a:solidFill>
                  <a:schemeClr val="tx1"/>
                </a:solidFill>
              </a:rPr>
              <a:t>omized</a:t>
            </a:r>
            <a:r>
              <a:rPr lang="en-US" sz="2800" b="1" noProof="0" dirty="0">
                <a:solidFill>
                  <a:schemeClr val="tx1"/>
                </a:solidFill>
              </a:rPr>
              <a:t> controlled trial was to compare the efficacy and safety of PCC with FP in bleeding cardiac surgery patients.</a:t>
            </a:r>
          </a:p>
        </p:txBody>
      </p:sp>
    </p:spTree>
    <p:extLst>
      <p:ext uri="{BB962C8B-B14F-4D97-AF65-F5344CB8AC3E}">
        <p14:creationId xmlns:p14="http://schemas.microsoft.com/office/powerpoint/2010/main" val="2896121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AE12F-0ABD-9B3D-A53A-16366557B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b="1" noProof="0" dirty="0"/>
              <a:t>Study design – FARES-II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27AEBB2E-25E2-8416-EBBB-847D04B84EE9}"/>
              </a:ext>
            </a:extLst>
          </p:cNvPr>
          <p:cNvSpPr txBox="1">
            <a:spLocks/>
          </p:cNvSpPr>
          <p:nvPr/>
        </p:nvSpPr>
        <p:spPr>
          <a:xfrm>
            <a:off x="1870714" y="4686546"/>
            <a:ext cx="3773951" cy="953196"/>
          </a:xfrm>
          <a:prstGeom prst="roundRect">
            <a:avLst>
              <a:gd name="adj" fmla="val 15553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</p:spPr>
        <p:txBody>
          <a:bodyPr vert="horz" wrap="square" lIns="72000" tIns="18000" rIns="72000" bIns="0" rtlCol="0" anchor="t" anchorCtr="0">
            <a:noAutofit/>
          </a:bodyPr>
          <a:lstStyle>
            <a:lvl1pPr marL="359991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10000"/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33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973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41415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99955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159946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9940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59931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9922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None/>
            </a:pPr>
            <a:r>
              <a:rPr lang="en-US" sz="1400" noProof="0" dirty="0">
                <a:solidFill>
                  <a:schemeClr val="tx1"/>
                </a:solidFill>
                <a:ea typeface="Verdana" panose="020B0604030504040204" pitchFamily="34" charset="0"/>
              </a:rPr>
              <a:t>Including heart transplantation, insertion or removal of ventricular assist devices, repair of thoracoabdominal aneurysm, or TEE within 3 months prior to surgery</a:t>
            </a:r>
            <a:endParaRPr lang="en-US" sz="1400" noProof="0" dirty="0">
              <a:solidFill>
                <a:schemeClr val="tx1"/>
              </a:solidFill>
            </a:endParaRP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96D663B9-A191-4246-3A7C-952D5F97CB69}"/>
              </a:ext>
            </a:extLst>
          </p:cNvPr>
          <p:cNvSpPr txBox="1">
            <a:spLocks/>
          </p:cNvSpPr>
          <p:nvPr/>
        </p:nvSpPr>
        <p:spPr>
          <a:xfrm>
            <a:off x="838200" y="4875144"/>
            <a:ext cx="1188000" cy="540000"/>
          </a:xfrm>
          <a:prstGeom prst="roundRect">
            <a:avLst/>
          </a:prstGeom>
          <a:solidFill>
            <a:schemeClr val="accent4"/>
          </a:solidFill>
          <a:ln w="25400">
            <a:solidFill>
              <a:schemeClr val="accent4"/>
            </a:solidFill>
          </a:ln>
        </p:spPr>
        <p:txBody>
          <a:bodyPr vert="horz" wrap="square" lIns="36000" tIns="0" rIns="36000" bIns="0" rtlCol="0" anchor="t" anchorCtr="0">
            <a:noAutofit/>
          </a:bodyPr>
          <a:lstStyle>
            <a:lvl1pPr marL="359991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10000"/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33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973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41415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99955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159946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9940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59931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9922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600" b="1" noProof="0" dirty="0">
                <a:solidFill>
                  <a:schemeClr val="tx1"/>
                </a:solidFill>
              </a:rPr>
              <a:t>Exclusion criteria: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782CEE7-7114-93CF-2C01-9472A8CE483B}"/>
              </a:ext>
            </a:extLst>
          </p:cNvPr>
          <p:cNvGrpSpPr/>
          <p:nvPr/>
        </p:nvGrpSpPr>
        <p:grpSpPr>
          <a:xfrm>
            <a:off x="6096000" y="1913064"/>
            <a:ext cx="5508000" cy="3576495"/>
            <a:chOff x="6169683" y="1976407"/>
            <a:chExt cx="5508000" cy="3576495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6C5AD3B5-B361-820B-523C-513983122CED}"/>
                </a:ext>
              </a:extLst>
            </p:cNvPr>
            <p:cNvSpPr/>
            <p:nvPr/>
          </p:nvSpPr>
          <p:spPr>
            <a:xfrm>
              <a:off x="6169683" y="2125598"/>
              <a:ext cx="5508000" cy="3276000"/>
            </a:xfrm>
            <a:prstGeom prst="roundRect">
              <a:avLst>
                <a:gd name="adj" fmla="val 5753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822A157-8668-4E4F-38B7-75633D028AED}"/>
                </a:ext>
              </a:extLst>
            </p:cNvPr>
            <p:cNvSpPr/>
            <p:nvPr/>
          </p:nvSpPr>
          <p:spPr>
            <a:xfrm>
              <a:off x="8210500" y="1976407"/>
              <a:ext cx="2520000" cy="30191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Intraoperative bleeding</a:t>
              </a:r>
              <a:endPara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C915E25-D367-82DF-C74E-81327DDE6D0E}"/>
                </a:ext>
              </a:extLst>
            </p:cNvPr>
            <p:cNvSpPr/>
            <p:nvPr/>
          </p:nvSpPr>
          <p:spPr>
            <a:xfrm>
              <a:off x="8210500" y="2553730"/>
              <a:ext cx="2520000" cy="30191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PCC or FP ordered</a:t>
              </a:r>
              <a:endPara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D7A6B10-03D1-668A-095F-2AA729E7B122}"/>
                </a:ext>
              </a:extLst>
            </p:cNvPr>
            <p:cNvSpPr/>
            <p:nvPr/>
          </p:nvSpPr>
          <p:spPr>
            <a:xfrm>
              <a:off x="8210500" y="3133026"/>
              <a:ext cx="2520000" cy="30191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Randomization</a:t>
              </a:r>
              <a:endPara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75B1FE8-A3A8-C94C-9B0B-A3FE3B78BFE0}"/>
                </a:ext>
              </a:extLst>
            </p:cNvPr>
            <p:cNvSpPr/>
            <p:nvPr/>
          </p:nvSpPr>
          <p:spPr>
            <a:xfrm>
              <a:off x="7435092" y="3732418"/>
              <a:ext cx="1944000" cy="6546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sng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PCC</a:t>
              </a:r>
              <a:r>
                <a:rPr kumimoji="0" lang="en-GB" sz="1400" b="1" i="0" u="sng" strike="noStrike" kern="1200" cap="none" spc="0" normalizeH="0" baseline="30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a</a:t>
              </a:r>
            </a:p>
            <a:p>
              <a:pPr marL="0" marR="0" lvl="0" indent="0" algn="ctr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1500 IU for BW ≤60 kg</a:t>
              </a:r>
            </a:p>
            <a:p>
              <a:pPr marL="0" marR="0" lvl="0" indent="0" algn="ctr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2000 IU for BW &gt;60 kg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B685EFD-D9B9-DD5B-D654-42C01A3CB319}"/>
                </a:ext>
              </a:extLst>
            </p:cNvPr>
            <p:cNvSpPr/>
            <p:nvPr/>
          </p:nvSpPr>
          <p:spPr>
            <a:xfrm>
              <a:off x="9559956" y="3732418"/>
              <a:ext cx="1944000" cy="65468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sng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FP</a:t>
              </a:r>
            </a:p>
            <a:p>
              <a:pPr marL="0" marR="0" lvl="0" indent="0" algn="ctr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3 U for BW ≤60 kg</a:t>
              </a:r>
            </a:p>
            <a:p>
              <a:pPr marL="0" marR="0" lvl="0" indent="0" algn="ctr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4 U for BW &gt;60 kg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8A0A5D7-2398-6AE1-87E7-608D738094C6}"/>
                </a:ext>
              </a:extLst>
            </p:cNvPr>
            <p:cNvSpPr/>
            <p:nvPr/>
          </p:nvSpPr>
          <p:spPr>
            <a:xfrm>
              <a:off x="8210500" y="4689602"/>
              <a:ext cx="2520000" cy="30191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FP</a:t>
              </a:r>
              <a:endPara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9A6B32C-FC78-39B0-4867-20238118D1C7}"/>
                </a:ext>
              </a:extLst>
            </p:cNvPr>
            <p:cNvSpPr/>
            <p:nvPr/>
          </p:nvSpPr>
          <p:spPr>
            <a:xfrm>
              <a:off x="8210500" y="5250990"/>
              <a:ext cx="2520000" cy="30191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Efficacy and</a:t>
              </a:r>
              <a:r>
                <a:rPr lang="en-GB" sz="1400" b="1" dirty="0">
                  <a:solidFill>
                    <a:prstClr val="black"/>
                  </a:solidFill>
                </a:rPr>
                <a:t> Safety</a:t>
              </a:r>
              <a:endPara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225CF5C-8183-3022-E21B-E38B087DEE52}"/>
                </a:ext>
              </a:extLst>
            </p:cNvPr>
            <p:cNvSpPr/>
            <p:nvPr/>
          </p:nvSpPr>
          <p:spPr>
            <a:xfrm>
              <a:off x="6312766" y="2820606"/>
              <a:ext cx="1674423" cy="30191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+mn-cs"/>
                </a:rPr>
                <a:t>Exclusion criteria</a:t>
              </a:r>
              <a:endParaRPr kumimoji="0" lang="en-GB" sz="140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42A7C85-AEE5-0E7B-5A11-489CDB7A40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7188" y="2971562"/>
              <a:ext cx="1476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31">
              <a:extLst>
                <a:ext uri="{FF2B5EF4-FFF2-40B4-BE49-F238E27FC236}">
                  <a16:creationId xmlns:a16="http://schemas.microsoft.com/office/drawing/2014/main" id="{B55CB3AB-CBE2-1013-78B4-55B85CD32DD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808832" y="4015174"/>
              <a:ext cx="277384" cy="10440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31">
              <a:extLst>
                <a:ext uri="{FF2B5EF4-FFF2-40B4-BE49-F238E27FC236}">
                  <a16:creationId xmlns:a16="http://schemas.microsoft.com/office/drawing/2014/main" id="{39D271E5-71D1-57DE-38BB-793E63F67E7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852664" y="4015174"/>
              <a:ext cx="277384" cy="10440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7504BC8-FA87-85B7-6C87-FFA79D076FAA}"/>
                </a:ext>
              </a:extLst>
            </p:cNvPr>
            <p:cNvCxnSpPr>
              <a:cxnSpLocks/>
            </p:cNvCxnSpPr>
            <p:nvPr/>
          </p:nvCxnSpPr>
          <p:spPr>
            <a:xfrm>
              <a:off x="9469356" y="4991514"/>
              <a:ext cx="0" cy="25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B90E666-87AD-CCC5-3DEA-7FA361ABB4C5}"/>
                </a:ext>
              </a:extLst>
            </p:cNvPr>
            <p:cNvCxnSpPr>
              <a:cxnSpLocks/>
            </p:cNvCxnSpPr>
            <p:nvPr/>
          </p:nvCxnSpPr>
          <p:spPr>
            <a:xfrm>
              <a:off x="9470500" y="2855642"/>
              <a:ext cx="0" cy="270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CDA2351-D064-9308-72BC-F77F925A7370}"/>
                </a:ext>
              </a:extLst>
            </p:cNvPr>
            <p:cNvCxnSpPr>
              <a:cxnSpLocks/>
            </p:cNvCxnSpPr>
            <p:nvPr/>
          </p:nvCxnSpPr>
          <p:spPr>
            <a:xfrm>
              <a:off x="9470500" y="2286265"/>
              <a:ext cx="0" cy="270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1">
              <a:extLst>
                <a:ext uri="{FF2B5EF4-FFF2-40B4-BE49-F238E27FC236}">
                  <a16:creationId xmlns:a16="http://schemas.microsoft.com/office/drawing/2014/main" id="{0D8A1E96-7CE9-A3EE-B82D-D20B81530C9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853808" y="3062140"/>
              <a:ext cx="277384" cy="10440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1">
              <a:extLst>
                <a:ext uri="{FF2B5EF4-FFF2-40B4-BE49-F238E27FC236}">
                  <a16:creationId xmlns:a16="http://schemas.microsoft.com/office/drawing/2014/main" id="{D55451F9-BA43-0890-2378-8617A745B20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808832" y="3062934"/>
              <a:ext cx="277384" cy="10440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B549496-C023-C6EA-AA3F-FF6751A652D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066758" y="4700434"/>
              <a:ext cx="0" cy="2880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F545963-6DC1-3A6C-18F7-4F177B2AEE3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282155" y="3916631"/>
              <a:ext cx="0" cy="2880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1559EEE-E7F9-69FE-DFDC-B2AF2CAB43FF}"/>
                </a:ext>
              </a:extLst>
            </p:cNvPr>
            <p:cNvSpPr/>
            <p:nvPr/>
          </p:nvSpPr>
          <p:spPr>
            <a:xfrm>
              <a:off x="6294329" y="4686623"/>
              <a:ext cx="1692000" cy="3019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Subsequent orders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620A35A-1C54-6B10-0D22-F313B062DEC4}"/>
                </a:ext>
              </a:extLst>
            </p:cNvPr>
            <p:cNvSpPr/>
            <p:nvPr/>
          </p:nvSpPr>
          <p:spPr>
            <a:xfrm>
              <a:off x="6348485" y="3782966"/>
              <a:ext cx="864000" cy="576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1st + 2nd orders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5083C565-A7D5-83D6-9F6C-3FBBE1334E47}"/>
              </a:ext>
            </a:extLst>
          </p:cNvPr>
          <p:cNvSpPr txBox="1">
            <a:spLocks/>
          </p:cNvSpPr>
          <p:nvPr/>
        </p:nvSpPr>
        <p:spPr>
          <a:xfrm>
            <a:off x="880915" y="1957975"/>
            <a:ext cx="4758887" cy="2654547"/>
          </a:xfrm>
          <a:prstGeom prst="roundRect">
            <a:avLst>
              <a:gd name="adj" fmla="val 5786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</p:spPr>
        <p:txBody>
          <a:bodyPr vert="horz" wrap="square" lIns="72000" tIns="72000" rIns="72000" bIns="72000" rtlCol="0" anchor="t" anchorCtr="0">
            <a:noAutofit/>
          </a:bodyPr>
          <a:lstStyle>
            <a:lvl1pPr marL="359991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10000"/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33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973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41415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99955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159946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9940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59931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9922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F36633"/>
              </a:buClr>
            </a:pPr>
            <a:endParaRPr lang="en-US" sz="1000" noProof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buClr>
                <a:srgbClr val="F36633"/>
              </a:buClr>
            </a:pPr>
            <a:r>
              <a:rPr lang="en-US" sz="1600" noProof="0" dirty="0">
                <a:solidFill>
                  <a:schemeClr val="tx1"/>
                </a:solidFill>
              </a:rPr>
              <a:t>Age ≥18 years undergoing cardiac surgery with CPB</a:t>
            </a:r>
          </a:p>
          <a:p>
            <a:pPr marL="285750" indent="-285750">
              <a:spcBef>
                <a:spcPts val="0"/>
              </a:spcBef>
              <a:buClr>
                <a:srgbClr val="F36633"/>
              </a:buClr>
            </a:pPr>
            <a:r>
              <a:rPr lang="en-US" sz="1600" noProof="0" dirty="0">
                <a:solidFill>
                  <a:schemeClr val="tx1"/>
                </a:solidFill>
              </a:rPr>
              <a:t>Coagulation factor replacement with PCC or FP ordered in the OR for:</a:t>
            </a:r>
            <a:br>
              <a:rPr lang="en-US" sz="1600" noProof="0" dirty="0">
                <a:solidFill>
                  <a:schemeClr val="tx1"/>
                </a:solidFill>
              </a:rPr>
            </a:br>
            <a:r>
              <a:rPr lang="en-US" sz="1600" noProof="0" dirty="0">
                <a:solidFill>
                  <a:schemeClr val="tx1"/>
                </a:solidFill>
              </a:rPr>
              <a:t>   a) management of bleeding, or</a:t>
            </a:r>
            <a:br>
              <a:rPr lang="en-US" sz="1600" noProof="0" dirty="0">
                <a:solidFill>
                  <a:schemeClr val="tx1"/>
                </a:solidFill>
              </a:rPr>
            </a:br>
            <a:r>
              <a:rPr lang="en-US" sz="1600" noProof="0" dirty="0">
                <a:solidFill>
                  <a:schemeClr val="tx1"/>
                </a:solidFill>
              </a:rPr>
              <a:t>   b) anticipated bleeding</a:t>
            </a:r>
          </a:p>
          <a:p>
            <a:pPr marL="285750" indent="-285750">
              <a:spcBef>
                <a:spcPts val="0"/>
              </a:spcBef>
              <a:buClr>
                <a:srgbClr val="F36633"/>
              </a:buClr>
            </a:pPr>
            <a:r>
              <a:rPr lang="en-US" sz="1600" noProof="0" dirty="0">
                <a:solidFill>
                  <a:schemeClr val="tx1"/>
                </a:solidFill>
                <a:ea typeface="Verdana" panose="020B0604030504040204" pitchFamily="34" charset="0"/>
              </a:rPr>
              <a:t>Known or suspected acquired coagulation factor deficiency </a:t>
            </a:r>
          </a:p>
          <a:p>
            <a:pPr marL="285750" indent="-285750">
              <a:spcBef>
                <a:spcPts val="0"/>
              </a:spcBef>
              <a:buClr>
                <a:srgbClr val="F36633"/>
              </a:buClr>
            </a:pPr>
            <a:r>
              <a:rPr lang="en-US" sz="1600" noProof="0" dirty="0">
                <a:solidFill>
                  <a:schemeClr val="tx1"/>
                </a:solidFill>
                <a:ea typeface="Verdana" panose="020B0604030504040204" pitchFamily="34" charset="0"/>
              </a:rPr>
              <a:t>Final eligibility for initiating treatment post</a:t>
            </a:r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</a:rPr>
              <a:t>-CPB:   At least moderate bleeding and INR ≥ 1.5 </a:t>
            </a:r>
            <a:endParaRPr lang="en-US" sz="1600" noProof="0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178CDD9E-F38A-0B69-86A7-AD373F49914F}"/>
              </a:ext>
            </a:extLst>
          </p:cNvPr>
          <p:cNvSpPr txBox="1">
            <a:spLocks/>
          </p:cNvSpPr>
          <p:nvPr/>
        </p:nvSpPr>
        <p:spPr>
          <a:xfrm>
            <a:off x="880915" y="1818167"/>
            <a:ext cx="1980000" cy="324000"/>
          </a:xfrm>
          <a:prstGeom prst="roundRect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txBody>
          <a:bodyPr vert="horz" wrap="square" lIns="72000" tIns="0" rIns="72000" bIns="0" rtlCol="0" anchor="ctr" anchorCtr="0">
            <a:noAutofit/>
          </a:bodyPr>
          <a:lstStyle>
            <a:lvl1pPr marL="359991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10000"/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33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973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41415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99955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159946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9940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59931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9922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600" b="1" noProof="0" dirty="0"/>
              <a:t>Inclusion criteria:</a:t>
            </a:r>
          </a:p>
        </p:txBody>
      </p:sp>
      <p:sp>
        <p:nvSpPr>
          <p:cNvPr id="46" name="Text Placeholder 22">
            <a:extLst>
              <a:ext uri="{FF2B5EF4-FFF2-40B4-BE49-F238E27FC236}">
                <a16:creationId xmlns:a16="http://schemas.microsoft.com/office/drawing/2014/main" id="{69544AB0-4E40-6BB6-14E9-D875C6FA626B}"/>
              </a:ext>
            </a:extLst>
          </p:cNvPr>
          <p:cNvSpPr txBox="1">
            <a:spLocks/>
          </p:cNvSpPr>
          <p:nvPr/>
        </p:nvSpPr>
        <p:spPr>
          <a:xfrm>
            <a:off x="6276619" y="1802172"/>
            <a:ext cx="1404000" cy="468000"/>
          </a:xfrm>
          <a:prstGeom prst="roundRect">
            <a:avLst>
              <a:gd name="adj" fmla="val 25308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</p:spPr>
        <p:txBody>
          <a:bodyPr vert="horz" wrap="square" lIns="0" tIns="0" rIns="0" bIns="0" rtlCol="0" anchor="ctr" anchorCtr="0">
            <a:noAutofit/>
          </a:bodyPr>
          <a:lstStyle>
            <a:lvl1pPr marL="359991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10000"/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33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973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41415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99955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159946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9940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59931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9922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400" b="1" u="heavy" noProof="0" dirty="0">
                <a:solidFill>
                  <a:sysClr val="windowText" lastClr="000000"/>
                </a:solidFill>
              </a:rPr>
              <a:t>12 sites:</a:t>
            </a:r>
            <a:br>
              <a:rPr lang="en-US" sz="1400" noProof="0" dirty="0">
                <a:solidFill>
                  <a:sysClr val="windowText" lastClr="000000"/>
                </a:solidFill>
              </a:rPr>
            </a:br>
            <a:r>
              <a:rPr lang="en-US" sz="1400" noProof="0" dirty="0">
                <a:solidFill>
                  <a:sysClr val="windowText" lastClr="000000"/>
                </a:solidFill>
              </a:rPr>
              <a:t>10 Canada, 2 US</a:t>
            </a:r>
          </a:p>
        </p:txBody>
      </p:sp>
    </p:spTree>
    <p:extLst>
      <p:ext uri="{BB962C8B-B14F-4D97-AF65-F5344CB8AC3E}">
        <p14:creationId xmlns:p14="http://schemas.microsoft.com/office/powerpoint/2010/main" val="4132176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7A063-BB79-4EBE-ADF0-A35EA09D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Study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A98FB-72EF-40BB-894B-6F5BDCC3D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0" i="0" u="none" strike="noStrike" baseline="0" dirty="0">
                <a:solidFill>
                  <a:srgbClr val="000000"/>
                </a:solidFill>
              </a:rPr>
              <a:t>Informed consent before surgery in U</a:t>
            </a:r>
            <a:r>
              <a:rPr lang="en-US" dirty="0">
                <a:solidFill>
                  <a:srgbClr val="000000"/>
                </a:solidFill>
              </a:rPr>
              <a:t>SA sites and after surgery in Canadian sites</a:t>
            </a:r>
          </a:p>
          <a:p>
            <a:r>
              <a:rPr lang="en-US" dirty="0">
                <a:solidFill>
                  <a:srgbClr val="000000"/>
                </a:solidFill>
              </a:rPr>
              <a:t>Randomized once PCC or FP ordered by clinicians</a:t>
            </a:r>
          </a:p>
          <a:p>
            <a:r>
              <a:rPr lang="en-US" dirty="0">
                <a:solidFill>
                  <a:srgbClr val="000000"/>
                </a:solidFill>
              </a:rPr>
              <a:t>Treatment indication based on visual bleeding score and INR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Moderate to severe bleeding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INR ≥ 1.5 (POC)</a:t>
            </a: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</a:rPr>
              <a:t>Anticipated 20% of randomized patients to not receive treatment</a:t>
            </a:r>
          </a:p>
          <a:p>
            <a:r>
              <a:rPr lang="en-US" dirty="0"/>
              <a:t>Blinding maintained until treatment indications were met</a:t>
            </a:r>
          </a:p>
        </p:txBody>
      </p:sp>
    </p:spTree>
    <p:extLst>
      <p:ext uri="{BB962C8B-B14F-4D97-AF65-F5344CB8AC3E}">
        <p14:creationId xmlns:p14="http://schemas.microsoft.com/office/powerpoint/2010/main" val="3354156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C532B7-4972-41DC-B50E-C2B3691E1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INR to guide therapy?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65CA1B-FFF6-4811-B0B1-9F07C8E45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goal is to enhance thrombin generation</a:t>
            </a:r>
          </a:p>
          <a:p>
            <a:r>
              <a:rPr lang="en-US" dirty="0"/>
              <a:t>There are no good assays for measuring thrombin generation</a:t>
            </a:r>
          </a:p>
          <a:p>
            <a:pPr lvl="1"/>
            <a:r>
              <a:rPr lang="en-US" dirty="0"/>
              <a:t>PT/INR: measures thrombin initiation</a:t>
            </a:r>
          </a:p>
          <a:p>
            <a:pPr lvl="1"/>
            <a:r>
              <a:rPr lang="en-US" dirty="0"/>
              <a:t>CT: measures thrombin initiation</a:t>
            </a:r>
          </a:p>
          <a:p>
            <a:pPr lvl="1"/>
            <a:r>
              <a:rPr lang="en-US" dirty="0"/>
              <a:t>CFT: measures dynamics of clot formation, a component of which is thrombin generation</a:t>
            </a:r>
          </a:p>
          <a:p>
            <a:r>
              <a:rPr lang="en-US" dirty="0"/>
              <a:t>They are surrogate measures of thrombin generation as they correlate to coagulation factor levels </a:t>
            </a:r>
          </a:p>
        </p:txBody>
      </p:sp>
    </p:spTree>
    <p:extLst>
      <p:ext uri="{BB962C8B-B14F-4D97-AF65-F5344CB8AC3E}">
        <p14:creationId xmlns:p14="http://schemas.microsoft.com/office/powerpoint/2010/main" val="2853865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E63703-7DD8-46E2-B749-6846AD435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268" y="408214"/>
            <a:ext cx="8747069" cy="5856515"/>
          </a:xfrm>
          <a:prstGeom prst="rect">
            <a:avLst/>
          </a:prstGeom>
        </p:spPr>
      </p:pic>
      <p:sp>
        <p:nvSpPr>
          <p:cNvPr id="4" name="Text Box 15">
            <a:extLst>
              <a:ext uri="{FF2B5EF4-FFF2-40B4-BE49-F238E27FC236}">
                <a16:creationId xmlns:a16="http://schemas.microsoft.com/office/drawing/2014/main" id="{F65D8B4E-166A-449B-8BFB-B25C4D7CB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2" y="6442771"/>
            <a:ext cx="61540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Gulati et al. Arch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Pathol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Lab Med 2011;135:490-494</a:t>
            </a:r>
          </a:p>
        </p:txBody>
      </p:sp>
    </p:spTree>
    <p:extLst>
      <p:ext uri="{BB962C8B-B14F-4D97-AF65-F5344CB8AC3E}">
        <p14:creationId xmlns:p14="http://schemas.microsoft.com/office/powerpoint/2010/main" val="2908429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B6058-2821-57A1-BA55-588F53343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50586-29C9-38D1-B434-47F1A9AC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b="1" noProof="0" dirty="0"/>
              <a:t>Primary endpoint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2EFE75F-4082-597A-6E40-851BE1DC4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342"/>
            <a:ext cx="10515600" cy="63513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b="1" noProof="0" dirty="0"/>
              <a:t>Hemostatic treatment response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BD76F8F-0128-E8C3-10D4-28A55EB9DCA9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2746606" y="4865136"/>
            <a:ext cx="159161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1CB465B-C9AD-B1A6-4836-17225E9902A0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2512606" y="3828671"/>
            <a:ext cx="0" cy="838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DDD164-CCCF-9A9F-EF74-1A77DDC9F076}"/>
              </a:ext>
            </a:extLst>
          </p:cNvPr>
          <p:cNvSpPr/>
          <p:nvPr/>
        </p:nvSpPr>
        <p:spPr>
          <a:xfrm>
            <a:off x="1117080" y="2424671"/>
            <a:ext cx="9180000" cy="1404000"/>
          </a:xfrm>
          <a:prstGeom prst="roundRect">
            <a:avLst>
              <a:gd name="adj" fmla="val 12113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noProof="0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1600" b="1" noProof="0" dirty="0">
                <a:solidFill>
                  <a:sysClr val="windowText" lastClr="000000"/>
                </a:solidFill>
              </a:rPr>
              <a:t>No additional hemostatic intervention (i.e., administration of any systemic</a:t>
            </a:r>
            <a:br>
              <a:rPr lang="en-US" sz="1600" b="1" noProof="0" dirty="0">
                <a:solidFill>
                  <a:sysClr val="windowText" lastClr="000000"/>
                </a:solidFill>
              </a:rPr>
            </a:br>
            <a:r>
              <a:rPr lang="en-US" sz="1600" b="1" noProof="0" dirty="0">
                <a:solidFill>
                  <a:sysClr val="windowText" lastClr="000000"/>
                </a:solidFill>
              </a:rPr>
              <a:t>hemostatic therapies or interventions) was required from </a:t>
            </a:r>
          </a:p>
          <a:p>
            <a:pPr algn="ctr"/>
            <a:r>
              <a:rPr lang="en-US" sz="1600" b="1" noProof="0" dirty="0">
                <a:solidFill>
                  <a:sysClr val="windowText" lastClr="000000"/>
                </a:solidFill>
              </a:rPr>
              <a:t>60 minutes to 24 hours after the initiation of the first dose of IMP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5AD15FF-7A75-A88A-F5AC-1E4771997E03}"/>
              </a:ext>
            </a:extLst>
          </p:cNvPr>
          <p:cNvSpPr/>
          <p:nvPr/>
        </p:nvSpPr>
        <p:spPr>
          <a:xfrm>
            <a:off x="4121400" y="4374749"/>
            <a:ext cx="6984000" cy="97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noProof="0" dirty="0">
              <a:solidFill>
                <a:schemeClr val="tx1"/>
              </a:solidFill>
            </a:endParaRPr>
          </a:p>
          <a:p>
            <a:pPr algn="ctr"/>
            <a:r>
              <a:rPr lang="en-US" sz="1600" b="1" noProof="0" dirty="0">
                <a:solidFill>
                  <a:schemeClr val="tx1"/>
                </a:solidFill>
              </a:rPr>
              <a:t>Additional hemostatic therapies or interventions administered</a:t>
            </a:r>
            <a:br>
              <a:rPr lang="en-US" sz="1600" b="1" noProof="0" dirty="0">
                <a:solidFill>
                  <a:schemeClr val="tx1"/>
                </a:solidFill>
              </a:rPr>
            </a:br>
            <a:r>
              <a:rPr lang="en-US" sz="1600" b="1" noProof="0" dirty="0">
                <a:solidFill>
                  <a:schemeClr val="tx1"/>
                </a:solidFill>
              </a:rPr>
              <a:t>from 60 minutes to 24 hours after the initiation of the first dose of IMP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845D29-5130-4664-2C19-6A784635AC99}"/>
              </a:ext>
            </a:extLst>
          </p:cNvPr>
          <p:cNvSpPr/>
          <p:nvPr/>
        </p:nvSpPr>
        <p:spPr>
          <a:xfrm>
            <a:off x="1111482" y="2236887"/>
            <a:ext cx="4859518" cy="39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0" dirty="0"/>
              <a:t>‘Effective’ hemostatic treatment response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921038-E8F4-9ED5-2F7C-6A54E0679CF9}"/>
              </a:ext>
            </a:extLst>
          </p:cNvPr>
          <p:cNvSpPr/>
          <p:nvPr/>
        </p:nvSpPr>
        <p:spPr>
          <a:xfrm>
            <a:off x="4116585" y="4191913"/>
            <a:ext cx="4932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0" dirty="0"/>
              <a:t>‘Ineffective’ hemostatic treatment response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406B08-6BF1-2435-F4EB-541A27F4B84A}"/>
              </a:ext>
            </a:extLst>
          </p:cNvPr>
          <p:cNvSpPr txBox="1"/>
          <p:nvPr/>
        </p:nvSpPr>
        <p:spPr>
          <a:xfrm>
            <a:off x="2278606" y="4667136"/>
            <a:ext cx="468000" cy="3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noProof="0" dirty="0"/>
              <a:t>Or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E9A26D-CF0C-E093-A398-6F107A788335}"/>
              </a:ext>
            </a:extLst>
          </p:cNvPr>
          <p:cNvSpPr/>
          <p:nvPr/>
        </p:nvSpPr>
        <p:spPr>
          <a:xfrm>
            <a:off x="1111482" y="5594323"/>
            <a:ext cx="7937103" cy="1121347"/>
          </a:xfrm>
          <a:prstGeom prst="roundRect">
            <a:avLst>
              <a:gd name="adj" fmla="val 12113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n-US" b="1" dirty="0">
                <a:solidFill>
                  <a:schemeClr val="tx1"/>
                </a:solidFill>
              </a:rPr>
              <a:t>Sample size: 410 patients provided ≥90% power to demonstrate non-inferiority </a:t>
            </a:r>
          </a:p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n-US" b="1" dirty="0">
                <a:solidFill>
                  <a:schemeClr val="tx1"/>
                </a:solidFill>
              </a:rPr>
              <a:t>(margin 0.10; one-sided </a:t>
            </a:r>
            <a:r>
              <a:rPr lang="el-GR" b="1" dirty="0">
                <a:solidFill>
                  <a:schemeClr val="tx1"/>
                </a:solidFill>
              </a:rPr>
              <a:t>α</a:t>
            </a:r>
            <a:r>
              <a:rPr lang="en-US" b="1" dirty="0">
                <a:solidFill>
                  <a:schemeClr val="tx1"/>
                </a:solidFill>
              </a:rPr>
              <a:t> 0.025; PCC 70% effective vs. FP 65% effective)</a:t>
            </a:r>
            <a:endParaRPr lang="en-US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15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ndothelial cell control of thrombosis | BMC Cardiovascular Disorders |  Full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24" y="1495187"/>
            <a:ext cx="8508647" cy="449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039971F1-DBC6-1381-1C00-4BCD587CE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1158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Yau BMC Cardiovascular Disorders. 2015;15:130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Coagulopathic Bleeding</a:t>
            </a:r>
            <a:endParaRPr lang="en-CA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7117877-0BA4-408A-7C67-8C8A3215DE2E}"/>
              </a:ext>
            </a:extLst>
          </p:cNvPr>
          <p:cNvSpPr/>
          <p:nvPr/>
        </p:nvSpPr>
        <p:spPr>
          <a:xfrm>
            <a:off x="5218117" y="2882955"/>
            <a:ext cx="1406770" cy="1916892"/>
          </a:xfrm>
          <a:prstGeom prst="ellipse">
            <a:avLst/>
          </a:prstGeom>
          <a:noFill/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255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09016-20E0-04B9-6E91-C8965E83C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AE0BF-B3B1-182F-07F4-C329C2460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b="1" noProof="0" dirty="0"/>
              <a:t>Selected other endpoints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145B1897-EDFC-CEDB-C727-FC75F22A9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159104"/>
              </p:ext>
            </p:extLst>
          </p:nvPr>
        </p:nvGraphicFramePr>
        <p:xfrm>
          <a:off x="877800" y="1572974"/>
          <a:ext cx="10476000" cy="2424917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276000">
                  <a:extLst>
                    <a:ext uri="{9D8B030D-6E8A-4147-A177-3AD203B41FA5}">
                      <a16:colId xmlns:a16="http://schemas.microsoft.com/office/drawing/2014/main" val="2366174741"/>
                    </a:ext>
                  </a:extLst>
                </a:gridCol>
                <a:gridCol w="7200000">
                  <a:extLst>
                    <a:ext uri="{9D8B030D-6E8A-4147-A177-3AD203B41FA5}">
                      <a16:colId xmlns:a16="http://schemas.microsoft.com/office/drawing/2014/main" val="884031524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Efficacy endpoints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678855"/>
                  </a:ext>
                </a:extLst>
              </a:tr>
              <a:tr h="897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Incidence of severe to massive bleeding</a:t>
                      </a:r>
                    </a:p>
                  </a:txBody>
                  <a:tcPr marL="68580" marR="68580" marT="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6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received ≥5 RBC units or ≥5 non-IMP FP units, underwent surgical re-exploration due to bleeding, or received rFVIIa during the measured 24-hour time; or chest tube drainage &gt;1 L at 12 hours after chest closure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08935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number of ABPs (IMP and non-IMP)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Within 24 hours after CPB end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94398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number of ABPs (non-IMP)</a:t>
                      </a:r>
                    </a:p>
                  </a:txBody>
                  <a:tcPr marL="68580" marR="68580" marT="0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Within 24 hours after CPB end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46239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 in INR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6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Within 30 minutes before to 60 minutes after IMP initiation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56555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F1524FC-2787-DA40-5A71-0D4C78F8C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442360"/>
              </p:ext>
            </p:extLst>
          </p:nvPr>
        </p:nvGraphicFramePr>
        <p:xfrm>
          <a:off x="877800" y="4739835"/>
          <a:ext cx="10476000" cy="1160018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276000">
                  <a:extLst>
                    <a:ext uri="{9D8B030D-6E8A-4147-A177-3AD203B41FA5}">
                      <a16:colId xmlns:a16="http://schemas.microsoft.com/office/drawing/2014/main" val="903239450"/>
                    </a:ext>
                  </a:extLst>
                </a:gridCol>
                <a:gridCol w="7200000">
                  <a:extLst>
                    <a:ext uri="{9D8B030D-6E8A-4147-A177-3AD203B41FA5}">
                      <a16:colId xmlns:a16="http://schemas.microsoft.com/office/drawing/2014/main" val="322412405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Safety endpoints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362142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/>
                        <a:t>Included the incidence of treatment-emergent AEs, treatment-emergent serious AEs, thromboembolic events, acute kidney injury, death, duration of mechanical ventilation, duration of intensive care unit stay, and duration of hospitalization; all measured up to postoperative day 30.</a:t>
                      </a:r>
                      <a:endParaRPr lang="en-US" sz="16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4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639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C6429-DC3B-7B2F-BCFF-EEDAB9600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FE6429CA-D696-01D2-D2C3-0C928CCB879C}"/>
              </a:ext>
            </a:extLst>
          </p:cNvPr>
          <p:cNvSpPr/>
          <p:nvPr/>
        </p:nvSpPr>
        <p:spPr>
          <a:xfrm>
            <a:off x="9035279" y="1959017"/>
            <a:ext cx="2520000" cy="828000"/>
          </a:xfrm>
          <a:prstGeom prst="roundRect">
            <a:avLst>
              <a:gd name="adj" fmla="val 8809"/>
            </a:avLst>
          </a:prstGeom>
          <a:solidFill>
            <a:schemeClr val="bg2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7E42A8-F177-3B92-505D-0E559A7DA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b="1" noProof="0" dirty="0"/>
              <a:t>Results – patient disposition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5A80E09-A404-1B1C-FDC9-1A7AB503F6B7}"/>
              </a:ext>
            </a:extLst>
          </p:cNvPr>
          <p:cNvSpPr/>
          <p:nvPr/>
        </p:nvSpPr>
        <p:spPr>
          <a:xfrm>
            <a:off x="4776814" y="1690688"/>
            <a:ext cx="2520000" cy="30191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538 patients enrolled</a:t>
            </a:r>
            <a:endParaRPr kumimoji="0" lang="en-GB" sz="1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D069F9B-026E-48E8-B0F5-56725E2A9C1F}"/>
              </a:ext>
            </a:extLst>
          </p:cNvPr>
          <p:cNvSpPr/>
          <p:nvPr/>
        </p:nvSpPr>
        <p:spPr>
          <a:xfrm>
            <a:off x="4776814" y="2324402"/>
            <a:ext cx="2520000" cy="30191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528 patients randomized</a:t>
            </a:r>
            <a:endParaRPr kumimoji="0" lang="en-GB" sz="1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7F85406-F123-717C-D11B-EFE0A1E33617}"/>
              </a:ext>
            </a:extLst>
          </p:cNvPr>
          <p:cNvSpPr/>
          <p:nvPr/>
        </p:nvSpPr>
        <p:spPr>
          <a:xfrm>
            <a:off x="3505479" y="2988995"/>
            <a:ext cx="2304000" cy="720000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Randomized to PCC</a:t>
            </a:r>
          </a:p>
          <a:p>
            <a:pPr marL="0" marR="0" lvl="0" indent="0" algn="ctr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chemeClr val="tx1"/>
                </a:solidFill>
              </a:rPr>
              <a:t>N=265</a:t>
            </a:r>
            <a:endParaRPr kumimoji="0" lang="en-GB" sz="14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B8AC119-3E52-A33D-5564-76E1B1FAED89}"/>
              </a:ext>
            </a:extLst>
          </p:cNvPr>
          <p:cNvSpPr/>
          <p:nvPr/>
        </p:nvSpPr>
        <p:spPr>
          <a:xfrm>
            <a:off x="6260321" y="2988995"/>
            <a:ext cx="2304000" cy="72000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Randomized to FP</a:t>
            </a:r>
            <a:endParaRPr lang="en-GB" sz="1400" baseline="30000" dirty="0">
              <a:solidFill>
                <a:schemeClr val="tx1"/>
              </a:solidFill>
            </a:endParaRPr>
          </a:p>
          <a:p>
            <a:pPr marL="0" marR="0" lvl="0" indent="0" algn="ctr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N=263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41626B5-538B-17F6-8B13-36B11732EC6B}"/>
              </a:ext>
            </a:extLst>
          </p:cNvPr>
          <p:cNvSpPr/>
          <p:nvPr/>
        </p:nvSpPr>
        <p:spPr>
          <a:xfrm>
            <a:off x="8971870" y="1918462"/>
            <a:ext cx="2520000" cy="973557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10 not randomized</a:t>
            </a:r>
          </a:p>
          <a:p>
            <a:pPr marL="0" marR="0" lvl="0" indent="0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</a:rPr>
              <a:t>5 no coagulation factor ordered</a:t>
            </a:r>
          </a:p>
          <a:p>
            <a:pPr marL="0" marR="0" lvl="0" indent="0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</a:rPr>
              <a:t>5 change in surgery complexity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    and/or clinical judgment </a:t>
            </a:r>
            <a:endParaRPr kumimoji="0" lang="en-GB" sz="120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85BB473-B135-21F2-6704-CEB15D2C47B6}"/>
              </a:ext>
            </a:extLst>
          </p:cNvPr>
          <p:cNvCxnSpPr>
            <a:cxnSpLocks/>
          </p:cNvCxnSpPr>
          <p:nvPr/>
        </p:nvCxnSpPr>
        <p:spPr>
          <a:xfrm>
            <a:off x="6034073" y="2111803"/>
            <a:ext cx="2988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BB622E1-F078-743E-89ED-8554CF1BE3AE}"/>
              </a:ext>
            </a:extLst>
          </p:cNvPr>
          <p:cNvCxnSpPr>
            <a:cxnSpLocks/>
          </p:cNvCxnSpPr>
          <p:nvPr/>
        </p:nvCxnSpPr>
        <p:spPr>
          <a:xfrm>
            <a:off x="6036814" y="1994240"/>
            <a:ext cx="0" cy="324000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31">
            <a:extLst>
              <a:ext uri="{FF2B5EF4-FFF2-40B4-BE49-F238E27FC236}">
                <a16:creationId xmlns:a16="http://schemas.microsoft.com/office/drawing/2014/main" id="{2869DD8A-4EBB-3FAB-9867-81BD35ABC1E0}"/>
              </a:ext>
            </a:extLst>
          </p:cNvPr>
          <p:cNvCxnSpPr>
            <a:cxnSpLocks/>
          </p:cNvCxnSpPr>
          <p:nvPr/>
        </p:nvCxnSpPr>
        <p:spPr>
          <a:xfrm rot="16200000" flipH="1">
            <a:off x="6540814" y="2124836"/>
            <a:ext cx="360000" cy="1368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31">
            <a:extLst>
              <a:ext uri="{FF2B5EF4-FFF2-40B4-BE49-F238E27FC236}">
                <a16:creationId xmlns:a16="http://schemas.microsoft.com/office/drawing/2014/main" id="{334888AD-10A1-2A9E-5348-6DC273C01287}"/>
              </a:ext>
            </a:extLst>
          </p:cNvPr>
          <p:cNvCxnSpPr>
            <a:cxnSpLocks/>
          </p:cNvCxnSpPr>
          <p:nvPr/>
        </p:nvCxnSpPr>
        <p:spPr>
          <a:xfrm rot="5400000">
            <a:off x="5171838" y="2124676"/>
            <a:ext cx="360000" cy="1368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8FE102C8-A041-F3D4-7873-6C831CCA17BF}"/>
              </a:ext>
            </a:extLst>
          </p:cNvPr>
          <p:cNvSpPr/>
          <p:nvPr/>
        </p:nvSpPr>
        <p:spPr>
          <a:xfrm>
            <a:off x="3505479" y="4075425"/>
            <a:ext cx="2304000" cy="720000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Treated with PCC and eligible for analysis</a:t>
            </a:r>
          </a:p>
          <a:p>
            <a:pPr marL="0" marR="0" lvl="0" indent="0" algn="ctr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chemeClr val="tx1"/>
                </a:solidFill>
              </a:rPr>
              <a:t>N=213</a:t>
            </a:r>
            <a:endParaRPr kumimoji="0" lang="en-GB" sz="14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5F33312-86CF-DFEA-A6BB-4949DBA651B9}"/>
              </a:ext>
            </a:extLst>
          </p:cNvPr>
          <p:cNvSpPr/>
          <p:nvPr/>
        </p:nvSpPr>
        <p:spPr>
          <a:xfrm>
            <a:off x="6260321" y="4075425"/>
            <a:ext cx="2304000" cy="720000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Treated with FP and eligible for analysis</a:t>
            </a:r>
            <a:endParaRPr lang="en-GB" sz="1400" baseline="30000" dirty="0">
              <a:solidFill>
                <a:schemeClr val="tx1"/>
              </a:solidFill>
            </a:endParaRPr>
          </a:p>
          <a:p>
            <a:pPr marL="0" marR="0" lvl="0" indent="0" algn="ctr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N=207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72F5476-5370-6D86-E4F8-CFB13021C2D8}"/>
              </a:ext>
            </a:extLst>
          </p:cNvPr>
          <p:cNvCxnSpPr>
            <a:cxnSpLocks/>
          </p:cNvCxnSpPr>
          <p:nvPr/>
        </p:nvCxnSpPr>
        <p:spPr>
          <a:xfrm>
            <a:off x="7404814" y="3708995"/>
            <a:ext cx="0" cy="36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706D209-5A80-59E7-4266-97E1D1D66760}"/>
              </a:ext>
            </a:extLst>
          </p:cNvPr>
          <p:cNvSpPr/>
          <p:nvPr/>
        </p:nvSpPr>
        <p:spPr>
          <a:xfrm>
            <a:off x="3505479" y="5165572"/>
            <a:ext cx="2304000" cy="72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PCC</a:t>
            </a:r>
          </a:p>
          <a:p>
            <a:pPr marL="0" marR="0" lvl="0" indent="0" algn="ctr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chemeClr val="tx1"/>
                </a:solidFill>
              </a:rPr>
              <a:t>PAS analysis: N=213</a:t>
            </a:r>
            <a:endParaRPr kumimoji="0" lang="en-GB" sz="14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ctr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chemeClr val="tx1"/>
                </a:solidFill>
              </a:rPr>
              <a:t>PP analysis: N=209</a:t>
            </a:r>
            <a:endParaRPr kumimoji="0" lang="en-GB" sz="14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E39E7E8-65DB-6E9D-7D06-161B99EDBA28}"/>
              </a:ext>
            </a:extLst>
          </p:cNvPr>
          <p:cNvSpPr/>
          <p:nvPr/>
        </p:nvSpPr>
        <p:spPr>
          <a:xfrm>
            <a:off x="6260321" y="5165572"/>
            <a:ext cx="2304000" cy="72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FP</a:t>
            </a:r>
          </a:p>
          <a:p>
            <a:pPr marL="0" marR="0" lvl="0" indent="0" algn="ctr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PAS analysis: N=207</a:t>
            </a:r>
            <a:endParaRPr lang="en-GB" sz="1400" baseline="30000" dirty="0">
              <a:solidFill>
                <a:schemeClr val="tx1"/>
              </a:solidFill>
            </a:endParaRPr>
          </a:p>
          <a:p>
            <a:pPr marL="0" marR="0" lvl="0" indent="0" algn="ctr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PP analysis: N=200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F534D84-2AF9-12D7-A380-B14D55CA6F66}"/>
              </a:ext>
            </a:extLst>
          </p:cNvPr>
          <p:cNvCxnSpPr>
            <a:cxnSpLocks/>
          </p:cNvCxnSpPr>
          <p:nvPr/>
        </p:nvCxnSpPr>
        <p:spPr>
          <a:xfrm>
            <a:off x="4684549" y="4795425"/>
            <a:ext cx="0" cy="36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F99E619-F0DE-A1DA-FE01-C48461B600B9}"/>
              </a:ext>
            </a:extLst>
          </p:cNvPr>
          <p:cNvCxnSpPr>
            <a:cxnSpLocks/>
          </p:cNvCxnSpPr>
          <p:nvPr/>
        </p:nvCxnSpPr>
        <p:spPr>
          <a:xfrm>
            <a:off x="7404814" y="4795425"/>
            <a:ext cx="0" cy="36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5513141-5B19-9BF6-253D-D8357BDC9DDA}"/>
              </a:ext>
            </a:extLst>
          </p:cNvPr>
          <p:cNvCxnSpPr>
            <a:cxnSpLocks/>
          </p:cNvCxnSpPr>
          <p:nvPr/>
        </p:nvCxnSpPr>
        <p:spPr>
          <a:xfrm>
            <a:off x="7413277" y="3840696"/>
            <a:ext cx="1620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C9D6FF4-96F7-B82A-1456-72185153C983}"/>
              </a:ext>
            </a:extLst>
          </p:cNvPr>
          <p:cNvCxnSpPr>
            <a:cxnSpLocks/>
          </p:cNvCxnSpPr>
          <p:nvPr/>
        </p:nvCxnSpPr>
        <p:spPr>
          <a:xfrm>
            <a:off x="4676693" y="3708995"/>
            <a:ext cx="0" cy="36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02A818C-7557-A5AE-7228-61D33D82B909}"/>
              </a:ext>
            </a:extLst>
          </p:cNvPr>
          <p:cNvGrpSpPr/>
          <p:nvPr/>
        </p:nvGrpSpPr>
        <p:grpSpPr>
          <a:xfrm>
            <a:off x="8971869" y="3457952"/>
            <a:ext cx="2711928" cy="1050305"/>
            <a:chOff x="8854761" y="3235739"/>
            <a:chExt cx="2711928" cy="1050305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F0E02740-714C-6018-DAB4-B736B5FC01FD}"/>
                </a:ext>
              </a:extLst>
            </p:cNvPr>
            <p:cNvSpPr/>
            <p:nvPr/>
          </p:nvSpPr>
          <p:spPr>
            <a:xfrm>
              <a:off x="8913834" y="3278044"/>
              <a:ext cx="2520000" cy="1008000"/>
            </a:xfrm>
            <a:prstGeom prst="roundRect">
              <a:avLst>
                <a:gd name="adj" fmla="val 8809"/>
              </a:avLst>
            </a:prstGeom>
            <a:solidFill>
              <a:schemeClr val="bg2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B04C08D0-7740-FFA4-9592-14E44293E601}"/>
                </a:ext>
              </a:extLst>
            </p:cNvPr>
            <p:cNvSpPr/>
            <p:nvPr/>
          </p:nvSpPr>
          <p:spPr>
            <a:xfrm>
              <a:off x="8854761" y="3235739"/>
              <a:ext cx="2711928" cy="973557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 dirty="0">
                  <a:solidFill>
                    <a:schemeClr val="tx1"/>
                  </a:solidFill>
                </a:rPr>
                <a:t>56 excluded post-randomization</a:t>
              </a:r>
            </a:p>
            <a:p>
              <a:pPr marL="0" marR="0" lvl="0" indent="0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33 consented, not treated</a:t>
              </a:r>
            </a:p>
            <a:p>
              <a:pPr marL="0" marR="0" lvl="0" indent="0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22</a:t>
              </a:r>
              <a:r>
                <a:rPr kumimoji="0" lang="en-GB" sz="1200" i="0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 declined consent</a:t>
              </a:r>
            </a:p>
            <a:p>
              <a:pPr marL="0" marR="0" lvl="0" indent="0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i="1" dirty="0">
                  <a:solidFill>
                    <a:schemeClr val="tx1"/>
                  </a:solidFill>
                </a:rPr>
                <a:t>   </a:t>
              </a:r>
              <a:r>
                <a:rPr lang="en-GB" sz="1200" b="1" i="1" dirty="0">
                  <a:solidFill>
                    <a:schemeClr val="tx1"/>
                  </a:solidFill>
                </a:rPr>
                <a:t>13 treated</a:t>
              </a:r>
              <a:r>
                <a:rPr lang="en-GB" sz="1200" i="1" dirty="0">
                  <a:solidFill>
                    <a:schemeClr val="tx1"/>
                  </a:solidFill>
                </a:rPr>
                <a:t>, 9 not treated</a:t>
              </a:r>
            </a:p>
            <a:p>
              <a:pPr marL="0" marR="0" lvl="0" indent="0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1 unable to provide consent, </a:t>
              </a:r>
              <a:r>
                <a:rPr lang="en-GB" sz="1200" b="1" dirty="0">
                  <a:solidFill>
                    <a:schemeClr val="tx1"/>
                  </a:solidFill>
                </a:rPr>
                <a:t>treated</a:t>
              </a:r>
              <a:endParaRPr kumimoji="0" lang="en-GB" sz="1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3126D47-E59C-93A6-F5A3-584F0ED20E4D}"/>
              </a:ext>
            </a:extLst>
          </p:cNvPr>
          <p:cNvCxnSpPr>
            <a:cxnSpLocks/>
          </p:cNvCxnSpPr>
          <p:nvPr/>
        </p:nvCxnSpPr>
        <p:spPr>
          <a:xfrm flipH="1">
            <a:off x="3047838" y="3840696"/>
            <a:ext cx="1620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50186C7-C880-9C73-E36E-7F811761629E}"/>
              </a:ext>
            </a:extLst>
          </p:cNvPr>
          <p:cNvGrpSpPr/>
          <p:nvPr/>
        </p:nvGrpSpPr>
        <p:grpSpPr>
          <a:xfrm>
            <a:off x="471481" y="3457952"/>
            <a:ext cx="2711928" cy="1230305"/>
            <a:chOff x="532038" y="3235739"/>
            <a:chExt cx="2711928" cy="1230305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E5830E96-B629-56F0-EA68-FF17D2F675BD}"/>
                </a:ext>
              </a:extLst>
            </p:cNvPr>
            <p:cNvSpPr/>
            <p:nvPr/>
          </p:nvSpPr>
          <p:spPr>
            <a:xfrm>
              <a:off x="591111" y="3278044"/>
              <a:ext cx="2520000" cy="1188000"/>
            </a:xfrm>
            <a:prstGeom prst="roundRect">
              <a:avLst>
                <a:gd name="adj" fmla="val 8809"/>
              </a:avLst>
            </a:prstGeom>
            <a:solidFill>
              <a:schemeClr val="bg2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555FCCA8-06B4-2AC4-E861-381C2E84BAAD}"/>
                </a:ext>
              </a:extLst>
            </p:cNvPr>
            <p:cNvSpPr/>
            <p:nvPr/>
          </p:nvSpPr>
          <p:spPr>
            <a:xfrm>
              <a:off x="532038" y="3235739"/>
              <a:ext cx="2711928" cy="973557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 dirty="0">
                  <a:solidFill>
                    <a:schemeClr val="tx1"/>
                  </a:solidFill>
                </a:rPr>
                <a:t>52 excluded post-randomization</a:t>
              </a:r>
            </a:p>
            <a:p>
              <a:pPr marL="0" marR="0" lvl="0" indent="0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27 consented, not treated</a:t>
              </a:r>
            </a:p>
            <a:p>
              <a:pPr marL="0" marR="0" lvl="0" indent="0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24</a:t>
              </a:r>
              <a:r>
                <a:rPr kumimoji="0" lang="en-GB" sz="1200" i="0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 declined consent</a:t>
              </a:r>
            </a:p>
            <a:p>
              <a:pPr marL="0" marR="0" lvl="0" indent="0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i="1" dirty="0">
                  <a:solidFill>
                    <a:schemeClr val="tx1"/>
                  </a:solidFill>
                </a:rPr>
                <a:t>   </a:t>
              </a:r>
              <a:r>
                <a:rPr lang="en-GB" sz="1200" b="1" i="1" dirty="0">
                  <a:solidFill>
                    <a:schemeClr val="tx1"/>
                  </a:solidFill>
                </a:rPr>
                <a:t>16 treated</a:t>
              </a:r>
              <a:r>
                <a:rPr lang="en-GB" sz="1200" i="1" dirty="0">
                  <a:solidFill>
                    <a:schemeClr val="tx1"/>
                  </a:solidFill>
                </a:rPr>
                <a:t>, 8 not treated</a:t>
              </a:r>
            </a:p>
            <a:p>
              <a:pPr marL="0" marR="0" lvl="0" indent="0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1 unable to provide consent, not</a:t>
              </a:r>
              <a:br>
                <a:rPr lang="en-GB" sz="1200" dirty="0">
                  <a:solidFill>
                    <a:schemeClr val="tx1"/>
                  </a:solidFill>
                </a:rPr>
              </a:br>
              <a:r>
                <a:rPr lang="en-GB" sz="1200" dirty="0">
                  <a:solidFill>
                    <a:schemeClr val="tx1"/>
                  </a:solidFill>
                </a:rPr>
                <a:t>   treated</a:t>
              </a:r>
              <a:endParaRPr kumimoji="0" lang="en-GB" sz="1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34E3093-A959-D333-8764-10F054D923EF}"/>
              </a:ext>
            </a:extLst>
          </p:cNvPr>
          <p:cNvCxnSpPr>
            <a:cxnSpLocks/>
          </p:cNvCxnSpPr>
          <p:nvPr/>
        </p:nvCxnSpPr>
        <p:spPr>
          <a:xfrm>
            <a:off x="7413277" y="4940099"/>
            <a:ext cx="1620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28573C7-686A-E4FA-B71F-10A258BED5E8}"/>
              </a:ext>
            </a:extLst>
          </p:cNvPr>
          <p:cNvCxnSpPr>
            <a:cxnSpLocks/>
          </p:cNvCxnSpPr>
          <p:nvPr/>
        </p:nvCxnSpPr>
        <p:spPr>
          <a:xfrm flipH="1">
            <a:off x="3047838" y="4940099"/>
            <a:ext cx="1620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E9BDFCDA-BF1B-CF94-6A39-B8DBC8DD86AE}"/>
              </a:ext>
            </a:extLst>
          </p:cNvPr>
          <p:cNvSpPr/>
          <p:nvPr/>
        </p:nvSpPr>
        <p:spPr>
          <a:xfrm>
            <a:off x="9035621" y="4814253"/>
            <a:ext cx="2339595" cy="31640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tx1"/>
                </a:solidFill>
              </a:rPr>
              <a:t>7 excluded; protocol deviation</a:t>
            </a:r>
            <a:endParaRPr kumimoji="0" lang="en-GB" sz="120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066BD81-5B9A-14E2-186E-17C4E112D725}"/>
              </a:ext>
            </a:extLst>
          </p:cNvPr>
          <p:cNvSpPr/>
          <p:nvPr/>
        </p:nvSpPr>
        <p:spPr>
          <a:xfrm>
            <a:off x="777643" y="4814253"/>
            <a:ext cx="2542433" cy="31640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4 excluded; protocol deviation</a:t>
            </a:r>
            <a:endParaRPr kumimoji="0" lang="en-GB" sz="120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12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F53DC-A34A-188A-0377-006F23E37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7BFF3F-9DCD-46AC-94FB-4AA669B13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485"/>
            <a:ext cx="10515600" cy="66590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noProof="0" dirty="0"/>
              <a:t>Demographics and surgical characteristics were similar between the groups.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A500FA-847D-7236-46DB-11357956B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412"/>
          </a:xfrm>
        </p:spPr>
        <p:txBody>
          <a:bodyPr anchor="t" anchorCtr="0">
            <a:normAutofit/>
          </a:bodyPr>
          <a:lstStyle/>
          <a:p>
            <a:r>
              <a:rPr lang="en-US" b="1" noProof="0" dirty="0"/>
              <a:t>Patient baseline characteristics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9E968C60-A8F7-3F29-D1A0-D1DA75FB33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087511"/>
              </p:ext>
            </p:extLst>
          </p:nvPr>
        </p:nvGraphicFramePr>
        <p:xfrm>
          <a:off x="397720" y="2188290"/>
          <a:ext cx="5698280" cy="3712279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934183">
                  <a:extLst>
                    <a:ext uri="{9D8B030D-6E8A-4147-A177-3AD203B41FA5}">
                      <a16:colId xmlns:a16="http://schemas.microsoft.com/office/drawing/2014/main" val="236617474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884031524"/>
                    </a:ext>
                  </a:extLst>
                </a:gridCol>
                <a:gridCol w="1392497">
                  <a:extLst>
                    <a:ext uri="{9D8B030D-6E8A-4147-A177-3AD203B41FA5}">
                      <a16:colId xmlns:a16="http://schemas.microsoft.com/office/drawing/2014/main" val="1492654088"/>
                    </a:ext>
                  </a:extLst>
                </a:gridCol>
              </a:tblGrid>
              <a:tr h="547879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Demographics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PCC Group</a:t>
                      </a:r>
                      <a:r>
                        <a:rPr lang="en-US" sz="1400" baseline="0" noProof="0" dirty="0">
                          <a:solidFill>
                            <a:schemeClr val="tx1"/>
                          </a:solidFill>
                          <a:latin typeface="+mn-lt"/>
                        </a:rPr>
                        <a:t> (N=213)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FP Group (N=207)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67885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Age, median (IQR), years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(58–73)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 (55–72)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335383"/>
                  </a:ext>
                </a:extLst>
              </a:tr>
              <a:tr h="349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Male/Female, No. (%)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157/56 (74/26)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152/55 (73/27)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573171"/>
                  </a:ext>
                </a:extLst>
              </a:tr>
              <a:tr h="349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Weight, mean (SD), kg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 (19)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 (20)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893501"/>
                  </a:ext>
                </a:extLst>
              </a:tr>
              <a:tr h="349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Myocardial infarction, No. (%)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 (23)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 (23)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859803"/>
                  </a:ext>
                </a:extLst>
              </a:tr>
              <a:tr h="349200">
                <a:tc>
                  <a:txBody>
                    <a:bodyPr/>
                    <a:lstStyle/>
                    <a:p>
                      <a:pPr marL="0" lvl="1" indent="0" algn="l" defTabSz="1219170" rtl="0" eaLnBrk="1" latinLnBrk="0" hangingPunct="1">
                        <a:spcBef>
                          <a:spcPts val="300"/>
                        </a:spcBef>
                        <a:spcAft>
                          <a:spcPts val="200"/>
                        </a:spcAft>
                        <a:buFont typeface="Arial" pitchFamily="34" charset="0"/>
                        <a:buNone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Congestive heart failure, No. (%)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(17)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 (18)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623909"/>
                  </a:ext>
                </a:extLst>
              </a:tr>
              <a:tr h="349200">
                <a:tc>
                  <a:txBody>
                    <a:bodyPr/>
                    <a:lstStyle/>
                    <a:p>
                      <a:pPr marL="0" lvl="1" indent="0" algn="l" defTabSz="1219170" rtl="0" eaLnBrk="1" latinLnBrk="0" hangingPunct="1">
                        <a:spcBef>
                          <a:spcPts val="300"/>
                        </a:spcBef>
                        <a:spcAft>
                          <a:spcPts val="200"/>
                        </a:spcAft>
                        <a:buFont typeface="Arial" pitchFamily="34" charset="0"/>
                        <a:buNone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Stroke / TIA, No. (%)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(7)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(7)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056493"/>
                  </a:ext>
                </a:extLst>
              </a:tr>
              <a:tr h="349200">
                <a:tc>
                  <a:txBody>
                    <a:bodyPr/>
                    <a:lstStyle/>
                    <a:p>
                      <a:pPr marL="0" lvl="1" indent="0" algn="l" defTabSz="1219170" rtl="0" eaLnBrk="1" latinLnBrk="0" hangingPunct="1">
                        <a:spcBef>
                          <a:spcPts val="300"/>
                        </a:spcBef>
                        <a:spcAft>
                          <a:spcPts val="200"/>
                        </a:spcAft>
                        <a:buFont typeface="Arial" pitchFamily="34" charset="0"/>
                        <a:buNone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Creatinine, median (IQR), mg/dL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0.96 (0.8–1.1)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 (0.8–1.2)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261392"/>
                  </a:ext>
                </a:extLst>
              </a:tr>
              <a:tr h="349200">
                <a:tc>
                  <a:txBody>
                    <a:bodyPr/>
                    <a:lstStyle/>
                    <a:p>
                      <a:pPr marL="0" lvl="1" indent="0" algn="l" defTabSz="1219170" rtl="0" eaLnBrk="1" latinLnBrk="0" hangingPunct="1">
                        <a:spcBef>
                          <a:spcPts val="300"/>
                        </a:spcBef>
                        <a:spcAft>
                          <a:spcPts val="200"/>
                        </a:spcAft>
                        <a:buFont typeface="Arial" pitchFamily="34" charset="0"/>
                        <a:buNone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Hemoglobin, median (IQR), g/dL</a:t>
                      </a:r>
                    </a:p>
                  </a:txBody>
                  <a:tcPr marL="72000" marR="72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13.7 (12.1–14.7)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13.6 (11.9–14.6)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08271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1" indent="0" algn="l" defTabSz="1219170" rtl="0" eaLnBrk="1" latinLnBrk="0" hangingPunct="1">
                        <a:spcBef>
                          <a:spcPts val="300"/>
                        </a:spcBef>
                        <a:spcAft>
                          <a:spcPts val="200"/>
                        </a:spcAft>
                        <a:buFont typeface="Arial" pitchFamily="34" charset="0"/>
                        <a:buNone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Platelets, median (IQR), x10</a:t>
                      </a:r>
                      <a:r>
                        <a:rPr lang="en-US" sz="1400" b="1" kern="1200" baseline="30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/µL</a:t>
                      </a:r>
                    </a:p>
                  </a:txBody>
                  <a:tcPr marL="72000" marR="72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 (171–242)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 (163–244)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660648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676AC2B8-AB93-62B0-79C1-8561B26695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106528"/>
              </p:ext>
            </p:extLst>
          </p:nvPr>
        </p:nvGraphicFramePr>
        <p:xfrm>
          <a:off x="6265021" y="2185369"/>
          <a:ext cx="5364000" cy="37152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916000">
                  <a:extLst>
                    <a:ext uri="{9D8B030D-6E8A-4147-A177-3AD203B41FA5}">
                      <a16:colId xmlns:a16="http://schemas.microsoft.com/office/drawing/2014/main" val="236617474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88403152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492654088"/>
                    </a:ext>
                  </a:extLst>
                </a:gridCol>
              </a:tblGrid>
              <a:tr h="54720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Surgical characteristics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PCC Group</a:t>
                      </a:r>
                      <a:r>
                        <a:rPr lang="en-US" sz="1400" baseline="0" noProof="0" dirty="0">
                          <a:solidFill>
                            <a:schemeClr val="tx1"/>
                          </a:solidFill>
                          <a:latin typeface="+mn-lt"/>
                        </a:rPr>
                        <a:t> (N=213)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FP Group (N=207)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88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Previous cardiac surgery, No. (%)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 (25)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 (27)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335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Non-elective surgery, No. (%)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(17)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 (21)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5731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Complex surgery, No. (%)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 (68)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 (73)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8935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Procedures, No. (%)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13456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Aortic valve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 (52)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 (47)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7869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Coronary artery bypass graft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 (43)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 (42)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1897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Ascending aorta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(31)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 (29)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58565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Mitral valve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 (23)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47 23)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6216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Aortic arch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(12)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(12)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1074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CPB duration, mean (SD), min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171 (76.4)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176 (80.5)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6239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Circulatory arrest, No. (%)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(15)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(16)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082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130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244D3-E959-F036-A3E5-47D1A145E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C006F8-608B-ED59-09D9-F09C175B2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595"/>
            <a:ext cx="10515600" cy="66590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noProof="0" dirty="0"/>
              <a:t>High adherence to study protocol.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18618-8530-3EA9-8E5C-73D241403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412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Patient intervention details</a:t>
            </a:r>
            <a:endParaRPr lang="en-US" b="1" noProof="0" dirty="0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A6A58FE8-EBC8-F482-4B94-D8DFA99C6A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844735"/>
              </p:ext>
            </p:extLst>
          </p:nvPr>
        </p:nvGraphicFramePr>
        <p:xfrm>
          <a:off x="1940102" y="2132499"/>
          <a:ext cx="7957595" cy="40685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4699039">
                  <a:extLst>
                    <a:ext uri="{9D8B030D-6E8A-4147-A177-3AD203B41FA5}">
                      <a16:colId xmlns:a16="http://schemas.microsoft.com/office/drawing/2014/main" val="2366174741"/>
                    </a:ext>
                  </a:extLst>
                </a:gridCol>
                <a:gridCol w="1566347">
                  <a:extLst>
                    <a:ext uri="{9D8B030D-6E8A-4147-A177-3AD203B41FA5}">
                      <a16:colId xmlns:a16="http://schemas.microsoft.com/office/drawing/2014/main" val="884031524"/>
                    </a:ext>
                  </a:extLst>
                </a:gridCol>
                <a:gridCol w="1692209">
                  <a:extLst>
                    <a:ext uri="{9D8B030D-6E8A-4147-A177-3AD203B41FA5}">
                      <a16:colId xmlns:a16="http://schemas.microsoft.com/office/drawing/2014/main" val="1492654088"/>
                    </a:ext>
                  </a:extLst>
                </a:gridCol>
              </a:tblGrid>
              <a:tr h="693886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IMP characteristics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n-lt"/>
                        </a:rPr>
                        <a:t>PCC Group</a:t>
                      </a:r>
                      <a:r>
                        <a:rPr lang="en-US" sz="1600" baseline="0" noProof="0" dirty="0">
                          <a:solidFill>
                            <a:schemeClr val="tx1"/>
                          </a:solidFill>
                          <a:latin typeface="+mn-lt"/>
                        </a:rPr>
                        <a:t> (N=213)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n-lt"/>
                        </a:rPr>
                        <a:t>FP Group (N=207)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8855"/>
                  </a:ext>
                </a:extLst>
              </a:tr>
              <a:tr h="337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800100" algn="l"/>
                        </a:tabLst>
                      </a:pPr>
                      <a:r>
                        <a:rPr lang="en-US" sz="16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Doses of IMP, No. (%)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6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6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056493"/>
                  </a:ext>
                </a:extLst>
              </a:tr>
              <a:tr h="337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213 (100)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207 (100)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261392"/>
                  </a:ext>
                </a:extLst>
              </a:tr>
              <a:tr h="337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 (17)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 (23)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082712"/>
                  </a:ext>
                </a:extLst>
              </a:tr>
              <a:tr h="337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Amount of IMP, Mean (SD)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6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6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990184"/>
                  </a:ext>
                </a:extLst>
              </a:tr>
              <a:tr h="337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23.9 (4.3) IU/kg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11.8 (2.8) mL/kg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646770"/>
                  </a:ext>
                </a:extLst>
              </a:tr>
              <a:tr h="337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22.9 (6.3) IU/kg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10.3 (3.8) mL/kg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291712"/>
                  </a:ext>
                </a:extLst>
              </a:tr>
              <a:tr h="674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from end of CPB to start of first dose of IMP, median (IQR), min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(26–67)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(28–69)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660648"/>
                  </a:ext>
                </a:extLst>
              </a:tr>
              <a:tr h="674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to complete IMP administration, median (IQR), min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(4–10)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(17–45)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034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882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DCDFC-1791-EE40-EFAA-CA2C497F8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75EC9-8462-5EFE-1195-D6800D3C1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b="1" noProof="0" dirty="0"/>
              <a:t>Hemostatic response – primary endpoint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350DFC-930D-F311-9982-7B76C4048EFA}"/>
              </a:ext>
            </a:extLst>
          </p:cNvPr>
          <p:cNvSpPr/>
          <p:nvPr/>
        </p:nvSpPr>
        <p:spPr>
          <a:xfrm>
            <a:off x="60000" y="5765917"/>
            <a:ext cx="12132000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>
              <a:buClr>
                <a:srgbClr val="626CC6"/>
              </a:buClr>
              <a:buSzPct val="100000"/>
            </a:pPr>
            <a:r>
              <a:rPr lang="en-US" sz="16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Non-inferiority tested using a one-sided Farrington-Manning score test with a non-inferiority margin of 10% at a significance level of 2.5%; </a:t>
            </a:r>
            <a:r>
              <a:rPr lang="en-US" sz="16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Superiority tested using a two-sided Farrington-Manning score test with a significance level of 5%.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037D30-074B-A932-0FC4-F25AE811A7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767008"/>
              </p:ext>
            </p:extLst>
          </p:nvPr>
        </p:nvGraphicFramePr>
        <p:xfrm>
          <a:off x="1043849" y="1690688"/>
          <a:ext cx="9979991" cy="239192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4462597">
                  <a:extLst>
                    <a:ext uri="{9D8B030D-6E8A-4147-A177-3AD203B41FA5}">
                      <a16:colId xmlns:a16="http://schemas.microsoft.com/office/drawing/2014/main" val="2366174741"/>
                    </a:ext>
                  </a:extLst>
                </a:gridCol>
                <a:gridCol w="2758697">
                  <a:extLst>
                    <a:ext uri="{9D8B030D-6E8A-4147-A177-3AD203B41FA5}">
                      <a16:colId xmlns:a16="http://schemas.microsoft.com/office/drawing/2014/main" val="884031524"/>
                    </a:ext>
                  </a:extLst>
                </a:gridCol>
                <a:gridCol w="2758697">
                  <a:extLst>
                    <a:ext uri="{9D8B030D-6E8A-4147-A177-3AD203B41FA5}">
                      <a16:colId xmlns:a16="http://schemas.microsoft.com/office/drawing/2014/main" val="1492654088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r>
                        <a:rPr lang="en-US" sz="180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Hemostatic treatment response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solidFill>
                            <a:schemeClr val="tx1"/>
                          </a:solidFill>
                          <a:latin typeface="+mn-lt"/>
                        </a:rPr>
                        <a:t>PCC Group</a:t>
                      </a:r>
                      <a:r>
                        <a:rPr lang="en-US" sz="1800" baseline="0" noProof="0" dirty="0">
                          <a:solidFill>
                            <a:schemeClr val="tx1"/>
                          </a:solidFill>
                          <a:latin typeface="+mn-lt"/>
                        </a:rPr>
                        <a:t> (N=213)</a:t>
                      </a:r>
                      <a:endParaRPr lang="en-US" sz="1800" noProof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solidFill>
                            <a:schemeClr val="tx1"/>
                          </a:solidFill>
                          <a:latin typeface="+mn-lt"/>
                        </a:rPr>
                        <a:t>FP Group (N=207)</a:t>
                      </a:r>
                      <a:endParaRPr lang="en-US" sz="1800" noProof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67885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1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Effective, No. (%)</a:t>
                      </a:r>
                      <a:endParaRPr lang="en-US" sz="18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 (77.9)</a:t>
                      </a:r>
                      <a:endParaRPr lang="en-US" sz="18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 (60.4)</a:t>
                      </a:r>
                      <a:endParaRPr lang="en-US" sz="18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2573171"/>
                  </a:ext>
                </a:extLst>
              </a:tr>
              <a:tr h="411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Ineffective, No.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 (22.1)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 (39.6)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9619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PCC to FP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8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6557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Treatment difference (95% CI)</a:t>
                      </a:r>
                      <a:endParaRPr lang="en-US" sz="1800" b="0" baseline="30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17.55 (8.70, 26.40), P&lt;0.001</a:t>
                      </a:r>
                      <a:r>
                        <a:rPr lang="en-US" sz="1800" b="1" baseline="30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a,b</a:t>
                      </a:r>
                      <a:endParaRPr lang="en-US" sz="1800" baseline="30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909569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Relative risk (95% CI) of hemostatic failure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0.56 (0.41, 0.75), P&lt;0.001</a:t>
                      </a:r>
                      <a:r>
                        <a:rPr lang="en-US" sz="1800" b="1" baseline="30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a,b</a:t>
                      </a:r>
                      <a:endParaRPr lang="en-US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0893501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8090D5-A69C-9A0B-4B79-587AA90ECE39}"/>
              </a:ext>
            </a:extLst>
          </p:cNvPr>
          <p:cNvSpPr txBox="1">
            <a:spLocks/>
          </p:cNvSpPr>
          <p:nvPr/>
        </p:nvSpPr>
        <p:spPr>
          <a:xfrm>
            <a:off x="961861" y="4319024"/>
            <a:ext cx="10515600" cy="1989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b="1" noProof="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noProof="0" dirty="0"/>
              <a:t>PCC was non-inferior and superior to FP</a:t>
            </a:r>
            <a:r>
              <a:rPr lang="en-US" sz="2400" noProof="0" dirty="0"/>
              <a:t> for hemostatic effectiveness.</a:t>
            </a:r>
            <a:r>
              <a:rPr lang="en-US" sz="2400" baseline="30000" noProof="0" dirty="0"/>
              <a:t>a,b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noProof="0" dirty="0"/>
          </a:p>
          <a:p>
            <a:pPr marL="0" indent="0">
              <a:spcBef>
                <a:spcPts val="0"/>
              </a:spcBef>
              <a:buNone/>
            </a:pPr>
            <a:endParaRPr lang="en-US" sz="2400" noProof="0" dirty="0"/>
          </a:p>
        </p:txBody>
      </p:sp>
    </p:spTree>
    <p:extLst>
      <p:ext uri="{BB962C8B-B14F-4D97-AF65-F5344CB8AC3E}">
        <p14:creationId xmlns:p14="http://schemas.microsoft.com/office/powerpoint/2010/main" val="2863825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11983-873F-E5AB-2C3C-C835545C3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B8A39D-DEAA-9EDE-1DDE-F56046D0CC66}"/>
              </a:ext>
            </a:extLst>
          </p:cNvPr>
          <p:cNvCxnSpPr>
            <a:cxnSpLocks/>
          </p:cNvCxnSpPr>
          <p:nvPr/>
        </p:nvCxnSpPr>
        <p:spPr>
          <a:xfrm flipV="1">
            <a:off x="10327075" y="1761882"/>
            <a:ext cx="0" cy="3938538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0964155-73FD-832F-997D-A79997D02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5875" cy="1325563"/>
          </a:xfrm>
        </p:spPr>
        <p:txBody>
          <a:bodyPr anchor="t" anchorCtr="0">
            <a:normAutofit/>
          </a:bodyPr>
          <a:lstStyle/>
          <a:p>
            <a:r>
              <a:rPr lang="en-US" b="1" noProof="0" dirty="0"/>
              <a:t>Hemostatic response failure – </a:t>
            </a:r>
            <a:r>
              <a:rPr lang="en-US" b="1" i="1" noProof="0" dirty="0"/>
              <a:t>a priori</a:t>
            </a:r>
            <a:r>
              <a:rPr lang="en-US" b="1" noProof="0" dirty="0"/>
              <a:t> subgroups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804834D-2327-4D5C-B3A8-306768E7A3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962503"/>
              </p:ext>
            </p:extLst>
          </p:nvPr>
        </p:nvGraphicFramePr>
        <p:xfrm>
          <a:off x="6096000" y="2009709"/>
          <a:ext cx="6046470" cy="40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9FD03DF5-2196-6CE3-9FAE-46D4E05485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769435"/>
              </p:ext>
            </p:extLst>
          </p:nvPr>
        </p:nvGraphicFramePr>
        <p:xfrm>
          <a:off x="648863" y="1836869"/>
          <a:ext cx="5976000" cy="37332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124000">
                  <a:extLst>
                    <a:ext uri="{9D8B030D-6E8A-4147-A177-3AD203B41FA5}">
                      <a16:colId xmlns:a16="http://schemas.microsoft.com/office/drawing/2014/main" val="236617474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5128548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84031524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1492654088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r>
                        <a:rPr lang="en-GB" sz="1200" b="1" noProof="0" dirty="0">
                          <a:solidFill>
                            <a:sysClr val="windowText" lastClr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Group/Subgroup (PAS)</a:t>
                      </a:r>
                      <a:endParaRPr lang="en-US" sz="1200" b="1" noProof="0" dirty="0">
                        <a:solidFill>
                          <a:sysClr val="windowText" lastClr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ysClr val="windowText" lastClr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PCC Group,</a:t>
                      </a:r>
                      <a:br>
                        <a:rPr lang="en-US" sz="1200" b="1" noProof="0" dirty="0">
                          <a:solidFill>
                            <a:sysClr val="windowText" lastClr="000000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200" b="1" noProof="0" dirty="0">
                          <a:solidFill>
                            <a:sysClr val="windowText" lastClr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n/N (%)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FP Group, </a:t>
                      </a:r>
                    </a:p>
                    <a:p>
                      <a:pPr algn="ctr"/>
                      <a:r>
                        <a:rPr lang="en-US" sz="1200" b="1" noProof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n/N (%)</a:t>
                      </a:r>
                      <a:endParaRPr lang="en-US" sz="1200" b="1" noProof="0" dirty="0">
                        <a:solidFill>
                          <a:sysClr val="windowText" lastClr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Estimated difference,</a:t>
                      </a:r>
                      <a:br>
                        <a:rPr lang="en-US" sz="1200" b="1" noProof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</a:br>
                      <a:r>
                        <a:rPr lang="en-US" sz="1200" b="1" noProof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PCC – FP (95% CI), %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788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b="1" noProof="0" dirty="0">
                          <a:latin typeface="+mn-lt"/>
                        </a:rPr>
                        <a:t>Primary analysis set</a:t>
                      </a:r>
                    </a:p>
                  </a:txBody>
                  <a:tcPr marL="72000" marR="7200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latin typeface="+mn-lt"/>
                        </a:rPr>
                        <a:t>47/213 (22.1)</a:t>
                      </a:r>
                    </a:p>
                  </a:txBody>
                  <a:tcPr marL="72000" marR="7200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latin typeface="+mn-lt"/>
                        </a:rPr>
                        <a:t>82/207 (39.6)</a:t>
                      </a:r>
                    </a:p>
                  </a:txBody>
                  <a:tcPr marL="72000" marR="7200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−17.55 (−26.40, −8.70)</a:t>
                      </a:r>
                    </a:p>
                  </a:txBody>
                  <a:tcPr marL="72000" marR="7200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33538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Per-protocol analysis set</a:t>
                      </a:r>
                    </a:p>
                  </a:txBody>
                  <a:tcPr marL="72000" marR="7200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45/209 (21.5)</a:t>
                      </a:r>
                    </a:p>
                  </a:txBody>
                  <a:tcPr marL="72000" marR="7200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79/200 (39.5)</a:t>
                      </a:r>
                    </a:p>
                  </a:txBody>
                  <a:tcPr marL="72000" marR="7200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−17.97 (−26.91, −9.03)</a:t>
                      </a:r>
                    </a:p>
                  </a:txBody>
                  <a:tcPr marL="72000" marR="7200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57317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Male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38/157 (24.2)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59/152 (38.8)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−14.61 (−24.98, −4.25)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8935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b="0" noProof="0" dirty="0">
                          <a:latin typeface="+mn-lt"/>
                        </a:rPr>
                        <a:t>Female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9/56 (16.1)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23/55 (41.8)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−25.75 (−42.76, −8.73)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6239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b="0" noProof="0" dirty="0">
                          <a:latin typeface="+mn-lt"/>
                        </a:rPr>
                        <a:t>Elective surgery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40/177 (22.6)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69/163 (42.3)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−19.73 (−29.67, −9.80)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0564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b="0" noProof="0" dirty="0">
                          <a:latin typeface="+mn-lt"/>
                        </a:rPr>
                        <a:t>Non-elective surgery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7/36 (19.4)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13/44 (29.5)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−10.10 (−29.58, 9.37)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26139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b="0" noProof="0" dirty="0">
                          <a:latin typeface="+mn-lt"/>
                        </a:rPr>
                        <a:t>Complex surgery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35/144 (24.3)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68/152 (44.7)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−20.43 (−31.31, −9.55)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0827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b="0" noProof="0" dirty="0">
                          <a:latin typeface="+mn-lt"/>
                        </a:rPr>
                        <a:t>Simple surgery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12/69 (17.4)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14/55 (25.5)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−8.06 (−22.47, 6.35)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66064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b="0" noProof="0" dirty="0">
                          <a:latin typeface="+mn-lt"/>
                        </a:rPr>
                        <a:t>CPB duration ≤120 minutes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9/60 (15.0)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14/48 (29.2)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−14.17 (−29.80, 1.47)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24170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b="0" noProof="0" dirty="0">
                          <a:latin typeface="+mn-lt"/>
                        </a:rPr>
                        <a:t>CPB duration 121–180 minutes</a:t>
                      </a:r>
                    </a:p>
                  </a:txBody>
                  <a:tcPr marL="72000" marR="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12/72 (16.7)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27/75 (36.0)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−19.33 (−33.81, −4.85)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70224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b="0" noProof="0" dirty="0">
                          <a:latin typeface="+mn-lt"/>
                        </a:rPr>
                        <a:t>CPB duration &gt;180 minutes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26/81 (32.1)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41/84 (48.8)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−16.71 (−31.66, −1.76)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5655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b="0" noProof="0" dirty="0">
                          <a:latin typeface="+mn-lt"/>
                        </a:rPr>
                        <a:t>Age &lt;65 years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19/90 (21.1)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45/104 (43.3)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−22.16 (−35.53, −8.79)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71764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b="0" noProof="0" dirty="0">
                          <a:latin typeface="+mn-lt"/>
                        </a:rPr>
                        <a:t>Age </a:t>
                      </a:r>
                      <a:r>
                        <a:rPr lang="en-US" sz="1200" b="0" noProof="0" dirty="0">
                          <a:latin typeface="+mn-lt"/>
                          <a:ea typeface="Verdana" panose="020B0604030504040204" pitchFamily="34" charset="0"/>
                        </a:rPr>
                        <a:t>≥65 years</a:t>
                      </a:r>
                      <a:endParaRPr lang="en-US" sz="1200" b="0" noProof="0" dirty="0">
                        <a:latin typeface="+mn-lt"/>
                      </a:endParaRP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28/123 (22.8)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37/103 (35.9)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−13.16 (−24.97, −1.35)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04417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AF9390A6-10CE-4778-625C-95ADCCC76A92}"/>
              </a:ext>
            </a:extLst>
          </p:cNvPr>
          <p:cNvSpPr/>
          <p:nvPr/>
        </p:nvSpPr>
        <p:spPr>
          <a:xfrm>
            <a:off x="6051346" y="5626631"/>
            <a:ext cx="691299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075E5E-96C9-D3D5-96AD-C810B69667C5}"/>
              </a:ext>
            </a:extLst>
          </p:cNvPr>
          <p:cNvSpPr/>
          <p:nvPr/>
        </p:nvSpPr>
        <p:spPr>
          <a:xfrm>
            <a:off x="11519819" y="5648345"/>
            <a:ext cx="49575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8340C6-742F-D594-67FC-A7066CFD4BE1}"/>
              </a:ext>
            </a:extLst>
          </p:cNvPr>
          <p:cNvCxnSpPr>
            <a:cxnSpLocks/>
          </p:cNvCxnSpPr>
          <p:nvPr/>
        </p:nvCxnSpPr>
        <p:spPr>
          <a:xfrm flipV="1">
            <a:off x="11117623" y="2311745"/>
            <a:ext cx="0" cy="3384000"/>
          </a:xfrm>
          <a:prstGeom prst="line">
            <a:avLst/>
          </a:prstGeom>
          <a:ln w="158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1AE187E-4A2A-7385-338C-B746240FEBDF}"/>
              </a:ext>
            </a:extLst>
          </p:cNvPr>
          <p:cNvSpPr txBox="1"/>
          <p:nvPr/>
        </p:nvSpPr>
        <p:spPr>
          <a:xfrm>
            <a:off x="10337217" y="1690688"/>
            <a:ext cx="122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/>
              <a:t>Favors</a:t>
            </a:r>
          </a:p>
          <a:p>
            <a:r>
              <a:rPr lang="en-US" sz="1400" b="1" noProof="0" dirty="0"/>
              <a:t>FP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19A3E0-1486-AA8B-F053-F7548250A2C1}"/>
              </a:ext>
            </a:extLst>
          </p:cNvPr>
          <p:cNvSpPr txBox="1"/>
          <p:nvPr/>
        </p:nvSpPr>
        <p:spPr>
          <a:xfrm>
            <a:off x="9057262" y="1692547"/>
            <a:ext cx="122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noProof="0" dirty="0"/>
              <a:t>Favors</a:t>
            </a:r>
            <a:br>
              <a:rPr lang="en-US" sz="1400" b="1" noProof="0" dirty="0"/>
            </a:br>
            <a:r>
              <a:rPr lang="en-US" sz="1400" b="1" noProof="0" dirty="0"/>
              <a:t>PCC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0D24A3-E754-101C-9584-6B99B493FFC7}"/>
              </a:ext>
            </a:extLst>
          </p:cNvPr>
          <p:cNvSpPr txBox="1"/>
          <p:nvPr/>
        </p:nvSpPr>
        <p:spPr>
          <a:xfrm>
            <a:off x="6506393" y="6002200"/>
            <a:ext cx="532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noProof="0" dirty="0"/>
              <a:t>Estimated difference in hemostatic response</a:t>
            </a:r>
            <a:br>
              <a:rPr lang="en-US" sz="1200" b="1" noProof="0" dirty="0"/>
            </a:br>
            <a:r>
              <a:rPr lang="en-US" sz="1200" b="1" noProof="0" dirty="0"/>
              <a:t>failure rate, PCC – FP (95% CI), 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16494-E478-1E2E-B7CE-7467A9795C04}"/>
              </a:ext>
            </a:extLst>
          </p:cNvPr>
          <p:cNvSpPr txBox="1"/>
          <p:nvPr/>
        </p:nvSpPr>
        <p:spPr>
          <a:xfrm>
            <a:off x="11110727" y="2233346"/>
            <a:ext cx="7509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0" dirty="0">
                <a:solidFill>
                  <a:schemeClr val="accent6">
                    <a:lumMod val="75000"/>
                  </a:schemeClr>
                </a:solidFill>
              </a:rPr>
              <a:t>10% non-inferiority margin</a:t>
            </a:r>
            <a:endParaRPr lang="en-US" sz="1000" b="1" baseline="30000" noProof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67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8BD0A-CCD7-CDA7-AC8D-A47C7454B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9D798-9FF8-C5E6-D497-EBC3F77E8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b="1" noProof="0" dirty="0"/>
              <a:t>Selected other hemostatic efficacy endpoints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53A6C465-A1E9-2EFC-A2FF-8923FAF5F5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119337"/>
              </p:ext>
            </p:extLst>
          </p:nvPr>
        </p:nvGraphicFramePr>
        <p:xfrm>
          <a:off x="696000" y="1907211"/>
          <a:ext cx="10800000" cy="367512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988000">
                  <a:extLst>
                    <a:ext uri="{9D8B030D-6E8A-4147-A177-3AD203B41FA5}">
                      <a16:colId xmlns:a16="http://schemas.microsoft.com/office/drawing/2014/main" val="236617474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884031524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1492654088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2123839036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4302711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37735458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Efficacy endpoint (PAS)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n-lt"/>
                        </a:rPr>
                        <a:t>PCC Group</a:t>
                      </a:r>
                      <a:r>
                        <a:rPr lang="en-US" sz="1600" baseline="0" noProof="0" dirty="0">
                          <a:solidFill>
                            <a:schemeClr val="tx1"/>
                          </a:solidFill>
                          <a:latin typeface="+mn-lt"/>
                        </a:rPr>
                        <a:t> (N=213)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n-lt"/>
                        </a:rPr>
                        <a:t>FP Group (N=207)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Difference (95% CI)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RR / LS mean ratio (95% CI)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6788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Severe/massive bleeding, during</a:t>
                      </a:r>
                      <a:br>
                        <a:rPr lang="en-US" sz="16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24 hours after CPB, No.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(14.1)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 (27.5)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13.5 (5.8, 21.1)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u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RR:</a:t>
                      </a:r>
                      <a:r>
                        <a:rPr lang="en-US" sz="16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0.51 (0.34, 0.76)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961994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ABPs (IMP and non-IMP)</a:t>
                      </a:r>
                      <a:br>
                        <a:rPr lang="en-US" sz="16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within 24 hours after CPB,</a:t>
                      </a:r>
                      <a:br>
                        <a:rPr lang="en-US" sz="16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LS mean (95% CI), units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6.6 (5.9, 7.5)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13.8 (12.3, 15.5)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 (5.4, 9.0)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u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Ratio:</a:t>
                      </a:r>
                      <a:r>
                        <a:rPr lang="en-US" sz="16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0.48 (0.41, 0.57)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&lt;0.001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842657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ABPs (non-IMP) within</a:t>
                      </a:r>
                      <a:br>
                        <a:rPr lang="en-US" sz="16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24 hours after CPB, LS mean</a:t>
                      </a:r>
                      <a:br>
                        <a:rPr lang="en-US" sz="16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(95% CI), units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6.6 (5.7, 7.7)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9.3 (8.0, 10.8)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 (1.0, 4.4)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u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Ratio:</a:t>
                      </a:r>
                      <a:r>
                        <a:rPr lang="en-US" sz="16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0.71 (0.57, 0.88)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765573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baseline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 in INR, LS mean (95%</a:t>
                      </a:r>
                      <a:br>
                        <a:rPr lang="en-US" sz="1600" b="0" baseline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0" baseline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CI)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−0.84 (−0.77,</a:t>
                      </a:r>
                      <a:b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−0.92)</a:t>
                      </a:r>
                      <a:endParaRPr lang="en-US" sz="1600" baseline="30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−0.70 (−0.62, −0.77)</a:t>
                      </a:r>
                      <a:endParaRPr lang="en-US" sz="1600" baseline="30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 (0.04, 0.26)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9095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777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80DA-9790-608D-089D-2A7ED02ED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b="1" noProof="0" dirty="0"/>
              <a:t>Safety (within 30 days after surgery start)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087D5E-2918-1926-C3EC-3F4C61C796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859004"/>
              </p:ext>
            </p:extLst>
          </p:nvPr>
        </p:nvGraphicFramePr>
        <p:xfrm>
          <a:off x="912000" y="1690688"/>
          <a:ext cx="10368000" cy="39960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5184000">
                  <a:extLst>
                    <a:ext uri="{9D8B030D-6E8A-4147-A177-3AD203B41FA5}">
                      <a16:colId xmlns:a16="http://schemas.microsoft.com/office/drawing/2014/main" val="2366174741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val="884031524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val="1492654088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PCC Group</a:t>
                      </a:r>
                      <a:r>
                        <a:rPr lang="en-US" sz="1600" baseline="0" noProof="0" dirty="0">
                          <a:solidFill>
                            <a:schemeClr val="tx1"/>
                          </a:solidFill>
                        </a:rPr>
                        <a:t> (N=213)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FP Group (N=207)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67885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Any AE, No. (%) [No. events]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206 (96.7) [936]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201 (97.1%) [976]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433538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Any serious AE, No. (%) [No. events]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77 (36.2) [138]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98 (47.3) [201]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257317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Thromboembolic AEs, No. (%) [No. events]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18 (8.5) [26]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15 (7.2) [18]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08935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  Stroke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5 (2.3) [5]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5 (2.4) [5]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46239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800100" algn="l"/>
                        </a:tabLst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  Vascular thrombosis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15 (7.0) [16]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11 (5.3) [11]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105649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  Other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5 (2.3) [5]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2 (1.0) [2]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626139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Death, No. (%)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7 (3.3)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8 (3.9)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80827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Acute kidney injury, No. (%)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22 (10.3)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39 (18.8)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066064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Duration of mechanical ventilation, median (IQR), days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1.0 (1.0–2.0)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1.0 (1.0–2.0)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241701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Duration of initial ICU stay, median (IQR), days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4.0 (2.0–6.0)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4.0 (2.0–7.0)</a:t>
                      </a:r>
                      <a:endParaRPr lang="en-US" sz="2000" baseline="30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370224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Duration of initial hospitalization, median (IQR), days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8.0 (7.0–12.0)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9.0 (7.0–13.0)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3565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598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CEBE6-F686-4B80-6362-2EA60DAA7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2AA0B-982C-2C7E-E564-7493A69A5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b="1" noProof="0" dirty="0"/>
              <a:t>Safety (within 30 days after surgery start)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DFEB9CB-189F-7E46-4A23-6E86440C5B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676795"/>
              </p:ext>
            </p:extLst>
          </p:nvPr>
        </p:nvGraphicFramePr>
        <p:xfrm>
          <a:off x="516000" y="1989000"/>
          <a:ext cx="11160000" cy="28800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2366174741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884031524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149265408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sz="20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solidFill>
                            <a:schemeClr val="tx1"/>
                          </a:solidFill>
                        </a:rPr>
                        <a:t>PCC Group</a:t>
                      </a:r>
                      <a:r>
                        <a:rPr lang="en-US" sz="2000" baseline="0" noProof="0" dirty="0">
                          <a:solidFill>
                            <a:schemeClr val="tx1"/>
                          </a:solidFill>
                        </a:rPr>
                        <a:t> (N=213)</a:t>
                      </a:r>
                      <a:endParaRPr lang="en-US" sz="2000" noProof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solidFill>
                            <a:schemeClr val="tx1"/>
                          </a:solidFill>
                        </a:rPr>
                        <a:t>FP Group (N=207)</a:t>
                      </a:r>
                      <a:endParaRPr lang="en-US" sz="2000" noProof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67885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noProof="0" dirty="0">
                          <a:solidFill>
                            <a:srgbClr val="000000"/>
                          </a:solidFill>
                          <a:effectLst/>
                        </a:rPr>
                        <a:t>  Any serious AE, No. (%)</a:t>
                      </a:r>
                      <a:endParaRPr lang="en-US" sz="20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noProof="0" dirty="0">
                          <a:solidFill>
                            <a:srgbClr val="000000"/>
                          </a:solidFill>
                          <a:effectLst/>
                        </a:rPr>
                        <a:t>77 (36.2)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noProof="0" dirty="0">
                          <a:solidFill>
                            <a:srgbClr val="000000"/>
                          </a:solidFill>
                          <a:effectLst/>
                        </a:rPr>
                        <a:t>98 (47.3)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257317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Relative risk (95% CI), PCC to FP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0.76 (0.61, 0.96), P=0.02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08935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794398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noProof="0" dirty="0">
                          <a:solidFill>
                            <a:srgbClr val="000000"/>
                          </a:solidFill>
                          <a:effectLst/>
                        </a:rPr>
                        <a:t>  Acute kidney injury, No. (%)</a:t>
                      </a:r>
                      <a:endParaRPr lang="en-US" sz="20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noProof="0" dirty="0">
                          <a:solidFill>
                            <a:srgbClr val="000000"/>
                          </a:solidFill>
                          <a:effectLst/>
                        </a:rPr>
                        <a:t>22 (10.3)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noProof="0" dirty="0">
                          <a:solidFill>
                            <a:srgbClr val="000000"/>
                          </a:solidFill>
                          <a:effectLst/>
                        </a:rPr>
                        <a:t>39 (18.8)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462390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Relative risk (95% CI), PCC to FP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0.55 (0.34, 0.89), P=0.02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3565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000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B226-E704-0915-CB3B-DEC530F28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19384-FC08-BB80-4580-0492EF901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US" sz="2800" noProof="0" dirty="0"/>
              <a:t>PCC is non-inferior and superior to FP for hemostatic response in the management of excessive bleeding related to coagulation factor deficiency in patients undergoing cardiac surgery. </a:t>
            </a:r>
          </a:p>
          <a:p>
            <a:pPr>
              <a:spcAft>
                <a:spcPts val="1000"/>
              </a:spcAft>
            </a:pPr>
            <a:r>
              <a:rPr lang="en-US" sz="2800" noProof="0" dirty="0"/>
              <a:t>The greater hemostatic efficacy of PCC over FP was shown across multiple endpoints and was not accompanied by an increase in thromboembolic events.</a:t>
            </a:r>
          </a:p>
          <a:p>
            <a:pPr>
              <a:spcAft>
                <a:spcPts val="1000"/>
              </a:spcAft>
            </a:pPr>
            <a:r>
              <a:rPr lang="en-US" sz="2800" noProof="0" dirty="0"/>
              <a:t>PCC may have safety advantages over FP, as shown by the significantly reduced risk of serious adverse events and acute kidney injury.</a:t>
            </a:r>
          </a:p>
          <a:p>
            <a:pPr>
              <a:spcAft>
                <a:spcPts val="1000"/>
              </a:spcAft>
              <a:buClr>
                <a:schemeClr val="tx1"/>
              </a:buClr>
            </a:pPr>
            <a:r>
              <a:rPr lang="en-US" sz="2800" b="1" noProof="0" dirty="0">
                <a:solidFill>
                  <a:schemeClr val="accent2"/>
                </a:solidFill>
              </a:rPr>
              <a:t>These potentially practice-changing results support the use of PCC over FP for bleeding management in cardiac surgery.</a:t>
            </a:r>
          </a:p>
        </p:txBody>
      </p:sp>
    </p:spTree>
    <p:extLst>
      <p:ext uri="{BB962C8B-B14F-4D97-AF65-F5344CB8AC3E}">
        <p14:creationId xmlns:p14="http://schemas.microsoft.com/office/powerpoint/2010/main" val="4141257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FEE3C-7CAD-4A6E-95B6-CD854A3A9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Impaired Thrombin Generation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D064FDEF-1379-4060-B5A2-80C99F56D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767" y="1366009"/>
            <a:ext cx="8164251" cy="549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5">
            <a:extLst>
              <a:ext uri="{FF2B5EF4-FFF2-40B4-BE49-F238E27FC236}">
                <a16:creationId xmlns:a16="http://schemas.microsoft.com/office/drawing/2014/main" id="{9C969005-4DE5-40F5-B668-F77F6B949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89" y="6543672"/>
            <a:ext cx="54702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dirty="0" err="1">
                <a:cs typeface="Arial" panose="020B0604020202020204" pitchFamily="34" charset="0"/>
              </a:rPr>
              <a:t>Bartoszko</a:t>
            </a:r>
            <a:r>
              <a:rPr lang="en-US" dirty="0">
                <a:cs typeface="Arial" panose="020B0604020202020204" pitchFamily="34" charset="0"/>
              </a:rPr>
              <a:t> et al. BJA 2021 Under Review</a:t>
            </a:r>
          </a:p>
        </p:txBody>
      </p:sp>
    </p:spTree>
    <p:extLst>
      <p:ext uri="{BB962C8B-B14F-4D97-AF65-F5344CB8AC3E}">
        <p14:creationId xmlns:p14="http://schemas.microsoft.com/office/powerpoint/2010/main" val="3483220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407AA-5442-49C9-BED4-FAC72FA59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30474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preview">
            <a:extLst>
              <a:ext uri="{FF2B5EF4-FFF2-40B4-BE49-F238E27FC236}">
                <a16:creationId xmlns:a16="http://schemas.microsoft.com/office/drawing/2014/main" id="{1DDF6528-935A-45D5-9290-55BFD5BF6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8" b="-9188"/>
          <a:stretch/>
        </p:blipFill>
        <p:spPr bwMode="auto">
          <a:xfrm>
            <a:off x="2487351" y="1386632"/>
            <a:ext cx="8172297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944380-C15C-4978-9312-CE7CB7ABF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Impaired Thrombin Generation</a:t>
            </a:r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id="{9C969005-4DE5-40F5-B668-F77F6B949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89" y="6543672"/>
            <a:ext cx="54702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dirty="0" err="1">
                <a:cs typeface="Arial" panose="020B0604020202020204" pitchFamily="34" charset="0"/>
              </a:rPr>
              <a:t>Bartoszko</a:t>
            </a:r>
            <a:r>
              <a:rPr lang="en-US" dirty="0">
                <a:cs typeface="Arial" panose="020B0604020202020204" pitchFamily="34" charset="0"/>
              </a:rPr>
              <a:t> et al. BJA 2021 Under Review</a:t>
            </a:r>
          </a:p>
        </p:txBody>
      </p:sp>
    </p:spTree>
    <p:extLst>
      <p:ext uri="{BB962C8B-B14F-4D97-AF65-F5344CB8AC3E}">
        <p14:creationId xmlns:p14="http://schemas.microsoft.com/office/powerpoint/2010/main" val="322086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Impaired Thrombin Generation after CVS</a:t>
            </a:r>
            <a:endParaRPr lang="en-US" dirty="0"/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63689" y="6543672"/>
            <a:ext cx="54702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dirty="0">
                <a:cs typeface="Arial" panose="020B0604020202020204" pitchFamily="34" charset="0"/>
              </a:rPr>
              <a:t>Percy et al. Blood </a:t>
            </a:r>
            <a:r>
              <a:rPr lang="en-US" dirty="0" err="1">
                <a:cs typeface="Arial" panose="020B0604020202020204" pitchFamily="34" charset="0"/>
              </a:rPr>
              <a:t>Coag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Fibrinol</a:t>
            </a:r>
            <a:r>
              <a:rPr lang="en-US" dirty="0">
                <a:cs typeface="Arial" panose="020B0604020202020204" pitchFamily="34" charset="0"/>
              </a:rPr>
              <a:t> 2015;26:357-367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1666119" y="1584050"/>
          <a:ext cx="8859762" cy="4728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0643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40" y="1483556"/>
            <a:ext cx="5345362" cy="53055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5A52DC1-1EB2-4A1B-9A14-B53A64642CB0}"/>
              </a:ext>
            </a:extLst>
          </p:cNvPr>
          <p:cNvSpPr/>
          <p:nvPr/>
        </p:nvSpPr>
        <p:spPr>
          <a:xfrm>
            <a:off x="674440" y="1344304"/>
            <a:ext cx="622097" cy="504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9404" y="5105402"/>
            <a:ext cx="361269" cy="445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83557"/>
            <a:ext cx="5421560" cy="53812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1807" y="3939418"/>
            <a:ext cx="736099" cy="420564"/>
          </a:xfrm>
          <a:prstGeom prst="rect">
            <a:avLst/>
          </a:prstGeom>
          <a:solidFill>
            <a:srgbClr val="D5FFFD"/>
          </a:solidFill>
          <a:ln w="38100">
            <a:solidFill>
              <a:srgbClr val="2E75B6"/>
            </a:solidFill>
          </a:ln>
        </p:spPr>
        <p:txBody>
          <a:bodyPr wrap="none" rtlCol="0">
            <a:spAutoFit/>
          </a:bodyPr>
          <a:lstStyle/>
          <a:p>
            <a:r>
              <a:rPr lang="en-CA" sz="2133" dirty="0"/>
              <a:t>1000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701" y="2377182"/>
            <a:ext cx="736099" cy="420564"/>
          </a:xfrm>
          <a:prstGeom prst="rect">
            <a:avLst/>
          </a:prstGeom>
          <a:solidFill>
            <a:srgbClr val="D5FFFD"/>
          </a:solidFill>
          <a:ln w="38100">
            <a:solidFill>
              <a:srgbClr val="2E75B6"/>
            </a:solidFill>
          </a:ln>
        </p:spPr>
        <p:txBody>
          <a:bodyPr wrap="none" rtlCol="0">
            <a:spAutoFit/>
          </a:bodyPr>
          <a:lstStyle/>
          <a:p>
            <a:r>
              <a:rPr lang="en-CA" sz="2133" dirty="0"/>
              <a:t>1000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0377" y="6536598"/>
            <a:ext cx="54702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dirty="0">
                <a:ea typeface="Arial" charset="0"/>
                <a:cs typeface="Arial" charset="0"/>
              </a:rPr>
              <a:t>Percy et al. Blood </a:t>
            </a:r>
            <a:r>
              <a:rPr lang="en-US" dirty="0" err="1">
                <a:ea typeface="Arial" charset="0"/>
                <a:cs typeface="Arial" charset="0"/>
              </a:rPr>
              <a:t>Coag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Fibrinol</a:t>
            </a:r>
            <a:r>
              <a:rPr lang="en-US" dirty="0">
                <a:ea typeface="Arial" charset="0"/>
                <a:cs typeface="Arial" charset="0"/>
              </a:rPr>
              <a:t> 2015;26:357-367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4F-PCC Versus FP for Thrombin Generation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FFCA01-9E69-4BF5-A2C8-1F2D54AAD28E}"/>
              </a:ext>
            </a:extLst>
          </p:cNvPr>
          <p:cNvSpPr/>
          <p:nvPr/>
        </p:nvSpPr>
        <p:spPr>
          <a:xfrm>
            <a:off x="6183562" y="1555845"/>
            <a:ext cx="319596" cy="3411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3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>
            <a:extLst>
              <a:ext uri="{FF2B5EF4-FFF2-40B4-BE49-F238E27FC236}">
                <a16:creationId xmlns:a16="http://schemas.microsoft.com/office/drawing/2014/main" id="{813CCC5E-430F-22F1-0A61-4011AAF70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7" y="6536598"/>
            <a:ext cx="54702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dirty="0">
                <a:ea typeface="Arial" charset="0"/>
                <a:cs typeface="Arial" charset="0"/>
              </a:rPr>
              <a:t>Viana et al. J Chest Surg 2024;57:25-35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7BB400-8800-2A28-B7E5-43F5B53F4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13" y="1540800"/>
            <a:ext cx="11386861" cy="467999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2B10EE4-5E7B-94D2-10A0-93C82AC5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Meta-analysis: Chest Tube Drainage</a:t>
            </a:r>
          </a:p>
        </p:txBody>
      </p:sp>
    </p:spTree>
    <p:extLst>
      <p:ext uri="{BB962C8B-B14F-4D97-AF65-F5344CB8AC3E}">
        <p14:creationId xmlns:p14="http://schemas.microsoft.com/office/powerpoint/2010/main" val="3156367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>
            <a:extLst>
              <a:ext uri="{FF2B5EF4-FFF2-40B4-BE49-F238E27FC236}">
                <a16:creationId xmlns:a16="http://schemas.microsoft.com/office/drawing/2014/main" id="{813CCC5E-430F-22F1-0A61-4011AAF70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7" y="6536598"/>
            <a:ext cx="54702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dirty="0">
                <a:ea typeface="Arial" charset="0"/>
                <a:cs typeface="Arial" charset="0"/>
              </a:rPr>
              <a:t>Viana et al. J Chest Surg 2024;57:25-35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2B10EE4-5E7B-94D2-10A0-93C82AC5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Meta-analysis: RBC Transfusion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13C1CC-D633-5094-ABE6-A3E93D997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6571"/>
            <a:ext cx="10627352" cy="519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13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BBF21-ED44-3928-6496-D75B1230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Meta-analysis: Thromboembolic Events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2C63AB-42E4-2C08-9B52-F194DF7A1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62" y="1245675"/>
            <a:ext cx="10515600" cy="5247200"/>
          </a:xfrm>
          <a:prstGeom prst="rect">
            <a:avLst/>
          </a:prstGeom>
        </p:spPr>
      </p:pic>
      <p:sp>
        <p:nvSpPr>
          <p:cNvPr id="5" name="Text Box 15">
            <a:extLst>
              <a:ext uri="{FF2B5EF4-FFF2-40B4-BE49-F238E27FC236}">
                <a16:creationId xmlns:a16="http://schemas.microsoft.com/office/drawing/2014/main" id="{5F449A87-B038-9BBD-0389-F3BCC4E83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7" y="6536598"/>
            <a:ext cx="54702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dirty="0">
                <a:ea typeface="Arial" charset="0"/>
                <a:cs typeface="Arial" charset="0"/>
              </a:rPr>
              <a:t>Viana et al. J Chest Surg 2024;57:25-35</a:t>
            </a:r>
          </a:p>
        </p:txBody>
      </p:sp>
    </p:spTree>
    <p:extLst>
      <p:ext uri="{BB962C8B-B14F-4D97-AF65-F5344CB8AC3E}">
        <p14:creationId xmlns:p14="http://schemas.microsoft.com/office/powerpoint/2010/main" val="2179600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43c1d4b3-fc67-4c00-8178-0d590268036f" xsi:nil="true"/>
    <_ip_UnifiedCompliancePolicyProperties xmlns="http://schemas.microsoft.com/sharepoint/v3" xsi:nil="true"/>
    <lcf76f155ced4ddcb4097134ff3c332f xmlns="3d30a626-e7f1-43ec-9dd2-88d2b696b3d5">
      <Terms xmlns="http://schemas.microsoft.com/office/infopath/2007/PartnerControls"/>
    </lcf76f155ced4ddcb4097134ff3c332f>
    <SophiesNotes xmlns="3d30a626-e7f1-43ec-9dd2-88d2b696b3d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35C42546A9154286300FFC1EE1C677" ma:contentTypeVersion="27" ma:contentTypeDescription="Create a new document." ma:contentTypeScope="" ma:versionID="873e442d01b0165801822ca52f39d300">
  <xsd:schema xmlns:xsd="http://www.w3.org/2001/XMLSchema" xmlns:xs="http://www.w3.org/2001/XMLSchema" xmlns:p="http://schemas.microsoft.com/office/2006/metadata/properties" xmlns:ns1="http://schemas.microsoft.com/sharepoint/v3" xmlns:ns2="3d30a626-e7f1-43ec-9dd2-88d2b696b3d5" xmlns:ns3="43c1d4b3-fc67-4c00-8178-0d590268036f" targetNamespace="http://schemas.microsoft.com/office/2006/metadata/properties" ma:root="true" ma:fieldsID="f7416c85634c329a046fa9cb0f1a738a" ns1:_="" ns2:_="" ns3:_="">
    <xsd:import namespace="http://schemas.microsoft.com/sharepoint/v3"/>
    <xsd:import namespace="3d30a626-e7f1-43ec-9dd2-88d2b696b3d5"/>
    <xsd:import namespace="43c1d4b3-fc67-4c00-8178-0d59026803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Sophies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30a626-e7f1-43ec-9dd2-88d2b696b3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2b9c19e-1ce7-41ad-b5fe-f1235fea75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ophiesNotes" ma:index="28" nillable="true" ma:displayName="Sophie's Notes" ma:format="Dropdown" ma:internalName="Sophies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c1d4b3-fc67-4c00-8178-0d59026803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a794ec2-33d3-4229-998e-9aef64585d67}" ma:internalName="TaxCatchAll" ma:showField="CatchAllData" ma:web="43c1d4b3-fc67-4c00-8178-0d59026803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AC0A44-F76A-423A-87E3-089068292B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F5CC54-244D-487C-A519-F785B098A32D}">
  <ds:schemaRefs>
    <ds:schemaRef ds:uri="http://schemas.openxmlformats.org/package/2006/metadata/core-properties"/>
    <ds:schemaRef ds:uri="http://purl.org/dc/dcmitype/"/>
    <ds:schemaRef ds:uri="3d30a626-e7f1-43ec-9dd2-88d2b696b3d5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schemas.microsoft.com/sharepoint/v3"/>
    <ds:schemaRef ds:uri="http://schemas.microsoft.com/office/infopath/2007/PartnerControls"/>
    <ds:schemaRef ds:uri="43c1d4b3-fc67-4c00-8178-0d590268036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C5ACE77-3309-41DB-8A81-FD93754FF7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d30a626-e7f1-43ec-9dd2-88d2b696b3d5"/>
    <ds:schemaRef ds:uri="43c1d4b3-fc67-4c00-8178-0d59026803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830d02f-fd7b-4629-905f-a41bb5868147}" enabled="0" method="" siteId="{4830d02f-fd7b-4629-905f-a41bb58681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57016</TotalTime>
  <Pages>59</Pages>
  <Words>2857</Words>
  <Application>Microsoft Office PowerPoint</Application>
  <PresentationFormat>Widescreen</PresentationFormat>
  <Paragraphs>439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Aptos</vt:lpstr>
      <vt:lpstr>Arial</vt:lpstr>
      <vt:lpstr>Arial Narrow</vt:lpstr>
      <vt:lpstr>BlinkMacSystemFont</vt:lpstr>
      <vt:lpstr>Calibri</vt:lpstr>
      <vt:lpstr>Calibri Light</vt:lpstr>
      <vt:lpstr>Verdana</vt:lpstr>
      <vt:lpstr>Office Theme</vt:lpstr>
      <vt:lpstr>PowerPoint Presentation</vt:lpstr>
      <vt:lpstr>Coagulopathic Bleeding</vt:lpstr>
      <vt:lpstr>Impaired Thrombin Generation</vt:lpstr>
      <vt:lpstr>Impaired Thrombin Generation</vt:lpstr>
      <vt:lpstr>Impaired Thrombin Generation after CVS</vt:lpstr>
      <vt:lpstr>4F-PCC Versus FP for Thrombin Generation</vt:lpstr>
      <vt:lpstr>Meta-analysis: Chest Tube Drainage</vt:lpstr>
      <vt:lpstr>Meta-analysis: RBC Transfusion</vt:lpstr>
      <vt:lpstr>Meta-analysis: Thromboembolic Events</vt:lpstr>
      <vt:lpstr>What does it all mean? </vt:lpstr>
      <vt:lpstr>PowerPoint Presentation</vt:lpstr>
      <vt:lpstr>FARES-II study sites</vt:lpstr>
      <vt:lpstr>Background</vt:lpstr>
      <vt:lpstr>Objective</vt:lpstr>
      <vt:lpstr>Study design – FARES-II</vt:lpstr>
      <vt:lpstr>Significant Study Procedures</vt:lpstr>
      <vt:lpstr>Why INR to guide therapy?</vt:lpstr>
      <vt:lpstr>PowerPoint Presentation</vt:lpstr>
      <vt:lpstr>Primary endpoint</vt:lpstr>
      <vt:lpstr>Selected other endpoints</vt:lpstr>
      <vt:lpstr>Results – patient disposition</vt:lpstr>
      <vt:lpstr>Patient baseline characteristics</vt:lpstr>
      <vt:lpstr>Patient intervention details</vt:lpstr>
      <vt:lpstr>Hemostatic response – primary endpoint</vt:lpstr>
      <vt:lpstr>Hemostatic response failure – a priori subgroups</vt:lpstr>
      <vt:lpstr>Selected other hemostatic efficacy endpoints</vt:lpstr>
      <vt:lpstr>Safety (within 30 days after surgery start)</vt:lpstr>
      <vt:lpstr>Safety (within 30 days after surgery start)</vt:lpstr>
      <vt:lpstr>Conclusions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Practical and Rational Transfusion Algorithm</dc:title>
  <dc:creator>KK</dc:creator>
  <cp:lastModifiedBy>Kimberly Figures</cp:lastModifiedBy>
  <cp:revision>1437</cp:revision>
  <cp:lastPrinted>1999-12-18T13:10:57Z</cp:lastPrinted>
  <dcterms:created xsi:type="dcterms:W3CDTF">1996-04-01T08:53:12Z</dcterms:created>
  <dcterms:modified xsi:type="dcterms:W3CDTF">2025-07-09T14:50:15Z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0x010100AD35C42546A9154286300FFC1EE1C677</vt:lpwstr>
  </property>
</Properties>
</file>