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60" r:id="rId5"/>
    <p:sldId id="270" r:id="rId6"/>
    <p:sldId id="271" r:id="rId7"/>
    <p:sldId id="262" r:id="rId8"/>
    <p:sldId id="269" r:id="rId9"/>
    <p:sldId id="261" r:id="rId10"/>
    <p:sldId id="265" r:id="rId11"/>
    <p:sldId id="268" r:id="rId12"/>
    <p:sldId id="264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32AE3F-5FCA-2F1F-7153-78D8FF4F6591}" name="Kaylee Brooks" initials="KB" userId="S::kaylee.brooks@blood.ca::12275bbb-27c6-4919-b28a-5dff64a37037" providerId="AD"/>
  <p188:author id="{B50DAC50-7BCF-1D14-091F-19D9C2DB7FEA}" name="Michelle Armstrong" initials="MA" userId="S::michelle.armstrong@blood.ca::34407974-7a6f-4148-b541-89f62c2ece60" providerId="AD"/>
  <p188:author id="{A78E02CF-871B-2187-A308-A0D9E20F3560}" name="Mary James Fisher" initials="MJF" userId="S::MaryJames.Fisher@blood.ca::18d3c096-d1e2-472e-84b8-2fa3eaa48296" providerId="AD"/>
  <p188:author id="{5FE575FF-5210-799B-23ED-3652E0F8368F}" name="Mary James Fisher" initials="MF" userId="S::maryjames.fisher@blood.ca::18d3c096-d1e2-472e-84b8-2fa3eaa4829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Armstrong" initials="MA" lastIdx="9" clrIdx="0">
    <p:extLst>
      <p:ext uri="{19B8F6BF-5375-455C-9EA6-DF929625EA0E}">
        <p15:presenceInfo xmlns:p15="http://schemas.microsoft.com/office/powerpoint/2012/main" userId="S::michelle.armstrong@blood.ca::34407974-7a6f-4148-b541-89f62c2ece60" providerId="AD"/>
      </p:ext>
    </p:extLst>
  </p:cmAuthor>
  <p:cmAuthor id="2" name="Mary James Fisher" initials="MJF" lastIdx="4" clrIdx="1">
    <p:extLst>
      <p:ext uri="{19B8F6BF-5375-455C-9EA6-DF929625EA0E}">
        <p15:presenceInfo xmlns:p15="http://schemas.microsoft.com/office/powerpoint/2012/main" userId="S::maryjames.fisher@blood.ca::18d3c096-d1e2-472e-84b8-2fa3eaa482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528B"/>
    <a:srgbClr val="E5A812"/>
    <a:srgbClr val="419B96"/>
    <a:srgbClr val="E713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2DA119-489D-6FF7-2AAE-1F0414F4A166}" v="31" dt="2025-01-07T14:24:11.8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730-4379-8BBB-E09099AC8637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bg2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30-4379-8BBB-E09099AC863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A63-46DE-9ED7-A3D59B67A5D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A63-46DE-9ED7-A3D59B67A5D4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730-4379-8BBB-E09099AC863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30-4379-8BBB-E09099AC86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Deaths</c:v>
                </c:pt>
                <c:pt idx="1">
                  <c:v>No death occurred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23.3</c:v>
                </c:pt>
                <c:pt idx="1">
                  <c:v>76.7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30-4379-8BBB-E09099AC86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F3-4EAE-9713-30C5D907ECB4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bg2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F3-4EAE-9713-30C5D907ECB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9F3-4EAE-9713-30C5D907ECB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9F3-4EAE-9713-30C5D907ECB4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F3-4EAE-9713-30C5D907ECB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F3-4EAE-9713-30C5D907EC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Deaths</c:v>
                </c:pt>
                <c:pt idx="1">
                  <c:v>No deaths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18.7</c:v>
                </c:pt>
                <c:pt idx="1">
                  <c:v>81.3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F3-4EAE-9713-30C5D907ECB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6A-4A4A-9558-3A82C126C3E8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bg2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3-156A-4A4A-9558-3A82C126C3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56A-4A4A-9558-3A82C126C3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56A-4A4A-9558-3A82C126C3E8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6A-4A4A-9558-3A82C126C3E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6A-4A4A-9558-3A82C126C3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Unfavourable neurological outcomes</c:v>
                </c:pt>
                <c:pt idx="1">
                  <c:v>Favourable neurological outcomes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68.400000000000006</c:v>
                </c:pt>
                <c:pt idx="1">
                  <c:v>31.6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56A-4A4A-9558-3A82C126C3E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80-4B9E-847E-EB0F7A289DBD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bg2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80-4B9E-847E-EB0F7A289DB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80-4B9E-847E-EB0F7A289DB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80-4B9E-847E-EB0F7A289DB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80-4B9E-847E-EB0F7A289DB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80-4B9E-847E-EB0F7A289D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Unfavourable neurological outcomes</c:v>
                </c:pt>
                <c:pt idx="1">
                  <c:v>Favourable neurological outcomes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73.5</c:v>
                </c:pt>
                <c:pt idx="1">
                  <c:v>26.5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E80-4B9E-847E-EB0F7A289D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730-4379-8BBB-E09099AC8637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bg2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30-4379-8BBB-E09099AC863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A63-46DE-9ED7-A3D59B67A5D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A63-46DE-9ED7-A3D59B67A5D4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730-4379-8BBB-E09099AC863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30-4379-8BBB-E09099AC86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Unfavourable neurological outcomes</c:v>
                </c:pt>
                <c:pt idx="1">
                  <c:v>Favourable neurological outcomes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62.6</c:v>
                </c:pt>
                <c:pt idx="1">
                  <c:v>37.4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30-4379-8BBB-E09099AC86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F3-4EAE-9713-30C5D907ECB4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bg2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F3-4EAE-9713-30C5D907ECB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9F3-4EAE-9713-30C5D907ECB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9F3-4EAE-9713-30C5D907ECB4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F3-4EAE-9713-30C5D907ECB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F3-4EAE-9713-30C5D907EC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Unfavourable neurological outcomes</c:v>
                </c:pt>
                <c:pt idx="1">
                  <c:v>Favourable neurological outcomes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72.599999999999994</c:v>
                </c:pt>
                <c:pt idx="1">
                  <c:v>27.4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F3-4EAE-9713-30C5D907ECB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96A9B0-0C64-D645-A73A-06346754FE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2A581E-D1A4-6D4A-8868-8677FED19D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2D540-DC9E-3D41-84AD-52AADF90434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D6EBBE-53E9-324F-AFC7-41C976FFA2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32B54D-2F85-0F42-8E20-5D7A38F1A5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48E01-4AE5-AD43-BF42-12AB32173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04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15028-8AD0-4D49-B58F-196E87D89ECB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79DBD-40D5-C643-A310-AC07AAD1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50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smiling&#10;&#10;Description automatically generated">
            <a:extLst>
              <a:ext uri="{FF2B5EF4-FFF2-40B4-BE49-F238E27FC236}">
                <a16:creationId xmlns:a16="http://schemas.microsoft.com/office/drawing/2014/main" id="{57EBE7A5-72D2-A44C-4D74-5245093A89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3"/>
            <a:ext cx="12192000" cy="6857591"/>
          </a:xfrm>
          <a:prstGeom prst="rect">
            <a:avLst/>
          </a:prstGeom>
        </p:spPr>
      </p:pic>
      <p:sp>
        <p:nvSpPr>
          <p:cNvPr id="11" name="Title Text">
            <a:extLst>
              <a:ext uri="{FF2B5EF4-FFF2-40B4-BE49-F238E27FC236}">
                <a16:creationId xmlns:a16="http://schemas.microsoft.com/office/drawing/2014/main" id="{1547B864-0FC4-D84C-B5E0-67037F9323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71240" y="4982306"/>
            <a:ext cx="6624749" cy="62132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15431">
              <a:defRPr sz="3200" b="1">
                <a:solidFill>
                  <a:srgbClr val="4645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lright Sans Bold"/>
              </a:defRPr>
            </a:lvl1pPr>
          </a:lstStyle>
          <a:p>
            <a:r>
              <a:rPr lang="en-CA"/>
              <a:t>Insert presentation title here</a:t>
            </a:r>
            <a:endParaRPr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D583AB4B-A4A0-814D-8FB8-3E0768C37039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671240" y="5973268"/>
            <a:ext cx="6624749" cy="65027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6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lang="en-US"/>
              <a:t>Insert secondary subtitle if applicable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4024B3-6B58-1947-895C-85823200648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71241" y="5603630"/>
            <a:ext cx="6624749" cy="432347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subtitle here</a:t>
            </a:r>
            <a:endParaRPr lang="en-CA"/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EFA517D8-4F35-E145-9A80-3D54F5C6F9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7213" y="5035178"/>
            <a:ext cx="3859306" cy="1309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5923DB-24CE-6144-B05D-2469DD0FA0B5}"/>
              </a:ext>
            </a:extLst>
          </p:cNvPr>
          <p:cNvSpPr txBox="1"/>
          <p:nvPr userDrawn="1"/>
        </p:nvSpPr>
        <p:spPr>
          <a:xfrm>
            <a:off x="4579587" y="3929605"/>
            <a:ext cx="1850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>
                <a:solidFill>
                  <a:schemeClr val="tx2"/>
                </a:solidFill>
              </a:rPr>
              <a:t>Benny,</a:t>
            </a:r>
            <a:r>
              <a:rPr lang="en-US" sz="1150">
                <a:solidFill>
                  <a:schemeClr val="tx2"/>
                </a:solidFill>
              </a:rPr>
              <a:t> </a:t>
            </a:r>
            <a:r>
              <a:rPr lang="en-US" sz="1150" i="1">
                <a:solidFill>
                  <a:schemeClr val="tx2"/>
                </a:solidFill>
              </a:rPr>
              <a:t>blood donor and stem cell registrant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871EB6-ADB1-AB44-A99E-49EA2DA60F40}"/>
              </a:ext>
            </a:extLst>
          </p:cNvPr>
          <p:cNvSpPr txBox="1"/>
          <p:nvPr userDrawn="1"/>
        </p:nvSpPr>
        <p:spPr>
          <a:xfrm>
            <a:off x="6221850" y="3929605"/>
            <a:ext cx="153364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50" b="1">
                <a:solidFill>
                  <a:schemeClr val="tx2"/>
                </a:solidFill>
              </a:rPr>
              <a:t>Jayden,</a:t>
            </a:r>
            <a:r>
              <a:rPr lang="en-US" sz="1150">
                <a:solidFill>
                  <a:schemeClr val="tx2"/>
                </a:solidFill>
              </a:rPr>
              <a:t> </a:t>
            </a:r>
          </a:p>
          <a:p>
            <a:pPr algn="r"/>
            <a:r>
              <a:rPr lang="en-US" sz="1150" i="1">
                <a:solidFill>
                  <a:schemeClr val="tx2"/>
                </a:solidFill>
              </a:rPr>
              <a:t>plasma recipient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AE411C-369F-5549-9A9E-56389B1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6369" y="6220949"/>
            <a:ext cx="1793631" cy="3205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DB216E02-5DB3-A141-B0D5-9F9727FD63F9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636368" y="6283569"/>
            <a:ext cx="1781909" cy="2579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900" b="0" i="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6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lang="en-US"/>
              <a:t>[INSERT CLASSIFICATION]</a:t>
            </a:r>
          </a:p>
        </p:txBody>
      </p:sp>
    </p:spTree>
    <p:extLst>
      <p:ext uri="{BB962C8B-B14F-4D97-AF65-F5344CB8AC3E}">
        <p14:creationId xmlns:p14="http://schemas.microsoft.com/office/powerpoint/2010/main" val="183197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FF045-6468-1D42-9441-AABD9E3F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FB5BC5E-3730-9249-9CB4-33295CE7D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529" y="365760"/>
            <a:ext cx="10617274" cy="977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268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FF045-6468-1D42-9441-AABD9E3F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98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d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416A26-E0A5-FE36-7BA4-BCA431E0135C}"/>
              </a:ext>
            </a:extLst>
          </p:cNvPr>
          <p:cNvSpPr/>
          <p:nvPr userDrawn="1"/>
        </p:nvSpPr>
        <p:spPr>
          <a:xfrm>
            <a:off x="0" y="5727700"/>
            <a:ext cx="12192000" cy="113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DFE0C7-11F0-C54D-967B-44DB07A9A33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62000" y="553453"/>
            <a:ext cx="10678160" cy="2494547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0C1FB8-4F4F-AD72-D5C7-62BCBB43A0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6" r="3250" b="13105"/>
          <a:stretch/>
        </p:blipFill>
        <p:spPr>
          <a:xfrm>
            <a:off x="0" y="2797114"/>
            <a:ext cx="12192000" cy="34366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090C15-2810-6BE3-2FA4-EA4FF0E4331E}"/>
              </a:ext>
            </a:extLst>
          </p:cNvPr>
          <p:cNvSpPr txBox="1"/>
          <p:nvPr userDrawn="1"/>
        </p:nvSpPr>
        <p:spPr>
          <a:xfrm>
            <a:off x="623180" y="6073714"/>
            <a:ext cx="10945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</a:t>
            </a:r>
            <a:r>
              <a:rPr lang="en-US" sz="1200" b="0" i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Hope Paddle” artwork by the late </a:t>
            </a:r>
            <a:r>
              <a:rPr lang="en-US" sz="1200" b="0" i="1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Temosen</a:t>
            </a:r>
            <a:r>
              <a:rPr lang="en-US" sz="1200" b="0" i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-THUT (Charles Elliott), an Elder, Traditional Knowledge Holder and a Coast Salish artist</a:t>
            </a:r>
            <a:br>
              <a:rPr lang="en-US" sz="1200" b="0" i="1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1200" b="0" i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from the Tsartlip First Nation on Southern Vancouver Island. 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75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Column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2905C-AB5E-AC42-AC4B-5696C0CF1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529" y="365760"/>
            <a:ext cx="10515600" cy="9775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57B8D-6B6C-A14E-8898-11D7756E213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62000" y="1825625"/>
            <a:ext cx="5181600" cy="4214957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0797F-2E27-4D45-8DBE-9064E9D948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825625"/>
            <a:ext cx="5098129" cy="4214957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77193-9708-6848-9A33-5C2D60930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90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, Bullets + Image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2905C-AB5E-AC42-AC4B-5696C0CF1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529" y="365760"/>
            <a:ext cx="10515600" cy="9775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57B8D-6B6C-A14E-8898-11D7756E213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62000" y="1825625"/>
            <a:ext cx="5181600" cy="4225551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0797F-2E27-4D45-8DBE-9064E9D948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825625"/>
            <a:ext cx="5181600" cy="4225551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77193-9708-6848-9A33-5C2D60930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0052" y="6356350"/>
            <a:ext cx="530975" cy="365125"/>
          </a:xfrm>
        </p:spPr>
        <p:txBody>
          <a:bodyPr/>
          <a:lstStyle/>
          <a:p>
            <a:fld id="{7A1A82D1-6124-764A-B015-8BB5F625E9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BE93D6F-27FE-0046-9494-635EF6EF34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642102" y="6366590"/>
            <a:ext cx="7377597" cy="341124"/>
          </a:xfrm>
        </p:spPr>
        <p:txBody>
          <a:bodyPr>
            <a:normAutofit/>
          </a:bodyPr>
          <a:lstStyle>
            <a:lvl1pPr marL="0" indent="0" algn="r">
              <a:buNone/>
              <a:defRPr sz="1400" i="1">
                <a:solidFill>
                  <a:schemeClr val="tx2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64786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, 2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2905C-AB5E-AC42-AC4B-5696C0CF1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529" y="365760"/>
            <a:ext cx="10515600" cy="9775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57B8D-6B6C-A14E-8898-11D7756E213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62000" y="2588557"/>
            <a:ext cx="5181600" cy="3452025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0797F-2E27-4D45-8DBE-9064E9D948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88566" y="2588557"/>
            <a:ext cx="5292944" cy="3452025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77193-9708-6848-9A33-5C2D60930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46C0EDA-9EB4-344A-B161-EE4C7733B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553" y="1472460"/>
            <a:ext cx="2172630" cy="1159300"/>
          </a:xfr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buFontTx/>
              <a:buNone/>
              <a:defRPr sz="6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XX</a:t>
            </a:r>
            <a:endParaRPr lang="en-CA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1449298-7A56-0C4F-876F-20641979A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1472460"/>
            <a:ext cx="2172630" cy="1159300"/>
          </a:xfr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buFontTx/>
              <a:buNone/>
              <a:defRPr sz="6000" b="1">
                <a:solidFill>
                  <a:srgbClr val="E71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XX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9957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, 1Figur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87C1EB2-58D9-42BD-9290-28833DD5839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25464"/>
            <a:ext cx="5115844" cy="3402357"/>
          </a:xfrm>
        </p:spPr>
        <p:txBody>
          <a:bodyPr anchor="t">
            <a:normAutofit/>
          </a:bodyPr>
          <a:lstStyle>
            <a:lvl1pPr marL="0" indent="0">
              <a:buNone/>
              <a:defRPr sz="2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BB6448-9D33-4395-86C2-D5ACB257A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1466164"/>
            <a:ext cx="2172630" cy="1159300"/>
          </a:xfr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buFontTx/>
              <a:buNone/>
              <a:defRPr sz="6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XX</a:t>
            </a:r>
            <a:endParaRPr lang="en-CA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913F282-6209-4D2A-AB43-48A25C7EE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487" y="360050"/>
            <a:ext cx="10591152" cy="9434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CA"/>
            </a:lvl1pPr>
          </a:lstStyle>
          <a:p>
            <a:pPr lvl="0"/>
            <a:r>
              <a:rPr lang="en-US"/>
              <a:t>Click to add text</a:t>
            </a:r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457948D-AE24-6045-8E64-3DB0AF64C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468882-CB4F-014B-AA2E-42AF07D5C1D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96000" y="1825625"/>
            <a:ext cx="5181600" cy="4225551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479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, Bullets +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5">
            <a:extLst>
              <a:ext uri="{FF2B5EF4-FFF2-40B4-BE49-F238E27FC236}">
                <a16:creationId xmlns:a16="http://schemas.microsoft.com/office/drawing/2014/main" id="{74C35E7A-1F88-449B-993C-52C7FAABE94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105466" y="1465312"/>
            <a:ext cx="5316162" cy="440208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CA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88F28D5-4FC5-4047-983F-EBA4C42E4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529" y="365760"/>
            <a:ext cx="10589564" cy="9434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1E70F6B-5436-754C-8777-5BA28F363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DFE0C7-11F0-C54D-967B-44DB07A9A33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62000" y="1467853"/>
            <a:ext cx="5215054" cy="4583323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4036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, Key Finding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88F28D5-4FC5-4047-983F-EBA4C42E4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529" y="365760"/>
            <a:ext cx="10589564" cy="9434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A95E4-A346-4879-B782-C1A8F135828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75771" y="1449659"/>
            <a:ext cx="5212434" cy="441774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3000" b="1">
                <a:solidFill>
                  <a:schemeClr val="tx1"/>
                </a:solidFill>
              </a:defRPr>
            </a:lvl1pPr>
            <a:lvl2pPr marL="457200" indent="0">
              <a:buNone/>
              <a:defRPr sz="3600" b="1"/>
            </a:lvl2pPr>
            <a:lvl3pPr marL="914400" indent="0">
              <a:buNone/>
              <a:defRPr sz="3600" b="1"/>
            </a:lvl3pPr>
            <a:lvl4pPr marL="1371600" indent="0">
              <a:buNone/>
              <a:defRPr sz="3600" b="1"/>
            </a:lvl4pPr>
            <a:lvl5pPr marL="1828800" indent="0">
              <a:buNone/>
              <a:defRPr sz="3600" b="1"/>
            </a:lvl5pPr>
          </a:lstStyle>
          <a:p>
            <a:pPr lvl="0"/>
            <a:r>
              <a:rPr lang="en-US"/>
              <a:t>Insert key </a:t>
            </a:r>
          </a:p>
          <a:p>
            <a:pPr lvl="0"/>
            <a:r>
              <a:rPr lang="en-US"/>
              <a:t>finding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96F172-2574-614D-B7B5-CA59E2E38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F930F1C8-279A-6142-8BEF-369E5CB5EE31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105466" y="1465312"/>
            <a:ext cx="5316162" cy="440208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3452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al Calendar, 6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727">
            <a:extLst>
              <a:ext uri="{FF2B5EF4-FFF2-40B4-BE49-F238E27FC236}">
                <a16:creationId xmlns:a16="http://schemas.microsoft.com/office/drawing/2014/main" id="{0FF0BAC5-140B-4DB9-821B-31D4AFB459B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35104159"/>
              </p:ext>
            </p:extLst>
          </p:nvPr>
        </p:nvGraphicFramePr>
        <p:xfrm>
          <a:off x="804441" y="1743566"/>
          <a:ext cx="10625561" cy="363039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75892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75892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758922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758921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758922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830947">
                  <a:extLst>
                    <a:ext uri="{9D8B030D-6E8A-4147-A177-3AD203B41FA5}">
                      <a16:colId xmlns:a16="http://schemas.microsoft.com/office/drawing/2014/main" val="1457300402"/>
                    </a:ext>
                  </a:extLst>
                </a:gridCol>
              </a:tblGrid>
              <a:tr h="311304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772" marR="88772" marT="44386" marB="44386" anchor="ctr" horzOverflow="overflow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772" marR="88772" marT="44386" marB="4438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772" marR="88772" marT="44386" marB="4438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772" marR="88772" marT="44386" marB="4438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772" marR="88772" marT="44386" marB="4438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347" marR="24347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7779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 marL="24347" marR="24347" marT="0" marB="0" anchor="ctr" horzOverflow="overflow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5000" algn="l"/>
                        </a:tabLst>
                      </a:pPr>
                      <a:endParaRPr kumimoji="0" lang="en-GB" sz="3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24347" marR="24347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5000" algn="l"/>
                        </a:tabLst>
                      </a:pPr>
                      <a:endParaRPr kumimoji="0" lang="en-GB" sz="3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24347" marR="24347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 marL="24347" marR="24347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 marL="24347" marR="24347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5000" algn="l"/>
                        </a:tabLst>
                      </a:pPr>
                      <a:endParaRPr kumimoji="0" lang="en-GB" sz="3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24347" marR="24347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591E88E-C54F-4817-AA29-EF51E7779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529" y="365760"/>
            <a:ext cx="10515600" cy="9434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B513A-FED1-E047-A7D2-E70402120A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635" y="2230583"/>
            <a:ext cx="1635897" cy="2932932"/>
          </a:xfrm>
        </p:spPr>
        <p:txBody>
          <a:bodyPr anchor="t">
            <a:noAutofit/>
          </a:bodyPr>
          <a:lstStyle>
            <a:lvl1pPr marL="0" indent="0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138CD6B-D007-CE47-AA95-E728BA12B4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57473" y="2230583"/>
            <a:ext cx="1557443" cy="2932932"/>
          </a:xfrm>
        </p:spPr>
        <p:txBody>
          <a:bodyPr anchor="t">
            <a:noAutofit/>
          </a:bodyPr>
          <a:lstStyle>
            <a:lvl1pPr marL="0" indent="0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76EE109-C56E-1D44-9541-E2BB4CD9E6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9857" y="2230583"/>
            <a:ext cx="1557443" cy="2932932"/>
          </a:xfrm>
        </p:spPr>
        <p:txBody>
          <a:bodyPr anchor="t">
            <a:noAutofit/>
          </a:bodyPr>
          <a:lstStyle>
            <a:lvl1pPr marL="0" indent="0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934E78-28A5-2049-BA53-724D777502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40674" y="2230583"/>
            <a:ext cx="1557443" cy="2932932"/>
          </a:xfrm>
        </p:spPr>
        <p:txBody>
          <a:bodyPr anchor="t">
            <a:noAutofit/>
          </a:bodyPr>
          <a:lstStyle>
            <a:lvl1pPr marL="0" indent="0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6391447-7F81-B149-9BDC-EAF09D3AEC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05646" y="2230583"/>
            <a:ext cx="1557443" cy="2932932"/>
          </a:xfrm>
        </p:spPr>
        <p:txBody>
          <a:bodyPr anchor="t">
            <a:noAutofit/>
          </a:bodyPr>
          <a:lstStyle>
            <a:lvl1pPr marL="0" indent="0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36D542B-A9E0-2A48-A10B-76B7FD40EC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56463" y="2230583"/>
            <a:ext cx="1557443" cy="2932932"/>
          </a:xfrm>
        </p:spPr>
        <p:txBody>
          <a:bodyPr anchor="t">
            <a:noAutofit/>
          </a:bodyPr>
          <a:lstStyle>
            <a:lvl1pPr marL="0" indent="0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B5F1F30-6C7B-144B-B903-495E3E0B9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6CE9497-0A10-AC25-870E-02A63EA6AB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635" y="1753505"/>
            <a:ext cx="1631982" cy="285899"/>
          </a:xfrm>
        </p:spPr>
        <p:txBody>
          <a:bodyPr anchor="t">
            <a:noAutofit/>
          </a:bodyPr>
          <a:lstStyle>
            <a:lvl1pPr marL="0" indent="0">
              <a:buNone/>
              <a:defRPr sz="14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042B496-17EA-1A80-79F1-F80660F3CB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53257" y="1753505"/>
            <a:ext cx="1557443" cy="285899"/>
          </a:xfrm>
        </p:spPr>
        <p:txBody>
          <a:bodyPr anchor="t">
            <a:noAutofit/>
          </a:bodyPr>
          <a:lstStyle>
            <a:lvl1pPr marL="0" indent="0">
              <a:buNone/>
              <a:defRPr sz="14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B8431BF-3E36-6AC7-B31E-785B7B2926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5340" y="1753505"/>
            <a:ext cx="1557443" cy="285899"/>
          </a:xfrm>
        </p:spPr>
        <p:txBody>
          <a:bodyPr anchor="t">
            <a:noAutofit/>
          </a:bodyPr>
          <a:lstStyle>
            <a:lvl1pPr marL="0" indent="0">
              <a:buNone/>
              <a:defRPr sz="14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C1E78D6-9289-6DDE-D446-CB9132B904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49710" y="1753505"/>
            <a:ext cx="1557443" cy="285899"/>
          </a:xfrm>
        </p:spPr>
        <p:txBody>
          <a:bodyPr anchor="t">
            <a:noAutofit/>
          </a:bodyPr>
          <a:lstStyle>
            <a:lvl1pPr marL="0" indent="0">
              <a:buNone/>
              <a:defRPr sz="14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B944CB2-3805-4A29-9AE6-B42A32D31F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00526" y="1753505"/>
            <a:ext cx="1081087" cy="285899"/>
          </a:xfrm>
        </p:spPr>
        <p:txBody>
          <a:bodyPr anchor="t">
            <a:noAutofit/>
          </a:bodyPr>
          <a:lstStyle>
            <a:lvl1pPr marL="0" indent="0">
              <a:buNone/>
              <a:defRPr sz="14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946943B-9822-36B4-000E-2575E18DA8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64896" y="1753505"/>
            <a:ext cx="1549010" cy="285899"/>
          </a:xfrm>
        </p:spPr>
        <p:txBody>
          <a:bodyPr anchor="t">
            <a:noAutofit/>
          </a:bodyPr>
          <a:lstStyle>
            <a:lvl1pPr marL="0" indent="0">
              <a:buNone/>
              <a:defRPr sz="14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Month</a:t>
            </a:r>
          </a:p>
        </p:txBody>
      </p:sp>
    </p:spTree>
    <p:extLst>
      <p:ext uri="{BB962C8B-B14F-4D97-AF65-F5344CB8AC3E}">
        <p14:creationId xmlns:p14="http://schemas.microsoft.com/office/powerpoint/2010/main" val="33339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BCA13E0-E76A-4442-9EF7-8924B783DD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"/>
            <a:ext cx="12192000" cy="4652478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0399617D-677A-5B42-A9C9-5E2EF8409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7213" y="5035178"/>
            <a:ext cx="3859306" cy="1309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9722D3-0C78-E949-9CB8-914FECBBC03B}"/>
              </a:ext>
            </a:extLst>
          </p:cNvPr>
          <p:cNvSpPr txBox="1"/>
          <p:nvPr userDrawn="1"/>
        </p:nvSpPr>
        <p:spPr>
          <a:xfrm>
            <a:off x="3829050" y="3929605"/>
            <a:ext cx="202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>
                <a:solidFill>
                  <a:schemeClr val="tx2"/>
                </a:solidFill>
              </a:rPr>
              <a:t>Bilal,</a:t>
            </a:r>
            <a:r>
              <a:rPr lang="en-US" sz="1150">
                <a:solidFill>
                  <a:schemeClr val="tx2"/>
                </a:solidFill>
              </a:rPr>
              <a:t> </a:t>
            </a:r>
          </a:p>
          <a:p>
            <a:r>
              <a:rPr lang="en-US" sz="1150" i="1">
                <a:solidFill>
                  <a:schemeClr val="tx2"/>
                </a:solidFill>
              </a:rPr>
              <a:t>blood donor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3A8DC-9D6A-D74D-A149-8CECDA087FE1}"/>
              </a:ext>
            </a:extLst>
          </p:cNvPr>
          <p:cNvSpPr txBox="1"/>
          <p:nvPr userDrawn="1"/>
        </p:nvSpPr>
        <p:spPr>
          <a:xfrm>
            <a:off x="5775767" y="3755984"/>
            <a:ext cx="2095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50" b="1">
                <a:solidFill>
                  <a:schemeClr val="tx2"/>
                </a:solidFill>
              </a:rPr>
              <a:t>Cara,</a:t>
            </a:r>
            <a:r>
              <a:rPr lang="en-US" sz="1150">
                <a:solidFill>
                  <a:schemeClr val="tx2"/>
                </a:solidFill>
              </a:rPr>
              <a:t> </a:t>
            </a:r>
          </a:p>
          <a:p>
            <a:pPr algn="r"/>
            <a:r>
              <a:rPr lang="en-US" sz="1150" i="1">
                <a:solidFill>
                  <a:schemeClr val="tx2"/>
                </a:solidFill>
              </a:rPr>
              <a:t>blood recipient and cord blood stem cell donor</a:t>
            </a: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BCE5655F-62E7-2A40-8FAC-16130BAC228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71240" y="4982306"/>
            <a:ext cx="6624749" cy="62132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15431">
              <a:defRPr sz="3200" b="1">
                <a:solidFill>
                  <a:srgbClr val="4645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lright Sans Bold"/>
              </a:defRPr>
            </a:lvl1pPr>
          </a:lstStyle>
          <a:p>
            <a:r>
              <a:rPr lang="en-CA"/>
              <a:t>Insert presentation title here</a:t>
            </a:r>
            <a:endParaRPr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67BCB00F-2298-2244-962C-85120DBEBD6D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671240" y="5973268"/>
            <a:ext cx="6624749" cy="65027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6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lang="en-US"/>
              <a:t>Insert secondary subtitle if applicable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BCD8BF7-46A1-5B42-B182-4D6153AA5F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71241" y="5603630"/>
            <a:ext cx="6624749" cy="432347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subtitle here</a:t>
            </a:r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3935CE-4C13-224A-B874-98533200F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6369" y="6220949"/>
            <a:ext cx="1793631" cy="3205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9D367D77-42FA-4940-8061-F358F1BE333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636368" y="6283569"/>
            <a:ext cx="1781909" cy="2579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900" b="0" i="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6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lang="en-US"/>
              <a:t>[INSERT CLASSIFICATION]</a:t>
            </a:r>
          </a:p>
        </p:txBody>
      </p:sp>
    </p:spTree>
    <p:extLst>
      <p:ext uri="{BB962C8B-B14F-4D97-AF65-F5344CB8AC3E}">
        <p14:creationId xmlns:p14="http://schemas.microsoft.com/office/powerpoint/2010/main" val="2497511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al Calendar, 8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727">
            <a:extLst>
              <a:ext uri="{FF2B5EF4-FFF2-40B4-BE49-F238E27FC236}">
                <a16:creationId xmlns:a16="http://schemas.microsoft.com/office/drawing/2014/main" id="{0FF0BAC5-140B-4DB9-821B-31D4AFB459B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50108849"/>
              </p:ext>
            </p:extLst>
          </p:nvPr>
        </p:nvGraphicFramePr>
        <p:xfrm>
          <a:off x="838200" y="1694486"/>
          <a:ext cx="10515601" cy="363039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2945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294571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294571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29457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294571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347581">
                  <a:extLst>
                    <a:ext uri="{9D8B030D-6E8A-4147-A177-3AD203B41FA5}">
                      <a16:colId xmlns:a16="http://schemas.microsoft.com/office/drawing/2014/main" val="1457300402"/>
                    </a:ext>
                  </a:extLst>
                </a:gridCol>
                <a:gridCol w="1347581">
                  <a:extLst>
                    <a:ext uri="{9D8B030D-6E8A-4147-A177-3AD203B41FA5}">
                      <a16:colId xmlns:a16="http://schemas.microsoft.com/office/drawing/2014/main" val="4246209484"/>
                    </a:ext>
                  </a:extLst>
                </a:gridCol>
                <a:gridCol w="1347581">
                  <a:extLst>
                    <a:ext uri="{9D8B030D-6E8A-4147-A177-3AD203B41FA5}">
                      <a16:colId xmlns:a16="http://schemas.microsoft.com/office/drawing/2014/main" val="2239951424"/>
                    </a:ext>
                  </a:extLst>
                </a:gridCol>
              </a:tblGrid>
              <a:tr h="311304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772" marR="88772" marT="44386" marB="44386" anchor="ctr" horzOverflow="overflow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772" marR="88772" marT="44386" marB="4438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772" marR="88772" marT="44386" marB="4438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772" marR="88772" marT="44386" marB="4438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772" marR="88772" marT="44386" marB="4438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347" marR="24347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347" marR="24347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347" marR="24347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7779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 marL="24347" marR="24347" marT="0" marB="0" anchor="ctr" horzOverflow="overflow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5000" algn="l"/>
                        </a:tabLst>
                      </a:pPr>
                      <a:endParaRPr kumimoji="0" lang="en-GB" sz="3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24347" marR="24347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5000" algn="l"/>
                        </a:tabLst>
                      </a:pPr>
                      <a:endParaRPr kumimoji="0" lang="en-GB" sz="3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24347" marR="24347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 marL="24347" marR="24347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 marL="24347" marR="24347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5000" algn="l"/>
                        </a:tabLst>
                      </a:pPr>
                      <a:endParaRPr kumimoji="0" lang="en-GB" sz="3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24347" marR="24347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5000" algn="l"/>
                        </a:tabLst>
                      </a:pPr>
                      <a:endParaRPr kumimoji="0" lang="en-GB" sz="3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24347" marR="24347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buNone/>
                        <a:tabLst>
                          <a:tab pos="5715000" algn="l"/>
                        </a:tabLst>
                      </a:pPr>
                      <a:endParaRPr kumimoji="0" lang="en-GB" sz="3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24347" marR="24347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591E88E-C54F-4817-AA29-EF51E7779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529" y="365760"/>
            <a:ext cx="10515600" cy="9434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B513A-FED1-E047-A7D2-E70402120A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399" y="2230583"/>
            <a:ext cx="1081087" cy="2932932"/>
          </a:xfrm>
        </p:spPr>
        <p:txBody>
          <a:bodyPr anchor="t">
            <a:noAutofit/>
          </a:bodyPr>
          <a:lstStyle>
            <a:lvl1pPr marL="0" indent="0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138CD6B-D007-CE47-AA95-E728BA12B4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4581" y="2230583"/>
            <a:ext cx="1081087" cy="2932932"/>
          </a:xfrm>
        </p:spPr>
        <p:txBody>
          <a:bodyPr anchor="t">
            <a:noAutofit/>
          </a:bodyPr>
          <a:lstStyle>
            <a:lvl1pPr marL="0" indent="0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76EE109-C56E-1D44-9541-E2BB4CD9E6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33054" y="2230583"/>
            <a:ext cx="1081087" cy="2932932"/>
          </a:xfrm>
        </p:spPr>
        <p:txBody>
          <a:bodyPr anchor="t">
            <a:noAutofit/>
          </a:bodyPr>
          <a:lstStyle>
            <a:lvl1pPr marL="0" indent="0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934E78-28A5-2049-BA53-724D777502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35381" y="2230583"/>
            <a:ext cx="1081087" cy="2932932"/>
          </a:xfrm>
        </p:spPr>
        <p:txBody>
          <a:bodyPr anchor="t">
            <a:noAutofit/>
          </a:bodyPr>
          <a:lstStyle>
            <a:lvl1pPr marL="0" indent="0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6391447-7F81-B149-9BDC-EAF09D3AEC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1563" y="2230583"/>
            <a:ext cx="1081087" cy="2932932"/>
          </a:xfrm>
        </p:spPr>
        <p:txBody>
          <a:bodyPr anchor="t">
            <a:noAutofit/>
          </a:bodyPr>
          <a:lstStyle>
            <a:lvl1pPr marL="0" indent="0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36D542B-A9E0-2A48-A10B-76B7FD40EC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0036" y="2230583"/>
            <a:ext cx="1081087" cy="2932932"/>
          </a:xfrm>
        </p:spPr>
        <p:txBody>
          <a:bodyPr anchor="t">
            <a:noAutofit/>
          </a:bodyPr>
          <a:lstStyle>
            <a:lvl1pPr marL="0" indent="0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5F293D7-703F-DB49-9FE0-DD17F9A0A8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97781" y="2230583"/>
            <a:ext cx="1081087" cy="2932932"/>
          </a:xfrm>
        </p:spPr>
        <p:txBody>
          <a:bodyPr anchor="t">
            <a:noAutofit/>
          </a:bodyPr>
          <a:lstStyle>
            <a:lvl1pPr marL="0" indent="0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98760E7-6DB9-5242-964E-36C2B4FFA3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31211" y="2230583"/>
            <a:ext cx="1081087" cy="2932932"/>
          </a:xfrm>
        </p:spPr>
        <p:txBody>
          <a:bodyPr anchor="t">
            <a:noAutofit/>
          </a:bodyPr>
          <a:lstStyle>
            <a:lvl1pPr marL="0" indent="0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B5F1F30-6C7B-144B-B903-495E3E0B9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6CE9497-0A10-AC25-870E-02A63EA6AB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8399" y="1743566"/>
            <a:ext cx="1081087" cy="285899"/>
          </a:xfrm>
        </p:spPr>
        <p:txBody>
          <a:bodyPr anchor="t">
            <a:noAutofit/>
          </a:bodyPr>
          <a:lstStyle>
            <a:lvl1pPr marL="0" indent="0">
              <a:buNone/>
              <a:defRPr sz="11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042B496-17EA-1A80-79F1-F80660F3CB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40365" y="1743566"/>
            <a:ext cx="1081087" cy="285899"/>
          </a:xfrm>
        </p:spPr>
        <p:txBody>
          <a:bodyPr anchor="t">
            <a:noAutofit/>
          </a:bodyPr>
          <a:lstStyle>
            <a:lvl1pPr marL="0" indent="0">
              <a:buNone/>
              <a:defRPr sz="11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B8431BF-3E36-6AC7-B31E-785B7B2926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2452" y="1743566"/>
            <a:ext cx="1081087" cy="285899"/>
          </a:xfrm>
        </p:spPr>
        <p:txBody>
          <a:bodyPr anchor="t">
            <a:noAutofit/>
          </a:bodyPr>
          <a:lstStyle>
            <a:lvl1pPr marL="0" indent="0">
              <a:buNone/>
              <a:defRPr sz="11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C1E78D6-9289-6DDE-D446-CB9132B904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4417" y="1743566"/>
            <a:ext cx="1081087" cy="285899"/>
          </a:xfrm>
        </p:spPr>
        <p:txBody>
          <a:bodyPr anchor="t">
            <a:noAutofit/>
          </a:bodyPr>
          <a:lstStyle>
            <a:lvl1pPr marL="0" indent="0">
              <a:buNone/>
              <a:defRPr sz="11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B944CB2-3805-4A29-9AE6-B42A32D31F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46443" y="1743566"/>
            <a:ext cx="1081087" cy="285899"/>
          </a:xfrm>
        </p:spPr>
        <p:txBody>
          <a:bodyPr anchor="t">
            <a:noAutofit/>
          </a:bodyPr>
          <a:lstStyle>
            <a:lvl1pPr marL="0" indent="0">
              <a:buNone/>
              <a:defRPr sz="11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946943B-9822-36B4-000E-2575E18DA8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8469" y="1743566"/>
            <a:ext cx="1081087" cy="285899"/>
          </a:xfrm>
        </p:spPr>
        <p:txBody>
          <a:bodyPr anchor="t">
            <a:noAutofit/>
          </a:bodyPr>
          <a:lstStyle>
            <a:lvl1pPr marL="0" indent="0">
              <a:buNone/>
              <a:defRPr sz="11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9B1EC71-AD37-7BB9-BD4C-29AB1394E8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00191" y="1743566"/>
            <a:ext cx="1081087" cy="285899"/>
          </a:xfrm>
        </p:spPr>
        <p:txBody>
          <a:bodyPr anchor="t">
            <a:noAutofit/>
          </a:bodyPr>
          <a:lstStyle>
            <a:lvl1pPr marL="0" indent="0">
              <a:buNone/>
              <a:defRPr sz="11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Month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C62468F-F6DC-68EA-CAA7-59917FFCEB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32035" y="1743566"/>
            <a:ext cx="1081087" cy="285899"/>
          </a:xfrm>
        </p:spPr>
        <p:txBody>
          <a:bodyPr anchor="t">
            <a:noAutofit/>
          </a:bodyPr>
          <a:lstStyle>
            <a:lvl1pPr marL="0" indent="0">
              <a:buNone/>
              <a:defRPr sz="1100" b="1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Month</a:t>
            </a:r>
          </a:p>
        </p:txBody>
      </p:sp>
    </p:spTree>
    <p:extLst>
      <p:ext uri="{BB962C8B-B14F-4D97-AF65-F5344CB8AC3E}">
        <p14:creationId xmlns:p14="http://schemas.microsoft.com/office/powerpoint/2010/main" val="2849745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Divider 1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6EFE94-23A0-1649-A3F5-70D1173408AB}"/>
              </a:ext>
            </a:extLst>
          </p:cNvPr>
          <p:cNvSpPr/>
          <p:nvPr userDrawn="1"/>
        </p:nvSpPr>
        <p:spPr>
          <a:xfrm>
            <a:off x="0" y="0"/>
            <a:ext cx="12192000" cy="6053328"/>
          </a:xfrm>
          <a:prstGeom prst="rect">
            <a:avLst/>
          </a:prstGeom>
          <a:solidFill>
            <a:srgbClr val="E71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D9F74D-7846-404F-8B91-31D0710D4F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1940" y="3907766"/>
            <a:ext cx="8897349" cy="140610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tabLst/>
              <a:defRPr sz="22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New section subtitle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1832DDD-2CD5-544D-9641-BB3514111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939" y="1829775"/>
            <a:ext cx="8897349" cy="1855893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>
              <a:defRPr sz="6700"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 or statement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CFED1E-0A60-2A47-8260-589426A8C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BF1EC30-375E-1304-61DD-8E2F77D296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4737" y="6053328"/>
            <a:ext cx="1545079" cy="811638"/>
          </a:xfrm>
          <a:prstGeom prst="rect">
            <a:avLst/>
          </a:prstGeom>
        </p:spPr>
      </p:pic>
      <p:pic>
        <p:nvPicPr>
          <p:cNvPr id="4" name="Graphic 3" descr="Water with solid fill">
            <a:extLst>
              <a:ext uri="{FF2B5EF4-FFF2-40B4-BE49-F238E27FC236}">
                <a16:creationId xmlns:a16="http://schemas.microsoft.com/office/drawing/2014/main" id="{922613C2-EA4E-511E-9CA8-38EC25EFA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054" r="39469"/>
          <a:stretch/>
        </p:blipFill>
        <p:spPr>
          <a:xfrm>
            <a:off x="7755081" y="0"/>
            <a:ext cx="4436920" cy="6812915"/>
          </a:xfrm>
          <a:prstGeom prst="rect">
            <a:avLst/>
          </a:prstGeom>
        </p:spPr>
      </p:pic>
      <p:pic>
        <p:nvPicPr>
          <p:cNvPr id="6" name="Graphic 5" descr="Water with solid fill">
            <a:extLst>
              <a:ext uri="{FF2B5EF4-FFF2-40B4-BE49-F238E27FC236}">
                <a16:creationId xmlns:a16="http://schemas.microsoft.com/office/drawing/2014/main" id="{033EDFF3-E521-9FB2-289A-2FDD0EF98F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192" r="16834"/>
          <a:stretch/>
        </p:blipFill>
        <p:spPr>
          <a:xfrm>
            <a:off x="6096001" y="0"/>
            <a:ext cx="6096000" cy="57765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D2F923-9212-46E7-15AC-12267719F048}"/>
              </a:ext>
            </a:extLst>
          </p:cNvPr>
          <p:cNvSpPr/>
          <p:nvPr userDrawn="1"/>
        </p:nvSpPr>
        <p:spPr>
          <a:xfrm>
            <a:off x="3338261" y="6089419"/>
            <a:ext cx="1545079" cy="739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91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Divider 2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A26B8C6-4037-8F07-211C-AF76A6A979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604" y="-21772"/>
            <a:ext cx="12165677" cy="6867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FE39E9-12CB-3A47-B159-57EC6A53C485}"/>
              </a:ext>
            </a:extLst>
          </p:cNvPr>
          <p:cNvSpPr/>
          <p:nvPr userDrawn="1"/>
        </p:nvSpPr>
        <p:spPr>
          <a:xfrm>
            <a:off x="0" y="5922000"/>
            <a:ext cx="12192000" cy="9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7DAA2D71-C859-FB40-AC87-94A60D16AB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244" y="6060831"/>
            <a:ext cx="10589564" cy="629952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258D9F-78B3-9347-9EDE-472D544E1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AE9A3-6485-ED49-A892-FB818C3A8587}"/>
              </a:ext>
            </a:extLst>
          </p:cNvPr>
          <p:cNvSpPr txBox="1"/>
          <p:nvPr userDrawn="1"/>
        </p:nvSpPr>
        <p:spPr>
          <a:xfrm>
            <a:off x="4237200" y="5272268"/>
            <a:ext cx="202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>
                <a:solidFill>
                  <a:schemeClr val="tx2"/>
                </a:solidFill>
              </a:rPr>
              <a:t>Gagandeep,</a:t>
            </a:r>
            <a:r>
              <a:rPr lang="en-US" sz="1150">
                <a:solidFill>
                  <a:schemeClr val="tx2"/>
                </a:solidFill>
              </a:rPr>
              <a:t> </a:t>
            </a:r>
          </a:p>
          <a:p>
            <a:r>
              <a:rPr lang="en-US" sz="1150" i="1">
                <a:solidFill>
                  <a:schemeClr val="tx2"/>
                </a:solidFill>
              </a:rPr>
              <a:t>blood donor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8A60B2-79CF-2F46-BE1E-48107EF58281}"/>
              </a:ext>
            </a:extLst>
          </p:cNvPr>
          <p:cNvSpPr txBox="1"/>
          <p:nvPr userDrawn="1"/>
        </p:nvSpPr>
        <p:spPr>
          <a:xfrm>
            <a:off x="6672942" y="5272268"/>
            <a:ext cx="1804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50" b="1">
                <a:solidFill>
                  <a:schemeClr val="tx2"/>
                </a:solidFill>
              </a:rPr>
              <a:t>Micah and Joiakim,</a:t>
            </a:r>
            <a:endParaRPr lang="en-US" sz="1150">
              <a:solidFill>
                <a:schemeClr val="tx2"/>
              </a:solidFill>
            </a:endParaRPr>
          </a:p>
          <a:p>
            <a:pPr algn="r"/>
            <a:r>
              <a:rPr lang="en-US" sz="1150" i="1">
                <a:solidFill>
                  <a:schemeClr val="tx2"/>
                </a:solidFill>
              </a:rPr>
              <a:t>blood recipients</a:t>
            </a:r>
          </a:p>
        </p:txBody>
      </p:sp>
    </p:spTree>
    <p:extLst>
      <p:ext uri="{BB962C8B-B14F-4D97-AF65-F5344CB8AC3E}">
        <p14:creationId xmlns:p14="http://schemas.microsoft.com/office/powerpoint/2010/main" val="2262335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Section Divider 3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E694554-CE46-B875-600A-9CD905E30D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604" y="-20411"/>
            <a:ext cx="12165677" cy="68675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358354-E697-AF44-A415-7783EDC87AA0}"/>
              </a:ext>
            </a:extLst>
          </p:cNvPr>
          <p:cNvSpPr/>
          <p:nvPr userDrawn="1"/>
        </p:nvSpPr>
        <p:spPr>
          <a:xfrm>
            <a:off x="0" y="5922000"/>
            <a:ext cx="12192000" cy="9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68FF82-10D8-2E47-B311-B98200CB6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E2D587-5CC4-C844-AAD0-B1E40BDCA2F4}"/>
              </a:ext>
            </a:extLst>
          </p:cNvPr>
          <p:cNvSpPr txBox="1"/>
          <p:nvPr userDrawn="1"/>
        </p:nvSpPr>
        <p:spPr>
          <a:xfrm>
            <a:off x="4753894" y="5086830"/>
            <a:ext cx="1394861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>
                <a:solidFill>
                  <a:schemeClr val="tx2"/>
                </a:solidFill>
              </a:rPr>
              <a:t>Mansi,</a:t>
            </a:r>
            <a:r>
              <a:rPr lang="en-US" sz="1150">
                <a:solidFill>
                  <a:schemeClr val="tx2"/>
                </a:solidFill>
              </a:rPr>
              <a:t> </a:t>
            </a:r>
          </a:p>
          <a:p>
            <a:r>
              <a:rPr lang="en-US" sz="1150" i="1">
                <a:solidFill>
                  <a:schemeClr val="tx2"/>
                </a:solidFill>
              </a:rPr>
              <a:t>blood donor and volunteer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7B92B7-4180-2F47-857E-2A3F1CF0F7CE}"/>
              </a:ext>
            </a:extLst>
          </p:cNvPr>
          <p:cNvSpPr txBox="1"/>
          <p:nvPr userDrawn="1"/>
        </p:nvSpPr>
        <p:spPr>
          <a:xfrm>
            <a:off x="5486400" y="5087602"/>
            <a:ext cx="2122845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50" b="1">
                <a:solidFill>
                  <a:schemeClr val="tx2"/>
                </a:solidFill>
              </a:rPr>
              <a:t>David,</a:t>
            </a:r>
            <a:r>
              <a:rPr lang="en-US" sz="1150" b="1" i="0">
                <a:solidFill>
                  <a:schemeClr val="tx2"/>
                </a:solidFill>
                <a:latin typeface="+mn-lt"/>
              </a:rPr>
              <a:t> </a:t>
            </a:r>
            <a:br>
              <a:rPr lang="en-US" sz="1150" b="1" i="0">
                <a:solidFill>
                  <a:schemeClr val="tx2"/>
                </a:solidFill>
                <a:latin typeface="+mn-lt"/>
              </a:rPr>
            </a:br>
            <a:r>
              <a:rPr lang="en-US" sz="1150" i="1">
                <a:solidFill>
                  <a:schemeClr val="tx2"/>
                </a:solidFill>
                <a:latin typeface="+mn-lt"/>
              </a:rPr>
              <a:t>blood recipient and </a:t>
            </a:r>
          </a:p>
          <a:p>
            <a:pPr algn="r"/>
            <a:r>
              <a:rPr lang="en-US" sz="1150" i="1">
                <a:solidFill>
                  <a:schemeClr val="tx2"/>
                </a:solidFill>
                <a:latin typeface="+mn-lt"/>
              </a:rPr>
              <a:t>Partners for Life champion</a:t>
            </a: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8EA1584E-43F6-5D4A-B5F9-50162F9D1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244" y="6060831"/>
            <a:ext cx="10589564" cy="629952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53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Statement Text 1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5A277B-1B39-4F7A-90AB-1AD0A99CC204}"/>
              </a:ext>
            </a:extLst>
          </p:cNvPr>
          <p:cNvSpPr/>
          <p:nvPr userDrawn="1"/>
        </p:nvSpPr>
        <p:spPr>
          <a:xfrm>
            <a:off x="6096000" y="0"/>
            <a:ext cx="6096000" cy="686389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8E44F0-5CEC-4CE9-BC3F-026758AA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312" y="378432"/>
            <a:ext cx="4663068" cy="5500176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FC219BA-96CD-CE40-A925-0CE3F50976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823006" y="0"/>
            <a:ext cx="5065558" cy="6858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DD4C4AF-B6B5-144C-9EEB-8D848B0A0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EB64D-0824-9445-B62B-0093ED3281D6}"/>
              </a:ext>
            </a:extLst>
          </p:cNvPr>
          <p:cNvSpPr txBox="1"/>
          <p:nvPr userDrawn="1"/>
        </p:nvSpPr>
        <p:spPr>
          <a:xfrm>
            <a:off x="6088284" y="6030410"/>
            <a:ext cx="610371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bg1"/>
                </a:solidFill>
              </a:rPr>
              <a:t>Alexander,</a:t>
            </a:r>
            <a:r>
              <a:rPr lang="en-US" sz="1150">
                <a:solidFill>
                  <a:schemeClr val="bg1"/>
                </a:solidFill>
              </a:rPr>
              <a:t> </a:t>
            </a:r>
            <a:r>
              <a:rPr lang="en-US" sz="1150" i="1">
                <a:solidFill>
                  <a:schemeClr val="bg1"/>
                </a:solidFill>
              </a:rPr>
              <a:t>blood donor and volunteer</a:t>
            </a:r>
          </a:p>
        </p:txBody>
      </p:sp>
    </p:spTree>
    <p:extLst>
      <p:ext uri="{BB962C8B-B14F-4D97-AF65-F5344CB8AC3E}">
        <p14:creationId xmlns:p14="http://schemas.microsoft.com/office/powerpoint/2010/main" val="614137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Statement Text 2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5A277B-1B39-4F7A-90AB-1AD0A99CC204}"/>
              </a:ext>
            </a:extLst>
          </p:cNvPr>
          <p:cNvSpPr/>
          <p:nvPr userDrawn="1"/>
        </p:nvSpPr>
        <p:spPr>
          <a:xfrm>
            <a:off x="6096000" y="0"/>
            <a:ext cx="6096000" cy="686389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8E44F0-5CEC-4CE9-BC3F-026758AA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312" y="378431"/>
            <a:ext cx="4663068" cy="550824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ADA61CB-727B-0648-BF13-3598A8E96C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957765" cy="6858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12784E9-F8BE-4743-ACEC-F8901D095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F88FC3-0274-9245-BF50-847A76D9D178}"/>
              </a:ext>
            </a:extLst>
          </p:cNvPr>
          <p:cNvSpPr txBox="1"/>
          <p:nvPr userDrawn="1"/>
        </p:nvSpPr>
        <p:spPr>
          <a:xfrm>
            <a:off x="6088284" y="6030410"/>
            <a:ext cx="610371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 err="1">
                <a:solidFill>
                  <a:schemeClr val="bg1"/>
                </a:solidFill>
              </a:rPr>
              <a:t>Roshlind</a:t>
            </a:r>
            <a:r>
              <a:rPr lang="en-US" sz="1150" b="1">
                <a:solidFill>
                  <a:schemeClr val="bg1"/>
                </a:solidFill>
              </a:rPr>
              <a:t>,</a:t>
            </a:r>
            <a:r>
              <a:rPr lang="en-US" sz="1150">
                <a:solidFill>
                  <a:schemeClr val="bg1"/>
                </a:solidFill>
              </a:rPr>
              <a:t> </a:t>
            </a:r>
            <a:r>
              <a:rPr lang="en-US" sz="1150" i="1">
                <a:solidFill>
                  <a:schemeClr val="bg1"/>
                </a:solidFill>
              </a:rPr>
              <a:t>blood and stem cell recipient</a:t>
            </a:r>
          </a:p>
        </p:txBody>
      </p:sp>
    </p:spTree>
    <p:extLst>
      <p:ext uri="{BB962C8B-B14F-4D97-AF65-F5344CB8AC3E}">
        <p14:creationId xmlns:p14="http://schemas.microsoft.com/office/powerpoint/2010/main" val="3376654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Statement Text 3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lothing, footwear, human face&#10;&#10;Description automatically generated">
            <a:extLst>
              <a:ext uri="{FF2B5EF4-FFF2-40B4-BE49-F238E27FC236}">
                <a16:creationId xmlns:a16="http://schemas.microsoft.com/office/drawing/2014/main" id="{DDF01253-E0CE-AC99-DD8F-D9722D94B6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5" y="0"/>
            <a:ext cx="607709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5A277B-1B39-4F7A-90AB-1AD0A99CC204}"/>
              </a:ext>
            </a:extLst>
          </p:cNvPr>
          <p:cNvSpPr/>
          <p:nvPr userDrawn="1"/>
        </p:nvSpPr>
        <p:spPr>
          <a:xfrm>
            <a:off x="6096000" y="0"/>
            <a:ext cx="6096000" cy="686389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8E44F0-5CEC-4CE9-BC3F-026758AA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312" y="378431"/>
            <a:ext cx="4663068" cy="550824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ABB4A47-EEFD-674B-AAC6-AF59961BC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0A0290-2341-6A40-9216-1D35C1DDDEF2}"/>
              </a:ext>
            </a:extLst>
          </p:cNvPr>
          <p:cNvSpPr txBox="1"/>
          <p:nvPr userDrawn="1"/>
        </p:nvSpPr>
        <p:spPr>
          <a:xfrm>
            <a:off x="6088284" y="6030410"/>
            <a:ext cx="61037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bg1"/>
                </a:solidFill>
              </a:rPr>
              <a:t>Alicia,</a:t>
            </a:r>
            <a:r>
              <a:rPr lang="en-US" sz="1150">
                <a:solidFill>
                  <a:schemeClr val="bg1"/>
                </a:solidFill>
              </a:rPr>
              <a:t> </a:t>
            </a:r>
            <a:r>
              <a:rPr lang="en-US" sz="1150" i="1">
                <a:solidFill>
                  <a:schemeClr val="bg1"/>
                </a:solidFill>
              </a:rPr>
              <a:t>blood recipient and </a:t>
            </a:r>
          </a:p>
          <a:p>
            <a:pPr algn="ctr"/>
            <a:r>
              <a:rPr lang="en-US" sz="1150" i="1">
                <a:solidFill>
                  <a:schemeClr val="bg1"/>
                </a:solidFill>
              </a:rPr>
              <a:t>Hockey Gives Blood player ambassador</a:t>
            </a:r>
          </a:p>
        </p:txBody>
      </p:sp>
    </p:spTree>
    <p:extLst>
      <p:ext uri="{BB962C8B-B14F-4D97-AF65-F5344CB8AC3E}">
        <p14:creationId xmlns:p14="http://schemas.microsoft.com/office/powerpoint/2010/main" val="3443617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d Statement Text 4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5A277B-1B39-4F7A-90AB-1AD0A99CC204}"/>
              </a:ext>
            </a:extLst>
          </p:cNvPr>
          <p:cNvSpPr/>
          <p:nvPr userDrawn="1"/>
        </p:nvSpPr>
        <p:spPr>
          <a:xfrm>
            <a:off x="6096000" y="0"/>
            <a:ext cx="6096000" cy="686389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8E44F0-5CEC-4CE9-BC3F-026758AA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312" y="378431"/>
            <a:ext cx="4663068" cy="550824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ABB4A47-EEFD-674B-AAC6-AF59961BC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9C4DA55-257C-D677-E627-93EF7E3E7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61CCAB-7A4A-8896-2C93-5E0970A11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8312" y="5842318"/>
            <a:ext cx="4722716" cy="639762"/>
          </a:xfrm>
        </p:spPr>
        <p:txBody>
          <a:bodyPr>
            <a:noAutofit/>
          </a:bodyPr>
          <a:lstStyle>
            <a:lvl1pPr marL="0" indent="0" algn="ctr">
              <a:buNone/>
              <a:defRPr sz="115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1150">
                <a:solidFill>
                  <a:schemeClr val="bg1"/>
                </a:solidFill>
              </a:defRPr>
            </a:lvl2pPr>
            <a:lvl3pPr marL="914400" indent="0" algn="ctr">
              <a:buNone/>
              <a:defRPr sz="1150">
                <a:solidFill>
                  <a:schemeClr val="bg1"/>
                </a:solidFill>
              </a:defRPr>
            </a:lvl3pPr>
            <a:lvl4pPr marL="1371600" indent="0" algn="ctr">
              <a:buNone/>
              <a:defRPr sz="1150">
                <a:solidFill>
                  <a:schemeClr val="bg1"/>
                </a:solidFill>
              </a:defRPr>
            </a:lvl4pPr>
            <a:lvl5pPr marL="1828800" indent="0" algn="ctr">
              <a:buNone/>
              <a:defRPr sz="11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711514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4-Sections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F04DE07-2846-254E-B41B-2812EA4D6254}"/>
              </a:ext>
            </a:extLst>
          </p:cNvPr>
          <p:cNvSpPr/>
          <p:nvPr userDrawn="1"/>
        </p:nvSpPr>
        <p:spPr>
          <a:xfrm>
            <a:off x="0" y="0"/>
            <a:ext cx="5019040" cy="60256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282523D-0BE7-334E-AE3A-6B32505A9A2A}"/>
              </a:ext>
            </a:extLst>
          </p:cNvPr>
          <p:cNvCxnSpPr>
            <a:cxnSpLocks/>
          </p:cNvCxnSpPr>
          <p:nvPr userDrawn="1"/>
        </p:nvCxnSpPr>
        <p:spPr>
          <a:xfrm>
            <a:off x="5462694" y="1623120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8867196-7307-2D4C-A2A6-F9721FD0A4D7}"/>
              </a:ext>
            </a:extLst>
          </p:cNvPr>
          <p:cNvCxnSpPr>
            <a:cxnSpLocks/>
          </p:cNvCxnSpPr>
          <p:nvPr userDrawn="1"/>
        </p:nvCxnSpPr>
        <p:spPr>
          <a:xfrm>
            <a:off x="5462694" y="3141956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4DB783-DB3C-F649-A7FD-DEEBB2639801}"/>
              </a:ext>
            </a:extLst>
          </p:cNvPr>
          <p:cNvCxnSpPr>
            <a:cxnSpLocks/>
          </p:cNvCxnSpPr>
          <p:nvPr userDrawn="1"/>
        </p:nvCxnSpPr>
        <p:spPr>
          <a:xfrm>
            <a:off x="5462694" y="4645927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C75D08B4-24B8-804C-9733-ED2AFD115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57301" y="260247"/>
            <a:ext cx="980699" cy="1255362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F2FDE7E9-0448-9541-82E6-3C881330DF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62695" y="260246"/>
            <a:ext cx="2333151" cy="12553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9C80DE96-F8A7-C34B-99AA-B0EEC52710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8246" y="260246"/>
            <a:ext cx="2865925" cy="1255363"/>
          </a:xfrm>
        </p:spPr>
        <p:txBody>
          <a:bodyPr>
            <a:no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6E591960-4987-534E-AE5B-027A600BC0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57301" y="1755834"/>
            <a:ext cx="980699" cy="1255362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47D80038-0F30-E446-879B-AAA1CCC743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62695" y="1755833"/>
            <a:ext cx="2333151" cy="12553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7B936A09-8CBA-7249-B79F-B680EB970A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8246" y="1755833"/>
            <a:ext cx="2865925" cy="1255363"/>
          </a:xfrm>
        </p:spPr>
        <p:txBody>
          <a:bodyPr>
            <a:noAutofit/>
          </a:bodyPr>
          <a:lstStyle>
            <a:lvl1pPr marL="138113" indent="-138113">
              <a:spcBef>
                <a:spcPts val="1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772465A4-34D6-B84E-B7AA-209B9C11A6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57301" y="3266919"/>
            <a:ext cx="980699" cy="1255362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2A122E6C-E71F-DD4C-831A-9636374E38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62695" y="3266918"/>
            <a:ext cx="2333151" cy="12553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9BDF5FB5-4E6E-E84B-B9D0-CB75866488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48246" y="3266918"/>
            <a:ext cx="2865925" cy="1255363"/>
          </a:xfrm>
        </p:spPr>
        <p:txBody>
          <a:bodyPr>
            <a:no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81814801-7B8A-5949-ACAE-5EED7E0E93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57301" y="4770254"/>
            <a:ext cx="980699" cy="1255362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BD6301E1-228E-4241-9FCC-63B95B15C2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62695" y="4770253"/>
            <a:ext cx="2333151" cy="12553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352C096A-9B41-1049-806A-9CDFCF8A6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48246" y="4770253"/>
            <a:ext cx="2865925" cy="1255363"/>
          </a:xfrm>
        </p:spPr>
        <p:txBody>
          <a:bodyPr>
            <a:no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333700DC-B16A-CD4F-82BA-A68243CCBF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12" y="6243521"/>
            <a:ext cx="2086341" cy="42027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3593EBB-09BB-7E42-868B-7FCA421AE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84856888-AB46-634F-BA1F-9F998613F3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662" y="562709"/>
            <a:ext cx="3914206" cy="495886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35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3-Sections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98E5809-BA8E-BF4D-9509-388C411A8C2F}"/>
              </a:ext>
            </a:extLst>
          </p:cNvPr>
          <p:cNvSpPr/>
          <p:nvPr userDrawn="1"/>
        </p:nvSpPr>
        <p:spPr>
          <a:xfrm>
            <a:off x="0" y="0"/>
            <a:ext cx="5019040" cy="6019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4A3C34-8180-4641-8CC7-8A1BF7C85884}"/>
              </a:ext>
            </a:extLst>
          </p:cNvPr>
          <p:cNvCxnSpPr>
            <a:cxnSpLocks/>
          </p:cNvCxnSpPr>
          <p:nvPr userDrawn="1"/>
        </p:nvCxnSpPr>
        <p:spPr>
          <a:xfrm>
            <a:off x="5462694" y="2074055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87FF553C-998D-BB4B-9AFF-0364E4B24C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57301" y="210870"/>
            <a:ext cx="980699" cy="1650569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C0287148-EC09-BC49-A088-21DBC3323E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62695" y="210870"/>
            <a:ext cx="2333151" cy="1650570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A462E079-C104-DA4D-AF9E-91BA455A8A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36524" y="210870"/>
            <a:ext cx="2877648" cy="1650570"/>
          </a:xfrm>
        </p:spPr>
        <p:txBody>
          <a:bodyPr>
            <a:norm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F33D1B-8403-DA48-A899-79AA7DDF6338}"/>
              </a:ext>
            </a:extLst>
          </p:cNvPr>
          <p:cNvCxnSpPr>
            <a:cxnSpLocks/>
          </p:cNvCxnSpPr>
          <p:nvPr userDrawn="1"/>
        </p:nvCxnSpPr>
        <p:spPr>
          <a:xfrm>
            <a:off x="5462694" y="4149856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4CD5A8D4-4C27-0843-BFAE-CDE39C6DC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57301" y="2286671"/>
            <a:ext cx="980699" cy="1650569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E3FA44E1-24F5-924A-9BBF-3E6C8BBB0D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62695" y="2286671"/>
            <a:ext cx="2333151" cy="1650570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1E94AE2F-3375-F842-905A-C2C633514EA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36524" y="2286671"/>
            <a:ext cx="2877648" cy="1650570"/>
          </a:xfrm>
        </p:spPr>
        <p:txBody>
          <a:bodyPr>
            <a:norm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7D42B98A-274B-C648-A66F-76DFFC40FF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57301" y="4362472"/>
            <a:ext cx="980699" cy="1650569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8845879B-4006-EE4E-883C-980497A812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62695" y="4362472"/>
            <a:ext cx="2333151" cy="1650570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0E1EF2F-81C5-F547-A9C7-0F7E2B79B2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36524" y="4362472"/>
            <a:ext cx="2877648" cy="1650570"/>
          </a:xfrm>
        </p:spPr>
        <p:txBody>
          <a:bodyPr>
            <a:norm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901B3FB8-A76C-5743-8CF9-C32E6C6F7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12" y="6243521"/>
            <a:ext cx="2086341" cy="420277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306B7AA-0620-F443-8D44-05B2A7033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D560AEF0-6668-A443-9804-B8EB2F1C20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662" y="562709"/>
            <a:ext cx="3914206" cy="495886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9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holding a sign&#10;&#10;Description automatically generated">
            <a:extLst>
              <a:ext uri="{FF2B5EF4-FFF2-40B4-BE49-F238E27FC236}">
                <a16:creationId xmlns:a16="http://schemas.microsoft.com/office/drawing/2014/main" id="{24BCF4B2-8BA1-9885-260E-128346590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4462"/>
            <a:ext cx="12191999" cy="4381318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0399617D-677A-5B42-A9C9-5E2EF8409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7213" y="5035178"/>
            <a:ext cx="3859306" cy="1309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9722D3-0C78-E949-9CB8-914FECBBC03B}"/>
              </a:ext>
            </a:extLst>
          </p:cNvPr>
          <p:cNvSpPr txBox="1"/>
          <p:nvPr userDrawn="1"/>
        </p:nvSpPr>
        <p:spPr>
          <a:xfrm>
            <a:off x="4718737" y="3929605"/>
            <a:ext cx="202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>
                <a:solidFill>
                  <a:schemeClr val="tx2"/>
                </a:solidFill>
              </a:rPr>
              <a:t>Aaron,</a:t>
            </a:r>
            <a:r>
              <a:rPr lang="en-US" sz="1150">
                <a:solidFill>
                  <a:schemeClr val="tx2"/>
                </a:solidFill>
              </a:rPr>
              <a:t> </a:t>
            </a:r>
          </a:p>
          <a:p>
            <a:r>
              <a:rPr lang="en-US" sz="1150" i="1">
                <a:solidFill>
                  <a:schemeClr val="tx2"/>
                </a:solidFill>
              </a:rPr>
              <a:t>blood donor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3A8DC-9D6A-D74D-A149-8CECDA087FE1}"/>
              </a:ext>
            </a:extLst>
          </p:cNvPr>
          <p:cNvSpPr txBox="1"/>
          <p:nvPr userDrawn="1"/>
        </p:nvSpPr>
        <p:spPr>
          <a:xfrm>
            <a:off x="6009502" y="3929604"/>
            <a:ext cx="20950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50" b="1">
                <a:solidFill>
                  <a:schemeClr val="tx2"/>
                </a:solidFill>
              </a:rPr>
              <a:t>Melissa,</a:t>
            </a:r>
            <a:r>
              <a:rPr lang="en-US" sz="1150">
                <a:solidFill>
                  <a:schemeClr val="tx2"/>
                </a:solidFill>
              </a:rPr>
              <a:t> </a:t>
            </a:r>
          </a:p>
          <a:p>
            <a:pPr algn="r"/>
            <a:r>
              <a:rPr lang="en-US" sz="1150" i="1">
                <a:solidFill>
                  <a:schemeClr val="tx2"/>
                </a:solidFill>
              </a:rPr>
              <a:t>stem cell recipient</a:t>
            </a:r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BCE5655F-62E7-2A40-8FAC-16130BAC228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71240" y="4982306"/>
            <a:ext cx="6624749" cy="62132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15431">
              <a:defRPr sz="3200" b="1">
                <a:solidFill>
                  <a:srgbClr val="4645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lright Sans Bold"/>
              </a:defRPr>
            </a:lvl1pPr>
          </a:lstStyle>
          <a:p>
            <a:r>
              <a:rPr lang="en-CA"/>
              <a:t>Insert presentation title here</a:t>
            </a:r>
            <a:endParaRPr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67BCB00F-2298-2244-962C-85120DBEBD6D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671240" y="5973268"/>
            <a:ext cx="6624749" cy="65027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6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lang="en-US"/>
              <a:t>Insert secondary subtitle if applicable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BCD8BF7-46A1-5B42-B182-4D6153AA5F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71241" y="5603630"/>
            <a:ext cx="6624749" cy="432347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subtitle here</a:t>
            </a:r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3935CE-4C13-224A-B874-98533200F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6369" y="6220949"/>
            <a:ext cx="1793631" cy="3205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9D367D77-42FA-4940-8061-F358F1BE333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636368" y="6283569"/>
            <a:ext cx="1781909" cy="2579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900" b="0" i="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6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lang="en-US"/>
              <a:t>[INSERT CLASSIFICATION]</a:t>
            </a:r>
          </a:p>
        </p:txBody>
      </p:sp>
    </p:spTree>
    <p:extLst>
      <p:ext uri="{BB962C8B-B14F-4D97-AF65-F5344CB8AC3E}">
        <p14:creationId xmlns:p14="http://schemas.microsoft.com/office/powerpoint/2010/main" val="13988496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, Statement + Bullets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2277E7-7C40-9948-A8F0-78CD40B594AA}"/>
              </a:ext>
            </a:extLst>
          </p:cNvPr>
          <p:cNvSpPr/>
          <p:nvPr userDrawn="1"/>
        </p:nvSpPr>
        <p:spPr>
          <a:xfrm>
            <a:off x="0" y="0"/>
            <a:ext cx="5019040" cy="601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B9A530-6EBA-8943-888B-6759F7F65E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2888" y="1495585"/>
            <a:ext cx="6107112" cy="3905089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BA917C96-6682-B94F-9FFC-90BD46B56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12" y="6243521"/>
            <a:ext cx="2086341" cy="42027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EB0337F-0515-C548-9FF9-18B4B37D4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0CEB347-D085-4544-8DBF-52176DCC96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829" y="553453"/>
            <a:ext cx="3859075" cy="4836694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text here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C9CDB3-5D1A-B142-BF04-259FE1FE3689}"/>
              </a:ext>
            </a:extLst>
          </p:cNvPr>
          <p:cNvCxnSpPr>
            <a:cxnSpLocks/>
          </p:cNvCxnSpPr>
          <p:nvPr userDrawn="1"/>
        </p:nvCxnSpPr>
        <p:spPr>
          <a:xfrm>
            <a:off x="5462694" y="6003681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925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, Statement + Image (Bloo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45366C6-D7E4-6149-A7F3-D0E4B46D58E7}"/>
              </a:ext>
            </a:extLst>
          </p:cNvPr>
          <p:cNvSpPr/>
          <p:nvPr userDrawn="1"/>
        </p:nvSpPr>
        <p:spPr>
          <a:xfrm>
            <a:off x="0" y="0"/>
            <a:ext cx="5019040" cy="601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B01C3CE-37B4-A045-9D44-94036B464F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7477" y="0"/>
            <a:ext cx="7174524" cy="60198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F8C46134-8D99-6E4F-9958-54C3EF3348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12" y="6243521"/>
            <a:ext cx="2086341" cy="42027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BF9CB8-50BC-D44C-961A-F52C864BD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5932" y="6356350"/>
            <a:ext cx="505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2CB235-72D6-7949-A3A6-DD63D7DEA34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642102" y="6343144"/>
            <a:ext cx="7377597" cy="341124"/>
          </a:xfrm>
        </p:spPr>
        <p:txBody>
          <a:bodyPr>
            <a:normAutofit/>
          </a:bodyPr>
          <a:lstStyle>
            <a:lvl1pPr marL="0" indent="0" algn="r">
              <a:buNone/>
              <a:defRPr sz="1400" i="1">
                <a:solidFill>
                  <a:schemeClr val="tx2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Image source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56EC0C8-95C5-CA45-AD19-31CBAF32E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662" y="562709"/>
            <a:ext cx="3914206" cy="495886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31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Red Section Divider 1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6885E6-B81A-AB42-B5CD-89964B768A0D}"/>
              </a:ext>
            </a:extLst>
          </p:cNvPr>
          <p:cNvSpPr/>
          <p:nvPr userDrawn="1"/>
        </p:nvSpPr>
        <p:spPr>
          <a:xfrm>
            <a:off x="0" y="0"/>
            <a:ext cx="12192000" cy="6053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D9F74D-7846-404F-8B91-31D0710D4F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1940" y="3907766"/>
            <a:ext cx="8897349" cy="140610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tabLst/>
              <a:defRPr sz="22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New section subtitle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1832DDD-2CD5-544D-9641-BB3514111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939" y="1829775"/>
            <a:ext cx="8897349" cy="1855893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>
              <a:defRPr sz="6700"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 or statement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B136CC-6E82-0645-A1D1-F0D726D45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12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Red Section Divider 2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2FD52-3203-CCAC-9FEE-E94829CC45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605" y="-27453"/>
            <a:ext cx="12165675" cy="6867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681096-EE9B-814E-8242-7F8B524ABE21}"/>
              </a:ext>
            </a:extLst>
          </p:cNvPr>
          <p:cNvSpPr/>
          <p:nvPr userDrawn="1"/>
        </p:nvSpPr>
        <p:spPr>
          <a:xfrm>
            <a:off x="0" y="5922000"/>
            <a:ext cx="12192000" cy="9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A40D61-B9E1-7C49-B22D-08C9D0630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42FDAC-3E41-A541-AC1F-5F1343D3D4E9}"/>
              </a:ext>
            </a:extLst>
          </p:cNvPr>
          <p:cNvSpPr txBox="1"/>
          <p:nvPr userDrawn="1"/>
        </p:nvSpPr>
        <p:spPr>
          <a:xfrm>
            <a:off x="4099201" y="5272268"/>
            <a:ext cx="202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>
                <a:solidFill>
                  <a:schemeClr val="tx2"/>
                </a:solidFill>
              </a:rPr>
              <a:t>Albert,</a:t>
            </a:r>
            <a:r>
              <a:rPr lang="en-US" sz="1150">
                <a:solidFill>
                  <a:schemeClr val="tx2"/>
                </a:solidFill>
              </a:rPr>
              <a:t> </a:t>
            </a:r>
          </a:p>
          <a:p>
            <a:r>
              <a:rPr lang="en-US" sz="1150" i="1">
                <a:solidFill>
                  <a:schemeClr val="tx2"/>
                </a:solidFill>
              </a:rPr>
              <a:t>plasma donor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ECB7C-865D-794F-A682-422674CFF876}"/>
              </a:ext>
            </a:extLst>
          </p:cNvPr>
          <p:cNvSpPr txBox="1"/>
          <p:nvPr userDrawn="1"/>
        </p:nvSpPr>
        <p:spPr>
          <a:xfrm>
            <a:off x="6363016" y="5272268"/>
            <a:ext cx="153364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50" b="1">
                <a:solidFill>
                  <a:schemeClr val="tx2"/>
                </a:solidFill>
              </a:rPr>
              <a:t>Linda,</a:t>
            </a:r>
            <a:endParaRPr lang="en-US" sz="1150">
              <a:solidFill>
                <a:schemeClr val="tx2"/>
              </a:solidFill>
            </a:endParaRPr>
          </a:p>
          <a:p>
            <a:pPr algn="r"/>
            <a:r>
              <a:rPr lang="en-US" sz="1150" i="1">
                <a:solidFill>
                  <a:schemeClr val="tx2"/>
                </a:solidFill>
              </a:rPr>
              <a:t>plasma recipient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52C44269-13E6-A348-9584-1A55FF590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244" y="6060831"/>
            <a:ext cx="10589564" cy="629952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561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 Section Divider 3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8C5529-2A9F-0ADB-255A-230BC3F6C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25" y="-29884"/>
            <a:ext cx="12182549" cy="68770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A93D94-2801-F346-AC43-DB6C4415C672}"/>
              </a:ext>
            </a:extLst>
          </p:cNvPr>
          <p:cNvSpPr/>
          <p:nvPr userDrawn="1"/>
        </p:nvSpPr>
        <p:spPr>
          <a:xfrm>
            <a:off x="0" y="5922000"/>
            <a:ext cx="12192000" cy="9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9A1600F-D7F0-2C45-88A7-1D75051ED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12C051-B130-D042-BBC1-7A89E0922846}"/>
              </a:ext>
            </a:extLst>
          </p:cNvPr>
          <p:cNvSpPr txBox="1"/>
          <p:nvPr userDrawn="1"/>
        </p:nvSpPr>
        <p:spPr>
          <a:xfrm>
            <a:off x="4759398" y="5272268"/>
            <a:ext cx="202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>
                <a:solidFill>
                  <a:schemeClr val="tx2"/>
                </a:solidFill>
              </a:rPr>
              <a:t>Amanka,</a:t>
            </a:r>
            <a:r>
              <a:rPr lang="en-US" sz="1150">
                <a:solidFill>
                  <a:schemeClr val="tx2"/>
                </a:solidFill>
              </a:rPr>
              <a:t> </a:t>
            </a:r>
          </a:p>
          <a:p>
            <a:r>
              <a:rPr lang="en-US" sz="1150" i="1">
                <a:solidFill>
                  <a:schemeClr val="tx2"/>
                </a:solidFill>
              </a:rPr>
              <a:t>plasma donor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82DDD-86C7-7745-AD06-6A2AC8545D4F}"/>
              </a:ext>
            </a:extLst>
          </p:cNvPr>
          <p:cNvSpPr txBox="1"/>
          <p:nvPr userDrawn="1"/>
        </p:nvSpPr>
        <p:spPr>
          <a:xfrm>
            <a:off x="6788223" y="5272268"/>
            <a:ext cx="153364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50" b="1">
                <a:solidFill>
                  <a:schemeClr val="tx2"/>
                </a:solidFill>
              </a:rPr>
              <a:t>Brandon,</a:t>
            </a:r>
            <a:endParaRPr lang="en-US" sz="1150">
              <a:solidFill>
                <a:schemeClr val="tx2"/>
              </a:solidFill>
            </a:endParaRPr>
          </a:p>
          <a:p>
            <a:pPr algn="r"/>
            <a:r>
              <a:rPr lang="en-US" sz="1150" i="1">
                <a:solidFill>
                  <a:schemeClr val="tx2"/>
                </a:solidFill>
              </a:rPr>
              <a:t>plasma recipient</a:t>
            </a: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54685912-5EEB-314F-A0FD-F4DD0A063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244" y="6060831"/>
            <a:ext cx="10589564" cy="629952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392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 Statement Text 1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1A9190-C77C-4018-9675-F53E52A17579}"/>
              </a:ext>
            </a:extLst>
          </p:cNvPr>
          <p:cNvSpPr/>
          <p:nvPr userDrawn="1"/>
        </p:nvSpPr>
        <p:spPr>
          <a:xfrm>
            <a:off x="6096000" y="0"/>
            <a:ext cx="6096000" cy="686389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BE9C42-F991-4233-A939-5A2B33FF7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312" y="378431"/>
            <a:ext cx="4663068" cy="550824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27382C51-2D22-EF48-BE2B-549288851E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9184"/>
            <a:ext cx="6099048" cy="65288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309E0-BBC4-A84A-9424-6B3819393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06CE06-6F59-9044-83C4-15E4975EAA35}"/>
              </a:ext>
            </a:extLst>
          </p:cNvPr>
          <p:cNvSpPr txBox="1"/>
          <p:nvPr userDrawn="1"/>
        </p:nvSpPr>
        <p:spPr>
          <a:xfrm>
            <a:off x="6088284" y="6030410"/>
            <a:ext cx="610371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bg1"/>
                </a:solidFill>
              </a:rPr>
              <a:t>Rakesh,</a:t>
            </a:r>
            <a:r>
              <a:rPr lang="en-US" sz="1150">
                <a:solidFill>
                  <a:schemeClr val="bg1"/>
                </a:solidFill>
              </a:rPr>
              <a:t> </a:t>
            </a:r>
            <a:r>
              <a:rPr lang="en-US" sz="1150" i="1">
                <a:solidFill>
                  <a:schemeClr val="bg1"/>
                </a:solidFill>
              </a:rPr>
              <a:t>plasma donor</a:t>
            </a:r>
          </a:p>
        </p:txBody>
      </p:sp>
    </p:spTree>
    <p:extLst>
      <p:ext uri="{BB962C8B-B14F-4D97-AF65-F5344CB8AC3E}">
        <p14:creationId xmlns:p14="http://schemas.microsoft.com/office/powerpoint/2010/main" val="14607060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 Statement Text 2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ed dress&#10;&#10;Description automatically generated">
            <a:extLst>
              <a:ext uri="{FF2B5EF4-FFF2-40B4-BE49-F238E27FC236}">
                <a16:creationId xmlns:a16="http://schemas.microsoft.com/office/drawing/2014/main" id="{C911E352-AD08-696D-F87B-1D5A64980E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6" y="0"/>
            <a:ext cx="607911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1A9190-C77C-4018-9675-F53E52A17579}"/>
              </a:ext>
            </a:extLst>
          </p:cNvPr>
          <p:cNvSpPr/>
          <p:nvPr userDrawn="1"/>
        </p:nvSpPr>
        <p:spPr>
          <a:xfrm>
            <a:off x="6096000" y="0"/>
            <a:ext cx="6096000" cy="686389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BE9C42-F991-4233-A939-5A2B33FF7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312" y="378431"/>
            <a:ext cx="4663068" cy="550824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5C0A83-3925-C048-A110-B0EFD7DD2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192F75-8A5B-6848-A5B9-5EE0D8D02988}"/>
              </a:ext>
            </a:extLst>
          </p:cNvPr>
          <p:cNvSpPr txBox="1"/>
          <p:nvPr userDrawn="1"/>
        </p:nvSpPr>
        <p:spPr>
          <a:xfrm>
            <a:off x="6088284" y="6030410"/>
            <a:ext cx="610371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bg1"/>
                </a:solidFill>
              </a:rPr>
              <a:t>Jayden,</a:t>
            </a:r>
            <a:r>
              <a:rPr lang="en-US" sz="1150">
                <a:solidFill>
                  <a:schemeClr val="bg1"/>
                </a:solidFill>
              </a:rPr>
              <a:t> </a:t>
            </a:r>
            <a:r>
              <a:rPr lang="en-US" sz="1150" i="1">
                <a:solidFill>
                  <a:schemeClr val="bg1"/>
                </a:solidFill>
              </a:rPr>
              <a:t>plasma recipient</a:t>
            </a:r>
          </a:p>
        </p:txBody>
      </p:sp>
    </p:spTree>
    <p:extLst>
      <p:ext uri="{BB962C8B-B14F-4D97-AF65-F5344CB8AC3E}">
        <p14:creationId xmlns:p14="http://schemas.microsoft.com/office/powerpoint/2010/main" val="657458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 Statement Text 3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his arms crossed&#10;&#10;Description automatically generated with low confidence">
            <a:extLst>
              <a:ext uri="{FF2B5EF4-FFF2-40B4-BE49-F238E27FC236}">
                <a16:creationId xmlns:a16="http://schemas.microsoft.com/office/drawing/2014/main" id="{DE0089F3-A650-A771-72A3-CE0388FEF7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7" y="0"/>
            <a:ext cx="607709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1A9190-C77C-4018-9675-F53E52A17579}"/>
              </a:ext>
            </a:extLst>
          </p:cNvPr>
          <p:cNvSpPr/>
          <p:nvPr userDrawn="1"/>
        </p:nvSpPr>
        <p:spPr>
          <a:xfrm>
            <a:off x="6096000" y="0"/>
            <a:ext cx="6096000" cy="686389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BE9C42-F991-4233-A939-5A2B33FF7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312" y="378431"/>
            <a:ext cx="4663068" cy="550824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1BFF5-92CA-E44B-9F3C-46602BA8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CE2616-10C0-7E4A-ADDC-C09B4B6704CB}"/>
              </a:ext>
            </a:extLst>
          </p:cNvPr>
          <p:cNvSpPr txBox="1"/>
          <p:nvPr userDrawn="1"/>
        </p:nvSpPr>
        <p:spPr>
          <a:xfrm>
            <a:off x="6088284" y="6030410"/>
            <a:ext cx="610371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bg1"/>
                </a:solidFill>
              </a:rPr>
              <a:t>Brian,</a:t>
            </a:r>
            <a:r>
              <a:rPr lang="en-US" sz="1150">
                <a:solidFill>
                  <a:schemeClr val="bg1"/>
                </a:solidFill>
              </a:rPr>
              <a:t> </a:t>
            </a:r>
            <a:r>
              <a:rPr lang="en-US" sz="1150" i="1">
                <a:solidFill>
                  <a:schemeClr val="bg1"/>
                </a:solidFill>
              </a:rPr>
              <a:t>plasma donor</a:t>
            </a:r>
          </a:p>
        </p:txBody>
      </p:sp>
    </p:spTree>
    <p:extLst>
      <p:ext uri="{BB962C8B-B14F-4D97-AF65-F5344CB8AC3E}">
        <p14:creationId xmlns:p14="http://schemas.microsoft.com/office/powerpoint/2010/main" val="4098332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 Statement Text 4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5A277B-1B39-4F7A-90AB-1AD0A99CC204}"/>
              </a:ext>
            </a:extLst>
          </p:cNvPr>
          <p:cNvSpPr/>
          <p:nvPr userDrawn="1"/>
        </p:nvSpPr>
        <p:spPr>
          <a:xfrm>
            <a:off x="6096000" y="0"/>
            <a:ext cx="6096000" cy="686389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8E44F0-5CEC-4CE9-BC3F-026758AA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312" y="378431"/>
            <a:ext cx="4663068" cy="550824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ABB4A47-EEFD-674B-AAC6-AF59961BC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9C4DA55-257C-D677-E627-93EF7E3E7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61CCAB-7A4A-8896-2C93-5E0970A11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8312" y="5842318"/>
            <a:ext cx="4722716" cy="639762"/>
          </a:xfrm>
        </p:spPr>
        <p:txBody>
          <a:bodyPr>
            <a:noAutofit/>
          </a:bodyPr>
          <a:lstStyle>
            <a:lvl1pPr marL="0" indent="0" algn="ctr">
              <a:buNone/>
              <a:defRPr sz="115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1150">
                <a:solidFill>
                  <a:schemeClr val="bg1"/>
                </a:solidFill>
              </a:defRPr>
            </a:lvl2pPr>
            <a:lvl3pPr marL="914400" indent="0" algn="ctr">
              <a:buNone/>
              <a:defRPr sz="1150">
                <a:solidFill>
                  <a:schemeClr val="bg1"/>
                </a:solidFill>
              </a:defRPr>
            </a:lvl3pPr>
            <a:lvl4pPr marL="1371600" indent="0" algn="ctr">
              <a:buNone/>
              <a:defRPr sz="1150">
                <a:solidFill>
                  <a:schemeClr val="bg1"/>
                </a:solidFill>
              </a:defRPr>
            </a:lvl4pPr>
            <a:lvl5pPr marL="1828800" indent="0" algn="ctr">
              <a:buNone/>
              <a:defRPr sz="11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1167553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 4-Sections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F04DE07-2846-254E-B41B-2812EA4D6254}"/>
              </a:ext>
            </a:extLst>
          </p:cNvPr>
          <p:cNvSpPr/>
          <p:nvPr userDrawn="1"/>
        </p:nvSpPr>
        <p:spPr>
          <a:xfrm>
            <a:off x="0" y="0"/>
            <a:ext cx="5019040" cy="6019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FF869A-2AA0-0240-9E3C-3B23C78B5968}"/>
              </a:ext>
            </a:extLst>
          </p:cNvPr>
          <p:cNvCxnSpPr>
            <a:cxnSpLocks/>
          </p:cNvCxnSpPr>
          <p:nvPr userDrawn="1"/>
        </p:nvCxnSpPr>
        <p:spPr>
          <a:xfrm>
            <a:off x="5462694" y="1623122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449579-521C-FD4A-9177-919181014819}"/>
              </a:ext>
            </a:extLst>
          </p:cNvPr>
          <p:cNvCxnSpPr>
            <a:cxnSpLocks/>
          </p:cNvCxnSpPr>
          <p:nvPr userDrawn="1"/>
        </p:nvCxnSpPr>
        <p:spPr>
          <a:xfrm>
            <a:off x="5462694" y="3141958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D45037F-D573-4D4A-AFEF-1722470A69C7}"/>
              </a:ext>
            </a:extLst>
          </p:cNvPr>
          <p:cNvCxnSpPr>
            <a:cxnSpLocks/>
          </p:cNvCxnSpPr>
          <p:nvPr userDrawn="1"/>
        </p:nvCxnSpPr>
        <p:spPr>
          <a:xfrm>
            <a:off x="5462694" y="4645929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2BBCF0FE-3F3F-6846-9E4F-BFBC70CA6F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57301" y="260249"/>
            <a:ext cx="980699" cy="1255362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65CCD3F0-5AC4-6147-A536-C5A20792DB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57301" y="1755836"/>
            <a:ext cx="980699" cy="1255362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BE6C88BA-ED33-204C-9205-AC93130F4A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57301" y="3266921"/>
            <a:ext cx="980699" cy="1255362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6DA3C0D6-4D87-B044-96A7-20F93C82A2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57301" y="4770256"/>
            <a:ext cx="980699" cy="1255362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4</a:t>
            </a:r>
          </a:p>
        </p:txBody>
      </p:sp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1B5C2037-7985-4244-85B6-431DFF0F75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12" y="6243521"/>
            <a:ext cx="2086341" cy="420277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3D86A17F-3049-1040-BEEA-500D050A6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3FFF697C-3820-C34C-A98E-4C9A3A3914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62695" y="260246"/>
            <a:ext cx="2333151" cy="12553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F51254E3-A3B9-654B-B8DF-EA4B78F6F6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8246" y="260246"/>
            <a:ext cx="2865925" cy="1255363"/>
          </a:xfrm>
        </p:spPr>
        <p:txBody>
          <a:bodyPr>
            <a:no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69606F56-FCBB-4D49-811E-9DC358B5B4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62695" y="1755833"/>
            <a:ext cx="2333151" cy="12553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E47384C2-DEDA-A549-9352-256F185B6C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8246" y="1755833"/>
            <a:ext cx="2865925" cy="1255363"/>
          </a:xfrm>
        </p:spPr>
        <p:txBody>
          <a:bodyPr>
            <a:noAutofit/>
          </a:bodyPr>
          <a:lstStyle>
            <a:lvl1pPr marL="138113" indent="-138113">
              <a:spcBef>
                <a:spcPts val="1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8EDBC8F1-DF73-0242-8A25-DF5A81858E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62695" y="3266918"/>
            <a:ext cx="2333151" cy="12553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3977AA20-1CD2-A74D-B804-7666C73C4E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48246" y="3266918"/>
            <a:ext cx="2865925" cy="1255363"/>
          </a:xfrm>
        </p:spPr>
        <p:txBody>
          <a:bodyPr>
            <a:no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30EC98D3-AA77-D345-A982-FBDDE1509C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62695" y="4770253"/>
            <a:ext cx="2333151" cy="12553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D0B1ACFE-B2F4-0342-B80E-7AD7E1A7B5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48246" y="4770253"/>
            <a:ext cx="2865925" cy="1255363"/>
          </a:xfrm>
        </p:spPr>
        <p:txBody>
          <a:bodyPr>
            <a:no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FA9A0F45-4B40-064D-9F47-63C25E247F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662" y="562709"/>
            <a:ext cx="3914206" cy="495886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0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dy Level One…">
            <a:extLst>
              <a:ext uri="{FF2B5EF4-FFF2-40B4-BE49-F238E27FC236}">
                <a16:creationId xmlns:a16="http://schemas.microsoft.com/office/drawing/2014/main" id="{D583AB4B-A4A0-814D-8FB8-3E0768C37039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671240" y="5809145"/>
            <a:ext cx="6624749" cy="8471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spcBef>
                <a:spcPts val="6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spcBef>
                <a:spcPts val="1200"/>
              </a:spcBef>
              <a:buSzTx/>
              <a:buNone/>
              <a:defRPr sz="22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lang="en-US"/>
              <a:t>Insert secondary subtitle if applicable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4024B3-6B58-1947-895C-85823200648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71241" y="5439508"/>
            <a:ext cx="6624749" cy="432347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/>
              <a:t>Insert subtitle here</a:t>
            </a:r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EFA517D8-4F35-E145-9A80-3D54F5C6F9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7213" y="5281664"/>
            <a:ext cx="3859306" cy="1309687"/>
          </a:xfrm>
          <a:prstGeom prst="rect">
            <a:avLst/>
          </a:prstGeom>
        </p:spPr>
      </p:pic>
      <p:sp>
        <p:nvSpPr>
          <p:cNvPr id="14" name="Title Text">
            <a:extLst>
              <a:ext uri="{FF2B5EF4-FFF2-40B4-BE49-F238E27FC236}">
                <a16:creationId xmlns:a16="http://schemas.microsoft.com/office/drawing/2014/main" id="{A3A82A76-7975-BE44-8EC9-4B7BF4DD617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50810" y="749816"/>
            <a:ext cx="10659750" cy="39745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415431">
              <a:defRPr sz="4000" b="1">
                <a:solidFill>
                  <a:srgbClr val="46454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lright Sans Bold"/>
              </a:defRPr>
            </a:lvl1pPr>
          </a:lstStyle>
          <a:p>
            <a:r>
              <a:rPr lang="en-CA"/>
              <a:t>Insert presentation title here</a:t>
            </a:r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064E00-FF0B-5E4C-9D10-25A288EF7D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250" y="5061644"/>
            <a:ext cx="10659750" cy="92177"/>
          </a:xfrm>
          <a:prstGeom prst="rect">
            <a:avLst/>
          </a:prstGeom>
        </p:spPr>
      </p:pic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57983064-0F9B-B913-9B89-A83E901CB8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97846" y="34707"/>
            <a:ext cx="4900867" cy="257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181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 3-Sections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7F6BF10-0C79-834D-A298-CADE413E0013}"/>
              </a:ext>
            </a:extLst>
          </p:cNvPr>
          <p:cNvSpPr/>
          <p:nvPr userDrawn="1"/>
        </p:nvSpPr>
        <p:spPr>
          <a:xfrm>
            <a:off x="0" y="0"/>
            <a:ext cx="5019040" cy="60197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4A3C34-8180-4641-8CC7-8A1BF7C85884}"/>
              </a:ext>
            </a:extLst>
          </p:cNvPr>
          <p:cNvCxnSpPr>
            <a:cxnSpLocks/>
          </p:cNvCxnSpPr>
          <p:nvPr userDrawn="1"/>
        </p:nvCxnSpPr>
        <p:spPr>
          <a:xfrm>
            <a:off x="5462694" y="2074055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87FF553C-998D-BB4B-9AFF-0364E4B24C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57301" y="210870"/>
            <a:ext cx="980699" cy="1650569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F33D1B-8403-DA48-A899-79AA7DDF6338}"/>
              </a:ext>
            </a:extLst>
          </p:cNvPr>
          <p:cNvCxnSpPr>
            <a:cxnSpLocks/>
          </p:cNvCxnSpPr>
          <p:nvPr userDrawn="1"/>
        </p:nvCxnSpPr>
        <p:spPr>
          <a:xfrm>
            <a:off x="5462694" y="4149856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4CD5A8D4-4C27-0843-BFAE-CDE39C6DC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57301" y="2286671"/>
            <a:ext cx="980699" cy="1650569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7D42B98A-274B-C648-A66F-76DFFC40FF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57301" y="4362472"/>
            <a:ext cx="980699" cy="1650569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3</a:t>
            </a:r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E2402B21-D007-F543-B9E2-B981DAFE01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12" y="6243521"/>
            <a:ext cx="2086341" cy="420277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1A54586-08B9-D544-AA53-B26C07800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4F3F34D3-EAAB-084A-AEA4-6E5F9C6BB5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62695" y="210870"/>
            <a:ext cx="2333151" cy="1650570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CC1178C-EBC0-6B4B-B0B7-50D6EB9BAF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36524" y="210870"/>
            <a:ext cx="2877648" cy="1650570"/>
          </a:xfrm>
        </p:spPr>
        <p:txBody>
          <a:bodyPr>
            <a:norm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09A76B48-9614-524B-AEE5-0BE42ABE98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62695" y="2286671"/>
            <a:ext cx="2333151" cy="1650570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EAA2F358-E196-7148-9D1A-D5488CC5B9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36524" y="2286671"/>
            <a:ext cx="2877648" cy="1650570"/>
          </a:xfrm>
        </p:spPr>
        <p:txBody>
          <a:bodyPr>
            <a:norm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46539179-28C4-8142-A82D-5B80FC0633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62695" y="4362472"/>
            <a:ext cx="2333151" cy="1650570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5706E8A8-F8F5-9A40-BC8F-76017AE05A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36524" y="4362472"/>
            <a:ext cx="2877648" cy="1650570"/>
          </a:xfrm>
        </p:spPr>
        <p:txBody>
          <a:bodyPr>
            <a:norm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CD4D6568-4842-5046-9C93-593C77EC3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662" y="562709"/>
            <a:ext cx="3914206" cy="495886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73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, Statement + Bullets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2277E7-7C40-9948-A8F0-78CD40B594AA}"/>
              </a:ext>
            </a:extLst>
          </p:cNvPr>
          <p:cNvSpPr/>
          <p:nvPr userDrawn="1"/>
        </p:nvSpPr>
        <p:spPr>
          <a:xfrm>
            <a:off x="0" y="0"/>
            <a:ext cx="5019040" cy="6019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B9A530-6EBA-8943-888B-6759F7F65E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2888" y="1495585"/>
            <a:ext cx="6107112" cy="3905089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2"/>
              </a:buClr>
              <a:defRPr sz="2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accent2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2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2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132A73D0-4F41-C846-92AD-1E4555F10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12" y="6243521"/>
            <a:ext cx="2086341" cy="42027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FFC42A8-AEE4-4641-A498-3C04B6BF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0AE3FD0D-E5D4-D24D-ABA9-77E099E952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662" y="562709"/>
            <a:ext cx="3914206" cy="495886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text here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499FF3-E36F-0B45-AE83-F0E6995E2D29}"/>
              </a:ext>
            </a:extLst>
          </p:cNvPr>
          <p:cNvCxnSpPr>
            <a:cxnSpLocks/>
          </p:cNvCxnSpPr>
          <p:nvPr userDrawn="1"/>
        </p:nvCxnSpPr>
        <p:spPr>
          <a:xfrm>
            <a:off x="5462694" y="6003681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83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Red, Statement + Image (Plas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1CDFF7-2347-0243-8D0A-2FC91A6D1B7F}"/>
              </a:ext>
            </a:extLst>
          </p:cNvPr>
          <p:cNvSpPr/>
          <p:nvPr userDrawn="1"/>
        </p:nvSpPr>
        <p:spPr>
          <a:xfrm>
            <a:off x="0" y="0"/>
            <a:ext cx="5019040" cy="6019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B01C3CE-37B4-A045-9D44-94036B464F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05137" y="0"/>
            <a:ext cx="7186864" cy="60198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0CD41D06-3ABA-2C4A-BD66-A2AB190A1F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12" y="6243521"/>
            <a:ext cx="2086341" cy="42027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215FA5-B20F-D54F-BB4C-BAF5316D7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8678" y="6356350"/>
            <a:ext cx="522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0C2009C-0560-FE41-8530-B66475B0E54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642102" y="6343144"/>
            <a:ext cx="7377597" cy="341124"/>
          </a:xfrm>
        </p:spPr>
        <p:txBody>
          <a:bodyPr>
            <a:normAutofit/>
          </a:bodyPr>
          <a:lstStyle>
            <a:lvl1pPr marL="0" indent="0" algn="r">
              <a:buNone/>
              <a:defRPr sz="1400" i="1">
                <a:solidFill>
                  <a:schemeClr val="tx2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Image source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ABC7485-2B42-3D49-B8F1-04FCA1A7D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662" y="562709"/>
            <a:ext cx="3914206" cy="495886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443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uoise Section Divider 1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6885E6-B81A-AB42-B5CD-89964B768A0D}"/>
              </a:ext>
            </a:extLst>
          </p:cNvPr>
          <p:cNvSpPr/>
          <p:nvPr userDrawn="1"/>
        </p:nvSpPr>
        <p:spPr>
          <a:xfrm>
            <a:off x="0" y="-1"/>
            <a:ext cx="12192000" cy="60562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D9F74D-7846-404F-8B91-31D0710D4F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925" y="3907766"/>
            <a:ext cx="8897349" cy="140610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tabLst/>
              <a:defRPr sz="22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New Section subtitle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1832DDD-2CD5-544D-9641-BB3514111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924" y="1829775"/>
            <a:ext cx="8897349" cy="1855893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>
              <a:defRPr sz="6700"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 or statement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AB16F0-6C69-354F-B530-A8B166A8F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76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uoise Section Divider 2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2ED6A-E817-8344-B99A-B03927798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716"/>
            <a:ext cx="12192000" cy="66560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5CCE80-A004-A948-AAF1-788658301B6B}"/>
              </a:ext>
            </a:extLst>
          </p:cNvPr>
          <p:cNvSpPr/>
          <p:nvPr userDrawn="1"/>
        </p:nvSpPr>
        <p:spPr>
          <a:xfrm>
            <a:off x="0" y="5922000"/>
            <a:ext cx="12192000" cy="9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E382FE-DB00-1B44-9083-83AEAF451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57AF92-A227-6D4F-9E38-43C0DEB832B0}"/>
              </a:ext>
            </a:extLst>
          </p:cNvPr>
          <p:cNvSpPr txBox="1"/>
          <p:nvPr userDrawn="1"/>
        </p:nvSpPr>
        <p:spPr>
          <a:xfrm>
            <a:off x="4523532" y="5069712"/>
            <a:ext cx="1478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>
                <a:solidFill>
                  <a:schemeClr val="tx2"/>
                </a:solidFill>
              </a:rPr>
              <a:t>Cara and Jasper,</a:t>
            </a:r>
            <a:r>
              <a:rPr lang="en-US" sz="1150">
                <a:solidFill>
                  <a:schemeClr val="tx2"/>
                </a:solidFill>
              </a:rPr>
              <a:t> </a:t>
            </a:r>
          </a:p>
          <a:p>
            <a:r>
              <a:rPr lang="en-US" sz="1150" i="1">
                <a:solidFill>
                  <a:schemeClr val="tx2"/>
                </a:solidFill>
              </a:rPr>
              <a:t>cord blood stem cell donors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F7B0C5-4BFD-8B42-BABA-2943AB3FD32A}"/>
              </a:ext>
            </a:extLst>
          </p:cNvPr>
          <p:cNvSpPr txBox="1"/>
          <p:nvPr userDrawn="1"/>
        </p:nvSpPr>
        <p:spPr>
          <a:xfrm>
            <a:off x="6377539" y="5063924"/>
            <a:ext cx="1533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50" b="1">
                <a:solidFill>
                  <a:schemeClr val="tx2"/>
                </a:solidFill>
              </a:rPr>
              <a:t>Crystal,</a:t>
            </a:r>
            <a:endParaRPr lang="en-US" sz="1150">
              <a:solidFill>
                <a:schemeClr val="tx2"/>
              </a:solidFill>
            </a:endParaRPr>
          </a:p>
          <a:p>
            <a:pPr algn="r"/>
            <a:r>
              <a:rPr lang="en-US" sz="1150" i="1">
                <a:solidFill>
                  <a:schemeClr val="tx2"/>
                </a:solidFill>
              </a:rPr>
              <a:t>cord blood stem cell recipient</a:t>
            </a: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CD821CAA-3EA6-1F47-ABF8-4A88F5503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244" y="6060831"/>
            <a:ext cx="10589564" cy="629952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13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 Section Divider 3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C034EF-8724-1C4D-B58C-25CC1F7451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08" y="125503"/>
            <a:ext cx="12197816" cy="655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BDEEA6-AB3F-B34A-B263-FE161D04DEEF}"/>
              </a:ext>
            </a:extLst>
          </p:cNvPr>
          <p:cNvSpPr/>
          <p:nvPr userDrawn="1"/>
        </p:nvSpPr>
        <p:spPr>
          <a:xfrm>
            <a:off x="0" y="5922000"/>
            <a:ext cx="12192000" cy="9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287775-AA90-B34D-BFD5-C7C297FF6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BEC704-3629-3442-BE85-8F6456A2421D}"/>
              </a:ext>
            </a:extLst>
          </p:cNvPr>
          <p:cNvSpPr txBox="1"/>
          <p:nvPr userDrawn="1"/>
        </p:nvSpPr>
        <p:spPr>
          <a:xfrm>
            <a:off x="3833822" y="5081286"/>
            <a:ext cx="1923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>
                <a:solidFill>
                  <a:schemeClr val="tx2"/>
                </a:solidFill>
              </a:rPr>
              <a:t>Danny,</a:t>
            </a:r>
            <a:r>
              <a:rPr lang="en-US" sz="1150">
                <a:solidFill>
                  <a:schemeClr val="tx2"/>
                </a:solidFill>
              </a:rPr>
              <a:t> </a:t>
            </a:r>
          </a:p>
          <a:p>
            <a:r>
              <a:rPr lang="en-US" sz="1150" i="1">
                <a:solidFill>
                  <a:schemeClr val="tx2"/>
                </a:solidFill>
              </a:rPr>
              <a:t>stem cell donor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D03579-41C5-5646-81EB-0F28352E6BB9}"/>
              </a:ext>
            </a:extLst>
          </p:cNvPr>
          <p:cNvSpPr txBox="1"/>
          <p:nvPr userDrawn="1"/>
        </p:nvSpPr>
        <p:spPr>
          <a:xfrm>
            <a:off x="5829544" y="5075498"/>
            <a:ext cx="192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50" b="1">
                <a:solidFill>
                  <a:schemeClr val="tx2"/>
                </a:solidFill>
              </a:rPr>
              <a:t>Sara,</a:t>
            </a:r>
            <a:endParaRPr lang="en-US" sz="1150">
              <a:solidFill>
                <a:schemeClr val="tx2"/>
              </a:solidFill>
            </a:endParaRPr>
          </a:p>
          <a:p>
            <a:pPr algn="r"/>
            <a:r>
              <a:rPr lang="en-US" sz="1150" i="1">
                <a:solidFill>
                  <a:schemeClr val="tx2"/>
                </a:solidFill>
              </a:rPr>
              <a:t>blood and </a:t>
            </a:r>
            <a:br>
              <a:rPr lang="en-US" sz="1150" i="1">
                <a:solidFill>
                  <a:schemeClr val="tx2"/>
                </a:solidFill>
              </a:rPr>
            </a:br>
            <a:r>
              <a:rPr lang="en-US" sz="1150" i="1">
                <a:solidFill>
                  <a:schemeClr val="tx2"/>
                </a:solidFill>
              </a:rPr>
              <a:t>stem cell recipient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69FAEBF2-ADFD-FD44-A04B-C47E27317B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244" y="6060831"/>
            <a:ext cx="10589564" cy="629952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62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 Statement Text 1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3F3BE4-BE16-4409-B7F4-7F52D8E16F81}"/>
              </a:ext>
            </a:extLst>
          </p:cNvPr>
          <p:cNvSpPr/>
          <p:nvPr userDrawn="1"/>
        </p:nvSpPr>
        <p:spPr>
          <a:xfrm>
            <a:off x="6096000" y="0"/>
            <a:ext cx="6096000" cy="6863893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DD3453-1B66-40C1-A416-C87C4F22C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312" y="378431"/>
            <a:ext cx="4663068" cy="5522081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pic>
        <p:nvPicPr>
          <p:cNvPr id="11" name="Picture 10" descr="A person holding a baby&#10;&#10;Description automatically generated">
            <a:extLst>
              <a:ext uri="{FF2B5EF4-FFF2-40B4-BE49-F238E27FC236}">
                <a16:creationId xmlns:a16="http://schemas.microsoft.com/office/drawing/2014/main" id="{2718386D-6B98-2A4D-8BFE-4B9533326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812" y="430307"/>
            <a:ext cx="5720744" cy="597049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B9FE7-8746-0E4F-A0E1-E66B33101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09D0C-4198-8947-870A-1AB8D27B0A50}"/>
              </a:ext>
            </a:extLst>
          </p:cNvPr>
          <p:cNvSpPr txBox="1"/>
          <p:nvPr userDrawn="1"/>
        </p:nvSpPr>
        <p:spPr>
          <a:xfrm>
            <a:off x="6088284" y="6030410"/>
            <a:ext cx="610371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bg1"/>
                </a:solidFill>
              </a:rPr>
              <a:t>David,</a:t>
            </a:r>
            <a:r>
              <a:rPr lang="en-US" sz="1150">
                <a:solidFill>
                  <a:schemeClr val="bg1"/>
                </a:solidFill>
              </a:rPr>
              <a:t> </a:t>
            </a:r>
            <a:r>
              <a:rPr lang="en-US" sz="1150" i="1">
                <a:solidFill>
                  <a:schemeClr val="bg1"/>
                </a:solidFill>
              </a:rPr>
              <a:t>cord blood stem cell donor</a:t>
            </a:r>
          </a:p>
        </p:txBody>
      </p:sp>
    </p:spTree>
    <p:extLst>
      <p:ext uri="{BB962C8B-B14F-4D97-AF65-F5344CB8AC3E}">
        <p14:creationId xmlns:p14="http://schemas.microsoft.com/office/powerpoint/2010/main" val="23819477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 Statement Text 2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3F3BE4-BE16-4409-B7F4-7F52D8E16F81}"/>
              </a:ext>
            </a:extLst>
          </p:cNvPr>
          <p:cNvSpPr/>
          <p:nvPr userDrawn="1"/>
        </p:nvSpPr>
        <p:spPr>
          <a:xfrm>
            <a:off x="6096000" y="0"/>
            <a:ext cx="6096000" cy="6863893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DD3453-1B66-40C1-A416-C87C4F22C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312" y="378431"/>
            <a:ext cx="4663068" cy="55214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07F2C-7899-8A4D-879D-6CB31DE8B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6E6FF4-05B6-4846-9A73-48C007ADC424}"/>
              </a:ext>
            </a:extLst>
          </p:cNvPr>
          <p:cNvSpPr txBox="1"/>
          <p:nvPr userDrawn="1"/>
        </p:nvSpPr>
        <p:spPr>
          <a:xfrm>
            <a:off x="6088284" y="6030410"/>
            <a:ext cx="610371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bg1"/>
                </a:solidFill>
              </a:rPr>
              <a:t>Tom,</a:t>
            </a:r>
            <a:r>
              <a:rPr lang="en-US" sz="1150">
                <a:solidFill>
                  <a:schemeClr val="bg1"/>
                </a:solidFill>
              </a:rPr>
              <a:t> </a:t>
            </a:r>
            <a:r>
              <a:rPr lang="en-US" sz="1150" i="1">
                <a:solidFill>
                  <a:schemeClr val="bg1"/>
                </a:solidFill>
              </a:rPr>
              <a:t>stem cell recipient and financial donor</a:t>
            </a:r>
          </a:p>
        </p:txBody>
      </p:sp>
      <p:pic>
        <p:nvPicPr>
          <p:cNvPr id="7" name="Picture 6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E3B20031-6871-A1CD-7F34-280900EED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70" y="136525"/>
            <a:ext cx="525101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647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 Statement Text 3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3F3BE4-BE16-4409-B7F4-7F52D8E16F81}"/>
              </a:ext>
            </a:extLst>
          </p:cNvPr>
          <p:cNvSpPr/>
          <p:nvPr userDrawn="1"/>
        </p:nvSpPr>
        <p:spPr>
          <a:xfrm>
            <a:off x="6096000" y="0"/>
            <a:ext cx="6096000" cy="6863893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DD3453-1B66-40C1-A416-C87C4F22C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312" y="378432"/>
            <a:ext cx="4663068" cy="551714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487AF-31DB-264A-A579-D9DCC5ED1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4E620-C831-164B-A9C7-8F56476CADCE}"/>
              </a:ext>
            </a:extLst>
          </p:cNvPr>
          <p:cNvSpPr txBox="1"/>
          <p:nvPr userDrawn="1"/>
        </p:nvSpPr>
        <p:spPr>
          <a:xfrm>
            <a:off x="6088284" y="6030410"/>
            <a:ext cx="610371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bg1"/>
                </a:solidFill>
              </a:rPr>
              <a:t>Melissa,</a:t>
            </a:r>
            <a:r>
              <a:rPr lang="en-US" sz="1150">
                <a:solidFill>
                  <a:schemeClr val="bg1"/>
                </a:solidFill>
              </a:rPr>
              <a:t> </a:t>
            </a:r>
            <a:r>
              <a:rPr lang="en-US" sz="1150" i="1">
                <a:solidFill>
                  <a:schemeClr val="bg1"/>
                </a:solidFill>
              </a:rPr>
              <a:t>stem cell recipient</a:t>
            </a:r>
          </a:p>
        </p:txBody>
      </p:sp>
      <p:pic>
        <p:nvPicPr>
          <p:cNvPr id="4" name="Picture 3" descr="A person in a pink shirt&#10;&#10;Description automatically generated">
            <a:extLst>
              <a:ext uri="{FF2B5EF4-FFF2-40B4-BE49-F238E27FC236}">
                <a16:creationId xmlns:a16="http://schemas.microsoft.com/office/drawing/2014/main" id="{F396CF23-D50E-738E-0CBC-F8861A6A2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75" y="742384"/>
            <a:ext cx="5460371" cy="611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54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 Statement Text 4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5A277B-1B39-4F7A-90AB-1AD0A99CC204}"/>
              </a:ext>
            </a:extLst>
          </p:cNvPr>
          <p:cNvSpPr/>
          <p:nvPr userDrawn="1"/>
        </p:nvSpPr>
        <p:spPr>
          <a:xfrm>
            <a:off x="6096000" y="0"/>
            <a:ext cx="6096000" cy="6863893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8E44F0-5CEC-4CE9-BC3F-026758AA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312" y="378431"/>
            <a:ext cx="4663068" cy="550824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ABB4A47-EEFD-674B-AAC6-AF59961BC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9C4DA55-257C-D677-E627-93EF7E3E7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61CCAB-7A4A-8896-2C93-5E0970A11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8312" y="5842318"/>
            <a:ext cx="4722716" cy="639762"/>
          </a:xfrm>
        </p:spPr>
        <p:txBody>
          <a:bodyPr>
            <a:noAutofit/>
          </a:bodyPr>
          <a:lstStyle>
            <a:lvl1pPr marL="0" indent="0" algn="ctr">
              <a:buNone/>
              <a:defRPr sz="115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1150">
                <a:solidFill>
                  <a:schemeClr val="bg1"/>
                </a:solidFill>
              </a:defRPr>
            </a:lvl2pPr>
            <a:lvl3pPr marL="914400" indent="0" algn="ctr">
              <a:buNone/>
              <a:defRPr sz="1150">
                <a:solidFill>
                  <a:schemeClr val="bg1"/>
                </a:solidFill>
              </a:defRPr>
            </a:lvl3pPr>
            <a:lvl4pPr marL="1371600" indent="0" algn="ctr">
              <a:buNone/>
              <a:defRPr sz="1150">
                <a:solidFill>
                  <a:schemeClr val="bg1"/>
                </a:solidFill>
              </a:defRPr>
            </a:lvl4pPr>
            <a:lvl5pPr marL="1828800" indent="0" algn="ctr">
              <a:buNone/>
              <a:defRPr sz="11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3636759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6272DC-47E9-4ADE-95C2-875739DC92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4EFE6-8D78-4DFB-9159-2BA49E7949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304" y="330042"/>
            <a:ext cx="10702157" cy="567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810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 4-Sections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F04DE07-2846-254E-B41B-2812EA4D6254}"/>
              </a:ext>
            </a:extLst>
          </p:cNvPr>
          <p:cNvSpPr/>
          <p:nvPr userDrawn="1"/>
        </p:nvSpPr>
        <p:spPr>
          <a:xfrm>
            <a:off x="0" y="0"/>
            <a:ext cx="5019040" cy="60197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FF869A-2AA0-0240-9E3C-3B23C78B5968}"/>
              </a:ext>
            </a:extLst>
          </p:cNvPr>
          <p:cNvCxnSpPr>
            <a:cxnSpLocks/>
          </p:cNvCxnSpPr>
          <p:nvPr userDrawn="1"/>
        </p:nvCxnSpPr>
        <p:spPr>
          <a:xfrm>
            <a:off x="5462694" y="1623122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449579-521C-FD4A-9177-919181014819}"/>
              </a:ext>
            </a:extLst>
          </p:cNvPr>
          <p:cNvCxnSpPr>
            <a:cxnSpLocks/>
          </p:cNvCxnSpPr>
          <p:nvPr userDrawn="1"/>
        </p:nvCxnSpPr>
        <p:spPr>
          <a:xfrm>
            <a:off x="5462694" y="3141958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D45037F-D573-4D4A-AFEF-1722470A69C7}"/>
              </a:ext>
            </a:extLst>
          </p:cNvPr>
          <p:cNvCxnSpPr>
            <a:cxnSpLocks/>
          </p:cNvCxnSpPr>
          <p:nvPr userDrawn="1"/>
        </p:nvCxnSpPr>
        <p:spPr>
          <a:xfrm>
            <a:off x="5462694" y="4645929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2BBCF0FE-3F3F-6846-9E4F-BFBC70CA6F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57301" y="260249"/>
            <a:ext cx="980699" cy="1255362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65CCD3F0-5AC4-6147-A536-C5A20792DB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57301" y="1755836"/>
            <a:ext cx="980699" cy="1255362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BE6C88BA-ED33-204C-9205-AC93130F4A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57301" y="3266921"/>
            <a:ext cx="980699" cy="1255362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6DA3C0D6-4D87-B044-96A7-20F93C82A2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57301" y="4770256"/>
            <a:ext cx="980699" cy="1255362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4</a:t>
            </a:r>
          </a:p>
        </p:txBody>
      </p:sp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A2F639BA-EB30-6D4E-B952-AC247033E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12" y="6243521"/>
            <a:ext cx="2086341" cy="420277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8D22B768-3F56-3843-BED9-22EF419F9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CFA772D-076A-414B-8ED0-7F7AE1FFB4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62695" y="260246"/>
            <a:ext cx="2333151" cy="12553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3D42EC18-8407-124A-816A-5B43BCE6C8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8246" y="260246"/>
            <a:ext cx="2865925" cy="1255363"/>
          </a:xfrm>
        </p:spPr>
        <p:txBody>
          <a:bodyPr>
            <a:no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1D93EC8C-D1DF-5841-9A5B-346FA62E6D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62695" y="1755833"/>
            <a:ext cx="2333151" cy="12553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7F2D2A41-FC43-CE47-BD1A-52A9F74A54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8246" y="1755833"/>
            <a:ext cx="2865925" cy="1255363"/>
          </a:xfrm>
        </p:spPr>
        <p:txBody>
          <a:bodyPr>
            <a:noAutofit/>
          </a:bodyPr>
          <a:lstStyle>
            <a:lvl1pPr marL="138113" indent="-138113">
              <a:spcBef>
                <a:spcPts val="1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F4EC73F9-7CB5-0244-84CE-C4EE4D322A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62695" y="3266918"/>
            <a:ext cx="2333151" cy="12553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47FEA46D-392E-F549-A079-0D2188C1B5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48246" y="3266918"/>
            <a:ext cx="2865925" cy="1255363"/>
          </a:xfrm>
        </p:spPr>
        <p:txBody>
          <a:bodyPr>
            <a:no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88D5E663-2B6F-3448-9881-5E4B90157D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62695" y="4770253"/>
            <a:ext cx="2333151" cy="12553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1783E00-EB3C-9741-807B-D388F7A6FBD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48246" y="4770253"/>
            <a:ext cx="2865925" cy="1255363"/>
          </a:xfrm>
        </p:spPr>
        <p:txBody>
          <a:bodyPr>
            <a:no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5632C195-B15F-204C-87ED-57247F1D0F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662" y="562709"/>
            <a:ext cx="3914206" cy="495886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48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 3-Sections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7F6BF10-0C79-834D-A298-CADE413E0013}"/>
              </a:ext>
            </a:extLst>
          </p:cNvPr>
          <p:cNvSpPr/>
          <p:nvPr userDrawn="1"/>
        </p:nvSpPr>
        <p:spPr>
          <a:xfrm>
            <a:off x="0" y="0"/>
            <a:ext cx="5019040" cy="60197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4A3C34-8180-4641-8CC7-8A1BF7C85884}"/>
              </a:ext>
            </a:extLst>
          </p:cNvPr>
          <p:cNvCxnSpPr>
            <a:cxnSpLocks/>
          </p:cNvCxnSpPr>
          <p:nvPr userDrawn="1"/>
        </p:nvCxnSpPr>
        <p:spPr>
          <a:xfrm>
            <a:off x="5462694" y="2074055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87FF553C-998D-BB4B-9AFF-0364E4B24C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57301" y="210870"/>
            <a:ext cx="980699" cy="1650569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F33D1B-8403-DA48-A899-79AA7DDF6338}"/>
              </a:ext>
            </a:extLst>
          </p:cNvPr>
          <p:cNvCxnSpPr>
            <a:cxnSpLocks/>
          </p:cNvCxnSpPr>
          <p:nvPr userDrawn="1"/>
        </p:nvCxnSpPr>
        <p:spPr>
          <a:xfrm>
            <a:off x="5462694" y="4149856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4CD5A8D4-4C27-0843-BFAE-CDE39C6DC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57301" y="2286671"/>
            <a:ext cx="980699" cy="1650569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7D42B98A-274B-C648-A66F-76DFFC40FF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57301" y="4362472"/>
            <a:ext cx="980699" cy="1650569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3</a:t>
            </a:r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70EA5088-6BF5-4444-B4E0-028083C736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12" y="6243521"/>
            <a:ext cx="2086341" cy="420277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1D34D9F-6DD7-BB49-9EC8-3B3949C38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A349CFB7-72BF-894C-81D2-07389B492D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62695" y="210870"/>
            <a:ext cx="2333151" cy="1650570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CF470CD-5D5E-5C4E-8092-3891A89D39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36524" y="210870"/>
            <a:ext cx="2877648" cy="1650570"/>
          </a:xfrm>
        </p:spPr>
        <p:txBody>
          <a:bodyPr>
            <a:norm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94C051BF-2924-8343-8CC0-88D097F065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62695" y="2286671"/>
            <a:ext cx="2333151" cy="1650570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17C52E-6C04-FB49-934C-8410599F83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36524" y="2286671"/>
            <a:ext cx="2877648" cy="1650570"/>
          </a:xfrm>
        </p:spPr>
        <p:txBody>
          <a:bodyPr>
            <a:norm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0EB4A70F-0062-3742-AC5D-F7A79329F3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62695" y="4362472"/>
            <a:ext cx="2333151" cy="1650570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98F128ED-B2C4-404A-9E29-540B2FAE61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36524" y="4362472"/>
            <a:ext cx="2877648" cy="1650570"/>
          </a:xfrm>
        </p:spPr>
        <p:txBody>
          <a:bodyPr>
            <a:norm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8FF915CF-D247-D649-BC6F-467023E08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662" y="562709"/>
            <a:ext cx="3914206" cy="495886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68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, Statement + Bullets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4186B9-FF84-D640-AA21-DD1B8E5E2000}"/>
              </a:ext>
            </a:extLst>
          </p:cNvPr>
          <p:cNvSpPr/>
          <p:nvPr userDrawn="1"/>
        </p:nvSpPr>
        <p:spPr>
          <a:xfrm>
            <a:off x="0" y="0"/>
            <a:ext cx="5019040" cy="601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B1FAB7B-1D06-AB4C-AE7B-CB4BF80D4D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2888" y="1495585"/>
            <a:ext cx="6107112" cy="3905089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4"/>
              </a:buClr>
              <a:defRPr sz="2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accent4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4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4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4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E0499B5B-9B4F-CA45-BEE4-9304AEDBA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12" y="6243521"/>
            <a:ext cx="2086341" cy="42027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E24B8BF-FFD0-D544-97AF-0A8B67D9B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189AD8F-DE50-F14B-8D77-E55B2A4D0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662" y="562709"/>
            <a:ext cx="3914206" cy="495886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text here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5F7905-B60B-D945-9EED-4033FF78CCC8}"/>
              </a:ext>
            </a:extLst>
          </p:cNvPr>
          <p:cNvCxnSpPr>
            <a:cxnSpLocks/>
          </p:cNvCxnSpPr>
          <p:nvPr userDrawn="1"/>
        </p:nvCxnSpPr>
        <p:spPr>
          <a:xfrm>
            <a:off x="5462694" y="6003681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7737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uoise, Statement + Image (S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B01C3CE-37B4-A045-9D44-94036B464F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11" y="-1"/>
            <a:ext cx="7181089" cy="6019801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1715922-444E-9341-A35D-C71DF85C70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12" y="6243521"/>
            <a:ext cx="2086341" cy="42027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BD7C71-52A9-484A-87D2-4EB2A1F21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306" y="6356350"/>
            <a:ext cx="5137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4D53CCB-CAAC-6446-9D3F-16545AE3A5D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642102" y="6343144"/>
            <a:ext cx="7377597" cy="341124"/>
          </a:xfrm>
        </p:spPr>
        <p:txBody>
          <a:bodyPr>
            <a:normAutofit/>
          </a:bodyPr>
          <a:lstStyle>
            <a:lvl1pPr marL="0" indent="0" algn="r">
              <a:buNone/>
              <a:defRPr sz="1400" i="1">
                <a:solidFill>
                  <a:schemeClr val="tx2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Image source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B841D-62DC-E640-AB95-538EBF2D12D0}"/>
              </a:ext>
            </a:extLst>
          </p:cNvPr>
          <p:cNvSpPr/>
          <p:nvPr userDrawn="1"/>
        </p:nvSpPr>
        <p:spPr>
          <a:xfrm>
            <a:off x="0" y="0"/>
            <a:ext cx="5019040" cy="601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084DE3FB-61A7-EF4B-A4AC-91BFDDB230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662" y="562709"/>
            <a:ext cx="3914206" cy="495886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397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urquoise Section Divider 1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6885E6-B81A-AB42-B5CD-89964B768A0D}"/>
              </a:ext>
            </a:extLst>
          </p:cNvPr>
          <p:cNvSpPr/>
          <p:nvPr userDrawn="1"/>
        </p:nvSpPr>
        <p:spPr>
          <a:xfrm>
            <a:off x="0" y="-1"/>
            <a:ext cx="12192000" cy="6056243"/>
          </a:xfrm>
          <a:prstGeom prst="rect">
            <a:avLst/>
          </a:prstGeom>
          <a:solidFill>
            <a:srgbClr val="419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D9F74D-7846-404F-8B91-31D0710D4F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925" y="3907766"/>
            <a:ext cx="8897349" cy="140610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tabLst/>
              <a:defRPr sz="22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New Section subtitle here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1832DDD-2CD5-544D-9641-BB3514111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924" y="1829775"/>
            <a:ext cx="8897349" cy="1855893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>
              <a:defRPr sz="6700"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 or statement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86BA8B-2085-5B4B-A2D7-76201F70B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544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urquoise Section Divider 2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64245B-EF54-654E-85AB-AA7D5D8B5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718"/>
            <a:ext cx="12192000" cy="66560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057FB5-D7B3-1D42-90E3-E5B21DF2CE95}"/>
              </a:ext>
            </a:extLst>
          </p:cNvPr>
          <p:cNvSpPr/>
          <p:nvPr userDrawn="1"/>
        </p:nvSpPr>
        <p:spPr>
          <a:xfrm>
            <a:off x="12686" y="5922000"/>
            <a:ext cx="12192000" cy="9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B171AE-7EF4-2F46-9073-ABC951EC0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8D249-2B98-8D4F-B32E-A4757EAE9014}"/>
              </a:ext>
            </a:extLst>
          </p:cNvPr>
          <p:cNvSpPr txBox="1"/>
          <p:nvPr userDrawn="1"/>
        </p:nvSpPr>
        <p:spPr>
          <a:xfrm>
            <a:off x="3987922" y="5254906"/>
            <a:ext cx="1923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>
                <a:solidFill>
                  <a:schemeClr val="tx2"/>
                </a:solidFill>
              </a:rPr>
              <a:t>Lauren,</a:t>
            </a:r>
            <a:r>
              <a:rPr lang="en-US" sz="1150">
                <a:solidFill>
                  <a:schemeClr val="tx2"/>
                </a:solidFill>
              </a:rPr>
              <a:t> </a:t>
            </a:r>
          </a:p>
          <a:p>
            <a:r>
              <a:rPr lang="en-US" sz="1150" i="1">
                <a:solidFill>
                  <a:schemeClr val="tx2"/>
                </a:solidFill>
              </a:rPr>
              <a:t>living organ donor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62A96-7440-534C-BCDA-FE89CEE8AE02}"/>
              </a:ext>
            </a:extLst>
          </p:cNvPr>
          <p:cNvSpPr txBox="1"/>
          <p:nvPr userDrawn="1"/>
        </p:nvSpPr>
        <p:spPr>
          <a:xfrm>
            <a:off x="6280513" y="5249118"/>
            <a:ext cx="153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50" b="1">
                <a:solidFill>
                  <a:schemeClr val="tx2"/>
                </a:solidFill>
              </a:rPr>
              <a:t>Paulo,</a:t>
            </a:r>
            <a:endParaRPr lang="en-US" sz="1150">
              <a:solidFill>
                <a:schemeClr val="tx2"/>
              </a:solidFill>
            </a:endParaRPr>
          </a:p>
          <a:p>
            <a:pPr algn="r"/>
            <a:r>
              <a:rPr lang="en-US" sz="1150" i="1">
                <a:solidFill>
                  <a:schemeClr val="tx2"/>
                </a:solidFill>
              </a:rPr>
              <a:t>organ recipient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7F3BB103-3C81-BA4C-A369-E1355C81FD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244" y="6060831"/>
            <a:ext cx="10589564" cy="629952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90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 Section Divider 3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B646B3-BE12-D288-B798-27191CE8A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525"/>
            <a:ext cx="12191999" cy="65339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230D4B-56BE-764B-B274-9D564949D7B2}"/>
              </a:ext>
            </a:extLst>
          </p:cNvPr>
          <p:cNvSpPr/>
          <p:nvPr userDrawn="1"/>
        </p:nvSpPr>
        <p:spPr>
          <a:xfrm>
            <a:off x="0" y="5922000"/>
            <a:ext cx="12192000" cy="9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0FD8C8-2FFB-AA4C-8A61-61C0C8D68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C5E8BE-41EC-114F-96A0-EE862BDD2DB0}"/>
              </a:ext>
            </a:extLst>
          </p:cNvPr>
          <p:cNvSpPr txBox="1"/>
          <p:nvPr userDrawn="1"/>
        </p:nvSpPr>
        <p:spPr>
          <a:xfrm>
            <a:off x="4349911" y="5254906"/>
            <a:ext cx="1923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>
                <a:solidFill>
                  <a:schemeClr val="tx2"/>
                </a:solidFill>
              </a:rPr>
              <a:t>Shamus,</a:t>
            </a:r>
            <a:r>
              <a:rPr lang="en-US" sz="1150">
                <a:solidFill>
                  <a:schemeClr val="tx2"/>
                </a:solidFill>
              </a:rPr>
              <a:t> </a:t>
            </a:r>
          </a:p>
          <a:p>
            <a:r>
              <a:rPr lang="en-US" sz="1150" i="1">
                <a:solidFill>
                  <a:schemeClr val="tx2"/>
                </a:solidFill>
              </a:rPr>
              <a:t>living organ donor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2256A-F4A0-2442-989F-FB6849F4C7D4}"/>
              </a:ext>
            </a:extLst>
          </p:cNvPr>
          <p:cNvSpPr txBox="1"/>
          <p:nvPr userDrawn="1"/>
        </p:nvSpPr>
        <p:spPr>
          <a:xfrm>
            <a:off x="6395016" y="5249118"/>
            <a:ext cx="153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50" b="1" err="1">
                <a:solidFill>
                  <a:schemeClr val="tx2"/>
                </a:solidFill>
              </a:rPr>
              <a:t>Gurjit</a:t>
            </a:r>
            <a:r>
              <a:rPr lang="en-US" sz="1150" b="1">
                <a:solidFill>
                  <a:schemeClr val="tx2"/>
                </a:solidFill>
              </a:rPr>
              <a:t>,</a:t>
            </a:r>
            <a:endParaRPr lang="en-US" sz="1150">
              <a:solidFill>
                <a:schemeClr val="tx2"/>
              </a:solidFill>
            </a:endParaRPr>
          </a:p>
          <a:p>
            <a:pPr algn="r"/>
            <a:r>
              <a:rPr lang="en-US" sz="1150" i="1">
                <a:solidFill>
                  <a:schemeClr val="tx2"/>
                </a:solidFill>
              </a:rPr>
              <a:t>organ recipient</a:t>
            </a: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A98F3E86-1C8A-3541-B843-8FD2D8118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244" y="6060831"/>
            <a:ext cx="10589564" cy="629952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section title here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771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 Statement Text 1 (ODT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21819-918F-4889-87C2-D6AC23D84C0F}"/>
              </a:ext>
            </a:extLst>
          </p:cNvPr>
          <p:cNvSpPr/>
          <p:nvPr userDrawn="1"/>
        </p:nvSpPr>
        <p:spPr>
          <a:xfrm>
            <a:off x="6096000" y="0"/>
            <a:ext cx="6096000" cy="6863893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114AFF-DF7A-4688-A615-B048815FB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312" y="378431"/>
            <a:ext cx="4663068" cy="550824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0A5F1F7-D232-9743-B03F-925A1549E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262" y="150912"/>
            <a:ext cx="4886108" cy="67070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6A125-C7FD-4A4F-9E8B-A8999810F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1C4D-C385-8E4A-A5B5-55F39B3143F8}"/>
              </a:ext>
            </a:extLst>
          </p:cNvPr>
          <p:cNvSpPr txBox="1"/>
          <p:nvPr userDrawn="1"/>
        </p:nvSpPr>
        <p:spPr>
          <a:xfrm>
            <a:off x="6088284" y="6030410"/>
            <a:ext cx="610371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bg1"/>
                </a:solidFill>
              </a:rPr>
              <a:t>Shak,</a:t>
            </a:r>
            <a:r>
              <a:rPr lang="en-US" sz="1150">
                <a:solidFill>
                  <a:schemeClr val="bg1"/>
                </a:solidFill>
              </a:rPr>
              <a:t> </a:t>
            </a:r>
            <a:r>
              <a:rPr lang="en-US" sz="1150" i="1">
                <a:solidFill>
                  <a:schemeClr val="bg1"/>
                </a:solidFill>
              </a:rPr>
              <a:t>kidney donor</a:t>
            </a:r>
          </a:p>
        </p:txBody>
      </p:sp>
    </p:spTree>
    <p:extLst>
      <p:ext uri="{BB962C8B-B14F-4D97-AF65-F5344CB8AC3E}">
        <p14:creationId xmlns:p14="http://schemas.microsoft.com/office/powerpoint/2010/main" val="2422430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 Statement Text 3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21819-918F-4889-87C2-D6AC23D84C0F}"/>
              </a:ext>
            </a:extLst>
          </p:cNvPr>
          <p:cNvSpPr/>
          <p:nvPr userDrawn="1"/>
        </p:nvSpPr>
        <p:spPr>
          <a:xfrm>
            <a:off x="6096000" y="0"/>
            <a:ext cx="6096000" cy="6863893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114AFF-DF7A-4688-A615-B048815FB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312" y="378431"/>
            <a:ext cx="4663068" cy="550824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DB248-E810-BC4D-B27A-CA27E520E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A17D6-8044-7642-B60D-60C56ADEB192}"/>
              </a:ext>
            </a:extLst>
          </p:cNvPr>
          <p:cNvSpPr txBox="1"/>
          <p:nvPr userDrawn="1"/>
        </p:nvSpPr>
        <p:spPr>
          <a:xfrm>
            <a:off x="6088284" y="6030410"/>
            <a:ext cx="610371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bg1"/>
                </a:solidFill>
              </a:rPr>
              <a:t>Gaston,</a:t>
            </a:r>
            <a:r>
              <a:rPr lang="en-US" sz="1150">
                <a:solidFill>
                  <a:schemeClr val="bg1"/>
                </a:solidFill>
              </a:rPr>
              <a:t> </a:t>
            </a:r>
            <a:r>
              <a:rPr lang="en-US" sz="1150" i="1">
                <a:solidFill>
                  <a:schemeClr val="bg1"/>
                </a:solidFill>
              </a:rPr>
              <a:t>organ recipient</a:t>
            </a:r>
          </a:p>
        </p:txBody>
      </p:sp>
      <p:pic>
        <p:nvPicPr>
          <p:cNvPr id="14" name="Picture 13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06D1EEFF-1BF0-4848-956C-716E5848B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342" y="568893"/>
            <a:ext cx="5446137" cy="62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862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 Statement Text 2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21819-918F-4889-87C2-D6AC23D84C0F}"/>
              </a:ext>
            </a:extLst>
          </p:cNvPr>
          <p:cNvSpPr/>
          <p:nvPr userDrawn="1"/>
        </p:nvSpPr>
        <p:spPr>
          <a:xfrm>
            <a:off x="6096000" y="0"/>
            <a:ext cx="6096000" cy="6863893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114AFF-DF7A-4688-A615-B048815FB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312" y="378431"/>
            <a:ext cx="4663068" cy="550824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11CE5-CB91-0240-AFCE-5443EF3F4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D01804-787F-9446-8721-17C2C402849D}"/>
              </a:ext>
            </a:extLst>
          </p:cNvPr>
          <p:cNvSpPr txBox="1"/>
          <p:nvPr userDrawn="1"/>
        </p:nvSpPr>
        <p:spPr>
          <a:xfrm>
            <a:off x="6088284" y="6030410"/>
            <a:ext cx="610371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 err="1">
                <a:solidFill>
                  <a:schemeClr val="bg1"/>
                </a:solidFill>
              </a:rPr>
              <a:t>Ruppan</a:t>
            </a:r>
            <a:r>
              <a:rPr lang="en-US" sz="1150" b="1">
                <a:solidFill>
                  <a:schemeClr val="bg1"/>
                </a:solidFill>
              </a:rPr>
              <a:t>,</a:t>
            </a:r>
            <a:r>
              <a:rPr lang="en-US" sz="1150">
                <a:solidFill>
                  <a:schemeClr val="bg1"/>
                </a:solidFill>
              </a:rPr>
              <a:t> </a:t>
            </a:r>
            <a:r>
              <a:rPr lang="en-US" sz="1150" i="1">
                <a:solidFill>
                  <a:schemeClr val="bg1"/>
                </a:solidFill>
              </a:rPr>
              <a:t>registered organ donor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1E0AEB-94D2-AA43-BBA3-A1BD58187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19"/>
          <a:stretch/>
        </p:blipFill>
        <p:spPr>
          <a:xfrm flipH="1">
            <a:off x="313503" y="378431"/>
            <a:ext cx="5480299" cy="647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1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87A48-C6C9-FB49-A437-E448DAB6D6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781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1AB596-DEBC-2B4E-BF88-F4FE4E7FA513}"/>
              </a:ext>
            </a:extLst>
          </p:cNvPr>
          <p:cNvSpPr txBox="1"/>
          <p:nvPr userDrawn="1"/>
        </p:nvSpPr>
        <p:spPr>
          <a:xfrm>
            <a:off x="4037395" y="5272268"/>
            <a:ext cx="202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>
                <a:solidFill>
                  <a:schemeClr val="tx2"/>
                </a:solidFill>
              </a:rPr>
              <a:t>Emily,</a:t>
            </a:r>
            <a:r>
              <a:rPr lang="en-US" sz="1150">
                <a:solidFill>
                  <a:schemeClr val="tx2"/>
                </a:solidFill>
              </a:rPr>
              <a:t> </a:t>
            </a:r>
          </a:p>
          <a:p>
            <a:r>
              <a:rPr lang="en-US" sz="1150" i="1">
                <a:solidFill>
                  <a:schemeClr val="tx2"/>
                </a:solidFill>
              </a:rPr>
              <a:t>blood donor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8885A-A3A2-C840-B4D2-F18352495E04}"/>
              </a:ext>
            </a:extLst>
          </p:cNvPr>
          <p:cNvSpPr txBox="1"/>
          <p:nvPr userDrawn="1"/>
        </p:nvSpPr>
        <p:spPr>
          <a:xfrm>
            <a:off x="5388019" y="5272268"/>
            <a:ext cx="153364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50" b="1">
                <a:solidFill>
                  <a:schemeClr val="tx2"/>
                </a:solidFill>
              </a:rPr>
              <a:t>Charles,</a:t>
            </a:r>
            <a:endParaRPr lang="en-US" sz="1150">
              <a:solidFill>
                <a:schemeClr val="tx2"/>
              </a:solidFill>
            </a:endParaRPr>
          </a:p>
          <a:p>
            <a:pPr algn="r"/>
            <a:r>
              <a:rPr lang="en-US" sz="1150" i="1">
                <a:solidFill>
                  <a:schemeClr val="tx2"/>
                </a:solidFill>
              </a:rPr>
              <a:t>blood recipient</a:t>
            </a:r>
          </a:p>
        </p:txBody>
      </p:sp>
    </p:spTree>
    <p:extLst>
      <p:ext uri="{BB962C8B-B14F-4D97-AF65-F5344CB8AC3E}">
        <p14:creationId xmlns:p14="http://schemas.microsoft.com/office/powerpoint/2010/main" val="3175188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 Statement Text 4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5A277B-1B39-4F7A-90AB-1AD0A99CC204}"/>
              </a:ext>
            </a:extLst>
          </p:cNvPr>
          <p:cNvSpPr/>
          <p:nvPr userDrawn="1"/>
        </p:nvSpPr>
        <p:spPr>
          <a:xfrm>
            <a:off x="6096000" y="0"/>
            <a:ext cx="6096000" cy="6863893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8E44F0-5CEC-4CE9-BC3F-026758AA7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312" y="378431"/>
            <a:ext cx="4663068" cy="550824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</a:t>
            </a:r>
            <a:br>
              <a:rPr lang="en-CA"/>
            </a:br>
            <a:r>
              <a:rPr lang="en-CA"/>
              <a:t>text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ABB4A47-EEFD-674B-AAC6-AF59961BC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9C4DA55-257C-D677-E627-93EF7E3E7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61CCAB-7A4A-8896-2C93-5E0970A11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8312" y="5842318"/>
            <a:ext cx="4722716" cy="639762"/>
          </a:xfrm>
        </p:spPr>
        <p:txBody>
          <a:bodyPr>
            <a:noAutofit/>
          </a:bodyPr>
          <a:lstStyle>
            <a:lvl1pPr marL="0" indent="0" algn="ctr">
              <a:buNone/>
              <a:defRPr sz="115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1150">
                <a:solidFill>
                  <a:schemeClr val="bg1"/>
                </a:solidFill>
              </a:defRPr>
            </a:lvl2pPr>
            <a:lvl3pPr marL="914400" indent="0" algn="ctr">
              <a:buNone/>
              <a:defRPr sz="1150">
                <a:solidFill>
                  <a:schemeClr val="bg1"/>
                </a:solidFill>
              </a:defRPr>
            </a:lvl3pPr>
            <a:lvl4pPr marL="1371600" indent="0" algn="ctr">
              <a:buNone/>
              <a:defRPr sz="1150">
                <a:solidFill>
                  <a:schemeClr val="bg1"/>
                </a:solidFill>
              </a:defRPr>
            </a:lvl4pPr>
            <a:lvl5pPr marL="1828800" indent="0" algn="ctr">
              <a:buNone/>
              <a:defRPr sz="11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1517368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 4-Sections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F04DE07-2846-254E-B41B-2812EA4D6254}"/>
              </a:ext>
            </a:extLst>
          </p:cNvPr>
          <p:cNvSpPr/>
          <p:nvPr userDrawn="1"/>
        </p:nvSpPr>
        <p:spPr>
          <a:xfrm>
            <a:off x="0" y="0"/>
            <a:ext cx="5019040" cy="60197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FF869A-2AA0-0240-9E3C-3B23C78B5968}"/>
              </a:ext>
            </a:extLst>
          </p:cNvPr>
          <p:cNvCxnSpPr>
            <a:cxnSpLocks/>
          </p:cNvCxnSpPr>
          <p:nvPr userDrawn="1"/>
        </p:nvCxnSpPr>
        <p:spPr>
          <a:xfrm>
            <a:off x="5462694" y="1623122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449579-521C-FD4A-9177-919181014819}"/>
              </a:ext>
            </a:extLst>
          </p:cNvPr>
          <p:cNvCxnSpPr>
            <a:cxnSpLocks/>
          </p:cNvCxnSpPr>
          <p:nvPr userDrawn="1"/>
        </p:nvCxnSpPr>
        <p:spPr>
          <a:xfrm>
            <a:off x="5462694" y="3141958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D45037F-D573-4D4A-AFEF-1722470A69C7}"/>
              </a:ext>
            </a:extLst>
          </p:cNvPr>
          <p:cNvCxnSpPr>
            <a:cxnSpLocks/>
          </p:cNvCxnSpPr>
          <p:nvPr userDrawn="1"/>
        </p:nvCxnSpPr>
        <p:spPr>
          <a:xfrm>
            <a:off x="5462694" y="4645929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2BBCF0FE-3F3F-6846-9E4F-BFBC70CA6F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57301" y="260249"/>
            <a:ext cx="980699" cy="1255362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65CCD3F0-5AC4-6147-A536-C5A20792DB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57301" y="1755836"/>
            <a:ext cx="980699" cy="1255362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BE6C88BA-ED33-204C-9205-AC93130F4A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57301" y="3266921"/>
            <a:ext cx="980699" cy="1255362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6DA3C0D6-4D87-B044-96A7-20F93C82A2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57301" y="4770256"/>
            <a:ext cx="980699" cy="1255362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4</a:t>
            </a:r>
          </a:p>
        </p:txBody>
      </p:sp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BAC7E4E1-D611-2445-9DBD-A22CC7CDE3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12" y="6243521"/>
            <a:ext cx="2086341" cy="420277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6A687667-8197-9E4A-AF27-601CBE33D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4D4D0A9C-CAB5-7F48-B720-83DB808FBC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62695" y="260246"/>
            <a:ext cx="2333151" cy="12553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71844B0D-001C-0647-895E-1D148E249A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8246" y="260246"/>
            <a:ext cx="2865925" cy="1255363"/>
          </a:xfrm>
        </p:spPr>
        <p:txBody>
          <a:bodyPr>
            <a:no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D333FD2B-AB62-884A-A1C6-305024D61B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62695" y="1755833"/>
            <a:ext cx="2333151" cy="12553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0C782447-BBC4-DD43-A8A8-43BBA5ABD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48246" y="1755833"/>
            <a:ext cx="2865925" cy="1255363"/>
          </a:xfrm>
        </p:spPr>
        <p:txBody>
          <a:bodyPr>
            <a:noAutofit/>
          </a:bodyPr>
          <a:lstStyle>
            <a:lvl1pPr marL="138113" indent="-138113">
              <a:spcBef>
                <a:spcPts val="1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6766D0A3-54B7-084B-8B15-82C609E8E6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62695" y="3266918"/>
            <a:ext cx="2333151" cy="12553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55CC3149-4183-8240-AA1D-91DC03102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48246" y="3266918"/>
            <a:ext cx="2865925" cy="1255363"/>
          </a:xfrm>
        </p:spPr>
        <p:txBody>
          <a:bodyPr>
            <a:no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F104D23C-3F78-424B-A282-D436F80F55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62695" y="4770253"/>
            <a:ext cx="2333151" cy="1255363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83E44DEB-BC45-9A44-A91D-7935D54BD6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48246" y="4770253"/>
            <a:ext cx="2865925" cy="1255363"/>
          </a:xfrm>
        </p:spPr>
        <p:txBody>
          <a:bodyPr>
            <a:no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5E93621E-759D-BD45-B13B-51A8FCF36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662" y="562709"/>
            <a:ext cx="3914206" cy="495886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84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 3-Sections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7F6BF10-0C79-834D-A298-CADE413E0013}"/>
              </a:ext>
            </a:extLst>
          </p:cNvPr>
          <p:cNvSpPr/>
          <p:nvPr userDrawn="1"/>
        </p:nvSpPr>
        <p:spPr>
          <a:xfrm>
            <a:off x="0" y="0"/>
            <a:ext cx="5019040" cy="60197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4A3C34-8180-4641-8CC7-8A1BF7C85884}"/>
              </a:ext>
            </a:extLst>
          </p:cNvPr>
          <p:cNvCxnSpPr>
            <a:cxnSpLocks/>
          </p:cNvCxnSpPr>
          <p:nvPr userDrawn="1"/>
        </p:nvCxnSpPr>
        <p:spPr>
          <a:xfrm>
            <a:off x="5462694" y="2077950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87FF553C-998D-BB4B-9AFF-0364E4B24C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57301" y="214765"/>
            <a:ext cx="980699" cy="1650569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F33D1B-8403-DA48-A899-79AA7DDF6338}"/>
              </a:ext>
            </a:extLst>
          </p:cNvPr>
          <p:cNvCxnSpPr>
            <a:cxnSpLocks/>
          </p:cNvCxnSpPr>
          <p:nvPr userDrawn="1"/>
        </p:nvCxnSpPr>
        <p:spPr>
          <a:xfrm>
            <a:off x="5462694" y="4153751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4CD5A8D4-4C27-0843-BFAE-CDE39C6DC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57301" y="2290566"/>
            <a:ext cx="980699" cy="1650569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7D42B98A-274B-C648-A66F-76DFFC40FF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57301" y="4366367"/>
            <a:ext cx="980699" cy="1650569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8C8C8C"/>
                </a:solidFill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en-US"/>
              <a:t>3</a:t>
            </a:r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591CC95F-B41E-D74C-8AD3-0849F11C7A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12" y="6243521"/>
            <a:ext cx="2086341" cy="420277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7F68973-0B19-4E45-9680-661D91F5A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195055CB-A0CB-4245-A1DD-73F9E3F033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62695" y="210870"/>
            <a:ext cx="2333151" cy="1650570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D97904E-5C4C-F347-8D4D-20DC5549F6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36524" y="210870"/>
            <a:ext cx="2877648" cy="1650570"/>
          </a:xfrm>
        </p:spPr>
        <p:txBody>
          <a:bodyPr>
            <a:norm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5F070188-75CB-6144-9FF8-0398F949EC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62695" y="2286671"/>
            <a:ext cx="2333151" cy="1650570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24015599-D9D2-9448-830B-8644EF3B66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36524" y="2286671"/>
            <a:ext cx="2877648" cy="1650570"/>
          </a:xfrm>
        </p:spPr>
        <p:txBody>
          <a:bodyPr>
            <a:norm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3E2C5B11-4AF3-EF4C-B1C7-EF6D8F17BF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62695" y="4362472"/>
            <a:ext cx="2333151" cy="1650570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7C130C24-ABDE-6947-B312-5AF901881D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36524" y="4362472"/>
            <a:ext cx="2877648" cy="1650570"/>
          </a:xfrm>
        </p:spPr>
        <p:txBody>
          <a:bodyPr>
            <a:normAutofit/>
          </a:bodyPr>
          <a:lstStyle>
            <a:lvl1pPr marL="138113" indent="-138113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600" b="0"/>
            </a:lvl1pPr>
          </a:lstStyle>
          <a:p>
            <a:pPr lvl="0"/>
            <a:r>
              <a:rPr lang="en-US"/>
              <a:t>Bullet 1</a:t>
            </a:r>
          </a:p>
          <a:p>
            <a:pPr lvl="0"/>
            <a:r>
              <a:rPr lang="en-US"/>
              <a:t>Bullet 2</a:t>
            </a:r>
          </a:p>
          <a:p>
            <a:pPr lvl="0"/>
            <a:r>
              <a:rPr lang="en-US"/>
              <a:t>Bullet 3</a:t>
            </a:r>
          </a:p>
          <a:p>
            <a:pPr lvl="0"/>
            <a:r>
              <a:rPr lang="en-US"/>
              <a:t>Bullet 4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5C6DCA96-6CCC-8349-AD64-956ED851C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662" y="562709"/>
            <a:ext cx="3914206" cy="495886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115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, Statement + Bullets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2277E7-7C40-9948-A8F0-78CD40B594AA}"/>
              </a:ext>
            </a:extLst>
          </p:cNvPr>
          <p:cNvSpPr/>
          <p:nvPr userDrawn="1"/>
        </p:nvSpPr>
        <p:spPr>
          <a:xfrm>
            <a:off x="0" y="0"/>
            <a:ext cx="5019040" cy="6019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B9A530-6EBA-8943-888B-6759F7F65E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2888" y="1495585"/>
            <a:ext cx="6107112" cy="3905089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5"/>
              </a:buClr>
              <a:defRPr sz="2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accent5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5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5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5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F34A7C5-B40D-944F-931D-672C85E70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12" y="6243521"/>
            <a:ext cx="2086341" cy="42027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E2067F-1312-2844-92A7-32DCA9611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C22120C-90A9-1D49-B671-71EB7BF3F5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662" y="562709"/>
            <a:ext cx="3914206" cy="495886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text here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C8C5C3-A860-2A4B-8DD2-CA1696DF3D14}"/>
              </a:ext>
            </a:extLst>
          </p:cNvPr>
          <p:cNvCxnSpPr>
            <a:cxnSpLocks/>
          </p:cNvCxnSpPr>
          <p:nvPr userDrawn="1"/>
        </p:nvCxnSpPr>
        <p:spPr>
          <a:xfrm>
            <a:off x="5462694" y="6003681"/>
            <a:ext cx="647530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5812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urquoise, Statement + Image (OTD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B01C3CE-37B4-A045-9D44-94036B464F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5920" y="-7749"/>
            <a:ext cx="7176080" cy="6019801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2608D6D7-8C70-AD4F-8159-398E4A50B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12" y="6243521"/>
            <a:ext cx="2086341" cy="42027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D381BE-70A9-3945-BB87-96DDD46EF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4558" y="6356350"/>
            <a:ext cx="496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A13E2CB-0EBF-0045-B300-A915198DA21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642102" y="6343144"/>
            <a:ext cx="7377597" cy="341124"/>
          </a:xfrm>
        </p:spPr>
        <p:txBody>
          <a:bodyPr>
            <a:normAutofit/>
          </a:bodyPr>
          <a:lstStyle>
            <a:lvl1pPr marL="0" indent="0" algn="r">
              <a:buNone/>
              <a:defRPr sz="1400" i="1">
                <a:solidFill>
                  <a:schemeClr val="tx2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Image source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8F0736-E2D6-C649-9F6D-9994B5F11319}"/>
              </a:ext>
            </a:extLst>
          </p:cNvPr>
          <p:cNvSpPr/>
          <p:nvPr userDrawn="1"/>
        </p:nvSpPr>
        <p:spPr>
          <a:xfrm>
            <a:off x="0" y="0"/>
            <a:ext cx="5019040" cy="6019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13A92F3F-8C4D-4541-AF10-DCAC2CD257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662" y="562709"/>
            <a:ext cx="3914206" cy="495886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/>
              <a:t>Insert statement 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325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 +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Text">
            <a:extLst>
              <a:ext uri="{FF2B5EF4-FFF2-40B4-BE49-F238E27FC236}">
                <a16:creationId xmlns:a16="http://schemas.microsoft.com/office/drawing/2014/main" id="{59AC9B24-406C-408C-ABAD-9DEE3CEA6C7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253599" y="1048215"/>
            <a:ext cx="7684801" cy="47513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2600" b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Title text</a:t>
            </a:r>
            <a:br>
              <a:rPr lang="en-CA"/>
            </a:br>
            <a:r>
              <a:rPr lang="fr-CA" err="1"/>
              <a:t>Lorem</a:t>
            </a:r>
            <a:r>
              <a:rPr lang="fr-CA"/>
              <a:t> </a:t>
            </a:r>
            <a:r>
              <a:rPr lang="fr-CA" err="1"/>
              <a:t>ipsum</a:t>
            </a:r>
            <a:r>
              <a:rPr lang="fr-CA"/>
              <a:t> </a:t>
            </a:r>
            <a:r>
              <a:rPr lang="fr-CA" err="1"/>
              <a:t>dolor</a:t>
            </a:r>
            <a:r>
              <a:rPr lang="fr-CA"/>
              <a:t> </a:t>
            </a:r>
            <a:r>
              <a:rPr lang="fr-CA" err="1"/>
              <a:t>sit</a:t>
            </a:r>
            <a:r>
              <a:rPr lang="fr-CA"/>
              <a:t> </a:t>
            </a:r>
            <a:r>
              <a:rPr lang="fr-CA" err="1"/>
              <a:t>amet</a:t>
            </a:r>
            <a:r>
              <a:rPr lang="fr-CA"/>
              <a:t>, </a:t>
            </a:r>
            <a:r>
              <a:rPr lang="fr-CA" err="1"/>
              <a:t>consectetur</a:t>
            </a:r>
            <a:r>
              <a:rPr lang="fr-CA"/>
              <a:t> </a:t>
            </a:r>
            <a:br>
              <a:rPr lang="fr-CA"/>
            </a:br>
            <a:r>
              <a:rPr lang="fr-CA" err="1"/>
              <a:t>adipiscing</a:t>
            </a:r>
            <a:r>
              <a:rPr lang="fr-CA"/>
              <a:t> </a:t>
            </a:r>
            <a:r>
              <a:rPr lang="fr-CA" err="1"/>
              <a:t>elit</a:t>
            </a:r>
            <a:r>
              <a:rPr lang="fr-CA"/>
              <a:t>, </a:t>
            </a:r>
            <a:r>
              <a:rPr lang="fr-CA" err="1"/>
              <a:t>sed</a:t>
            </a:r>
            <a:r>
              <a:rPr lang="fr-CA"/>
              <a:t> do </a:t>
            </a:r>
            <a:r>
              <a:rPr lang="fr-CA" err="1"/>
              <a:t>eiusmod</a:t>
            </a:r>
            <a:r>
              <a:rPr lang="fr-CA"/>
              <a:t> </a:t>
            </a:r>
            <a:r>
              <a:rPr lang="fr-CA" err="1"/>
              <a:t>tempor</a:t>
            </a:r>
            <a:r>
              <a:rPr lang="fr-CA"/>
              <a:t> </a:t>
            </a:r>
            <a:r>
              <a:rPr lang="fr-CA" err="1"/>
              <a:t>incididunt</a:t>
            </a:r>
            <a:r>
              <a:rPr lang="fr-CA"/>
              <a:t> </a:t>
            </a:r>
            <a:br>
              <a:rPr lang="fr-CA"/>
            </a:br>
            <a:r>
              <a:rPr lang="fr-CA"/>
              <a:t>ut </a:t>
            </a:r>
            <a:r>
              <a:rPr lang="fr-CA" err="1"/>
              <a:t>labore</a:t>
            </a:r>
            <a:r>
              <a:rPr lang="fr-CA"/>
              <a:t> et </a:t>
            </a:r>
            <a:r>
              <a:rPr lang="fr-CA" err="1"/>
              <a:t>dolore</a:t>
            </a:r>
            <a:r>
              <a:rPr lang="fr-CA"/>
              <a:t> magna </a:t>
            </a:r>
            <a:r>
              <a:rPr lang="fr-CA" err="1"/>
              <a:t>aliqua</a:t>
            </a:r>
            <a:r>
              <a:rPr lang="fr-CA"/>
              <a:t>. </a:t>
            </a:r>
            <a:br>
              <a:rPr lang="fr-CA"/>
            </a:br>
            <a:r>
              <a:rPr lang="fr-CA"/>
              <a:t>Ut </a:t>
            </a:r>
            <a:r>
              <a:rPr lang="fr-CA" err="1"/>
              <a:t>enim</a:t>
            </a:r>
            <a:r>
              <a:rPr lang="fr-CA"/>
              <a:t> ad </a:t>
            </a:r>
            <a:r>
              <a:rPr lang="fr-CA" err="1"/>
              <a:t>minim</a:t>
            </a:r>
            <a:r>
              <a:rPr lang="fr-CA"/>
              <a:t> </a:t>
            </a:r>
            <a:r>
              <a:rPr lang="fr-CA" err="1"/>
              <a:t>veniam</a:t>
            </a:r>
            <a:r>
              <a:rPr lang="fr-CA"/>
              <a:t>, </a:t>
            </a:r>
            <a:r>
              <a:rPr lang="fr-CA" err="1"/>
              <a:t>quis</a:t>
            </a:r>
            <a:r>
              <a:rPr lang="fr-CA"/>
              <a:t> </a:t>
            </a:r>
            <a:r>
              <a:rPr lang="fr-CA" err="1"/>
              <a:t>nostrud</a:t>
            </a:r>
            <a:r>
              <a:rPr lang="fr-CA"/>
              <a:t> </a:t>
            </a:r>
            <a:r>
              <a:rPr lang="fr-CA" err="1"/>
              <a:t>exercitation</a:t>
            </a:r>
            <a:r>
              <a:rPr lang="fr-CA"/>
              <a:t> </a:t>
            </a:r>
            <a:r>
              <a:rPr lang="fr-CA" err="1"/>
              <a:t>ullamco</a:t>
            </a:r>
            <a:r>
              <a:rPr lang="fr-CA"/>
              <a:t> </a:t>
            </a:r>
            <a:r>
              <a:rPr lang="fr-CA" err="1"/>
              <a:t>laboris</a:t>
            </a:r>
            <a:r>
              <a:rPr lang="fr-CA"/>
              <a:t> </a:t>
            </a:r>
            <a:r>
              <a:rPr lang="fr-CA" err="1"/>
              <a:t>nisi</a:t>
            </a:r>
            <a:r>
              <a:rPr lang="fr-CA"/>
              <a:t> ut </a:t>
            </a:r>
            <a:r>
              <a:rPr lang="fr-CA" err="1"/>
              <a:t>aliquip</a:t>
            </a:r>
            <a:r>
              <a:rPr lang="fr-CA"/>
              <a:t> ex </a:t>
            </a:r>
            <a:r>
              <a:rPr lang="fr-CA" err="1"/>
              <a:t>ea</a:t>
            </a:r>
            <a:r>
              <a:rPr lang="fr-CA"/>
              <a:t> </a:t>
            </a:r>
            <a:r>
              <a:rPr lang="fr-CA" err="1"/>
              <a:t>commodo</a:t>
            </a:r>
            <a:r>
              <a:rPr lang="fr-CA"/>
              <a:t> </a:t>
            </a:r>
            <a:r>
              <a:rPr lang="fr-CA" err="1"/>
              <a:t>consequat</a:t>
            </a:r>
            <a:r>
              <a:rPr lang="fr-CA"/>
              <a:t>. </a:t>
            </a:r>
            <a:endParaRPr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63A69FF-AF23-4B4F-B4FB-0E1FEB660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47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Statement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60CDE4-B39F-CA44-9B72-1C69E408D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7817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19F585-5553-4747-A966-C93EA0C84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637" y="381526"/>
            <a:ext cx="4663068" cy="5477179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3C253B-97A4-C345-A963-0AA05EFE9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0BA996-28B9-C542-85A4-0FC7BA86FABC}"/>
              </a:ext>
            </a:extLst>
          </p:cNvPr>
          <p:cNvSpPr txBox="1"/>
          <p:nvPr userDrawn="1"/>
        </p:nvSpPr>
        <p:spPr>
          <a:xfrm>
            <a:off x="6088284" y="6030410"/>
            <a:ext cx="610371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tx2"/>
                </a:solidFill>
              </a:rPr>
              <a:t>Knox,</a:t>
            </a:r>
            <a:r>
              <a:rPr lang="en-US" sz="1150">
                <a:solidFill>
                  <a:schemeClr val="tx2"/>
                </a:solidFill>
              </a:rPr>
              <a:t> </a:t>
            </a:r>
            <a:r>
              <a:rPr lang="en-US" sz="1150" i="1">
                <a:solidFill>
                  <a:schemeClr val="tx2"/>
                </a:solidFill>
              </a:rPr>
              <a:t>cord blood stem cell donor</a:t>
            </a:r>
          </a:p>
        </p:txBody>
      </p:sp>
    </p:spTree>
    <p:extLst>
      <p:ext uri="{BB962C8B-B14F-4D97-AF65-F5344CB8AC3E}">
        <p14:creationId xmlns:p14="http://schemas.microsoft.com/office/powerpoint/2010/main" val="3888716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Statement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068E135B-A2BA-C940-A652-B768004B5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84"/>
          <a:stretch/>
        </p:blipFill>
        <p:spPr>
          <a:xfrm>
            <a:off x="0" y="0"/>
            <a:ext cx="666974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899ECE7-E191-0C48-AC48-2DBF13EB7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637" y="381526"/>
            <a:ext cx="4663068" cy="5477179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4170468-016C-0D49-9E6A-5B66A2904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0678E2-35FD-D449-AE31-823F4C0278D4}"/>
              </a:ext>
            </a:extLst>
          </p:cNvPr>
          <p:cNvSpPr txBox="1"/>
          <p:nvPr userDrawn="1"/>
        </p:nvSpPr>
        <p:spPr>
          <a:xfrm>
            <a:off x="6088284" y="6030410"/>
            <a:ext cx="610371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tx2"/>
                </a:solidFill>
              </a:rPr>
              <a:t>Anmol,</a:t>
            </a:r>
            <a:r>
              <a:rPr lang="en-US" sz="1150">
                <a:solidFill>
                  <a:schemeClr val="tx2"/>
                </a:solidFill>
              </a:rPr>
              <a:t> </a:t>
            </a:r>
            <a:r>
              <a:rPr lang="en-US" sz="1150" i="1">
                <a:solidFill>
                  <a:schemeClr val="tx2"/>
                </a:solidFill>
              </a:rPr>
              <a:t>volunteer</a:t>
            </a:r>
          </a:p>
        </p:txBody>
      </p:sp>
    </p:spTree>
    <p:extLst>
      <p:ext uri="{BB962C8B-B14F-4D97-AF65-F5344CB8AC3E}">
        <p14:creationId xmlns:p14="http://schemas.microsoft.com/office/powerpoint/2010/main" val="17933219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Statement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05E90FE3-A397-1B4E-9FBE-C88118FD0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1393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6046DD7-655D-0549-804B-8D0A0B917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637" y="381527"/>
            <a:ext cx="4663068" cy="5477178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F7E5A50-0B94-E748-A41D-8D0DD539C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0111C-7242-504F-9A38-D8F41AF59619}"/>
              </a:ext>
            </a:extLst>
          </p:cNvPr>
          <p:cNvSpPr txBox="1"/>
          <p:nvPr userDrawn="1"/>
        </p:nvSpPr>
        <p:spPr>
          <a:xfrm>
            <a:off x="6088284" y="6030410"/>
            <a:ext cx="610371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tx2"/>
                </a:solidFill>
              </a:rPr>
              <a:t>Dr. Ni,</a:t>
            </a:r>
            <a:r>
              <a:rPr lang="en-US" sz="1150">
                <a:solidFill>
                  <a:schemeClr val="tx2"/>
                </a:solidFill>
              </a:rPr>
              <a:t> </a:t>
            </a:r>
            <a:r>
              <a:rPr lang="en-US" sz="1150" i="1">
                <a:solidFill>
                  <a:schemeClr val="tx2"/>
                </a:solidFill>
              </a:rPr>
              <a:t>employee</a:t>
            </a:r>
          </a:p>
        </p:txBody>
      </p:sp>
    </p:spTree>
    <p:extLst>
      <p:ext uri="{BB962C8B-B14F-4D97-AF65-F5344CB8AC3E}">
        <p14:creationId xmlns:p14="http://schemas.microsoft.com/office/powerpoint/2010/main" val="11386095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Statement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01A0AD84-F94C-D640-9CF8-8B8C27BDB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024" y="169455"/>
            <a:ext cx="5876365" cy="668854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690BD3F-E957-F444-85F5-19CBD769B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637" y="381526"/>
            <a:ext cx="4663068" cy="5466435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82D4746-4931-EF4C-B5F1-53F36A1C6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8FCBDC-8571-A046-A0BC-74F4F7486F32}"/>
              </a:ext>
            </a:extLst>
          </p:cNvPr>
          <p:cNvSpPr txBox="1"/>
          <p:nvPr userDrawn="1"/>
        </p:nvSpPr>
        <p:spPr>
          <a:xfrm>
            <a:off x="6088284" y="6030410"/>
            <a:ext cx="6103716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 err="1">
                <a:solidFill>
                  <a:schemeClr val="tx2"/>
                </a:solidFill>
              </a:rPr>
              <a:t>Janrene</a:t>
            </a:r>
            <a:r>
              <a:rPr lang="en-US" sz="1150" b="1">
                <a:solidFill>
                  <a:schemeClr val="tx2"/>
                </a:solidFill>
              </a:rPr>
              <a:t>,</a:t>
            </a:r>
            <a:r>
              <a:rPr lang="en-US" sz="1150">
                <a:solidFill>
                  <a:schemeClr val="tx2"/>
                </a:solidFill>
              </a:rPr>
              <a:t> </a:t>
            </a:r>
            <a:r>
              <a:rPr lang="en-US" sz="1150" i="1">
                <a:solidFill>
                  <a:schemeClr val="tx2"/>
                </a:solidFill>
              </a:rPr>
              <a:t>employee</a:t>
            </a:r>
          </a:p>
        </p:txBody>
      </p:sp>
    </p:spTree>
    <p:extLst>
      <p:ext uri="{BB962C8B-B14F-4D97-AF65-F5344CB8AC3E}">
        <p14:creationId xmlns:p14="http://schemas.microsoft.com/office/powerpoint/2010/main" val="2383882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umn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3AF76-9D5A-B94B-909D-E0BF3DC25B5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FF045-6468-1D42-9441-AABD9E3F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15239B-D6D4-A44D-997F-2A5EBEFEC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529" y="365760"/>
            <a:ext cx="10617274" cy="977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832029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able Image + Statement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406A15-0ADB-4BF4-9760-AF12009C1F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A8DC55-25C5-41D7-8BB9-56E77002F77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1" y="5884939"/>
            <a:ext cx="6095999" cy="80682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i="0"/>
              <a:t>First name, identifier or image source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DAE42D-71D0-B14E-BDBF-2424C4748D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637" y="381526"/>
            <a:ext cx="4663068" cy="5473701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B36D7-B2EB-1048-9A23-C124F43B1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084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able Image + H1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8B321C8-8374-4EAC-BBAC-E18275C84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8210" y="371707"/>
            <a:ext cx="4663068" cy="2250470"/>
          </a:xfr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406A15-0ADB-4BF4-9760-AF12009C1F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31358-7010-451F-BD6E-84BCC0B5687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58791" y="2702860"/>
            <a:ext cx="4662487" cy="3157200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D4A1BE-5A6A-4D9E-9F79-F6D92FE23A3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5887355"/>
            <a:ext cx="6096000" cy="80682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i="0"/>
              <a:t>First name, identifier or image source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67C7EC-FD95-8E4B-9467-545B753D9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244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able Image + H1 +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8B321C8-8374-4EAC-BBAC-E18275C84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202" y="371707"/>
            <a:ext cx="4663068" cy="2250470"/>
          </a:xfrm>
        </p:spPr>
        <p:txBody>
          <a:bodyPr anchor="b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text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406A15-0ADB-4BF4-9760-AF12009C1F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31358-7010-451F-BD6E-84BCC0B5687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05783" y="2702859"/>
            <a:ext cx="4662487" cy="3183593"/>
          </a:xfrm>
        </p:spPr>
        <p:txBody>
          <a:bodyPr anchor="t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E5F038-B3DE-3443-BB1E-1292651E77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5886452"/>
            <a:ext cx="6096000" cy="80682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i="0"/>
              <a:t>First name, identifier or image source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5AEFAB-431C-C54F-B57A-431A8B723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60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Donor Experience Ambition Statemen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82D4746-4931-EF4C-B5F1-53F36A1C6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50B8AC-504A-5149-957F-D22CF6CAABBF}"/>
              </a:ext>
            </a:extLst>
          </p:cNvPr>
          <p:cNvSpPr txBox="1"/>
          <p:nvPr userDrawn="1"/>
        </p:nvSpPr>
        <p:spPr>
          <a:xfrm>
            <a:off x="6447692" y="1532181"/>
            <a:ext cx="559190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0" i="0">
                <a:solidFill>
                  <a:schemeClr val="tx1"/>
                </a:solidFill>
              </a:rPr>
              <a:t>Every day, we connect </a:t>
            </a:r>
          </a:p>
          <a:p>
            <a:pPr algn="ctr">
              <a:lnSpc>
                <a:spcPct val="100000"/>
              </a:lnSpc>
            </a:pPr>
            <a:r>
              <a:rPr lang="en-US" sz="2400" b="0" i="0">
                <a:solidFill>
                  <a:schemeClr val="tx1"/>
                </a:solidFill>
              </a:rPr>
              <a:t>generous donors with recipients </a:t>
            </a:r>
          </a:p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en-US" sz="2400" b="0" i="0">
                <a:solidFill>
                  <a:schemeClr val="tx1"/>
                </a:solidFill>
              </a:rPr>
              <a:t>to help save lives. </a:t>
            </a:r>
          </a:p>
          <a:p>
            <a:pPr algn="ctr">
              <a:lnSpc>
                <a:spcPct val="100000"/>
              </a:lnSpc>
            </a:pPr>
            <a:r>
              <a:rPr lang="en-US" sz="2400" b="0" i="0">
                <a:solidFill>
                  <a:schemeClr val="tx1"/>
                </a:solidFill>
              </a:rPr>
              <a:t>We inspire Canadians to give by delivering an</a:t>
            </a:r>
            <a:r>
              <a:rPr lang="en-US" sz="2400" b="1" i="0">
                <a:solidFill>
                  <a:schemeClr val="tx1"/>
                </a:solidFill>
              </a:rPr>
              <a:t> exceptional </a:t>
            </a:r>
            <a:r>
              <a:rPr lang="en-US" sz="2400" b="0" i="0">
                <a:solidFill>
                  <a:schemeClr val="tx1"/>
                </a:solidFill>
              </a:rPr>
              <a:t>experience – </a:t>
            </a:r>
            <a:r>
              <a:rPr lang="en-US" sz="2400" b="1" i="0">
                <a:solidFill>
                  <a:schemeClr val="tx1"/>
                </a:solidFill>
              </a:rPr>
              <a:t>easy</a:t>
            </a:r>
            <a:r>
              <a:rPr lang="en-US" sz="2400" b="0" i="0">
                <a:solidFill>
                  <a:schemeClr val="tx1"/>
                </a:solidFill>
              </a:rPr>
              <a:t> and </a:t>
            </a:r>
          </a:p>
          <a:p>
            <a:pPr algn="ctr">
              <a:lnSpc>
                <a:spcPct val="100000"/>
              </a:lnSpc>
            </a:pPr>
            <a:r>
              <a:rPr lang="en-US" sz="2400" b="1" i="0">
                <a:solidFill>
                  <a:schemeClr val="tx1"/>
                </a:solidFill>
              </a:rPr>
              <a:t>personal</a:t>
            </a:r>
            <a:r>
              <a:rPr lang="en-US" sz="2400" b="0" i="0">
                <a:solidFill>
                  <a:schemeClr val="tx1"/>
                </a:solidFill>
              </a:rPr>
              <a:t> – where everyone</a:t>
            </a:r>
            <a:r>
              <a:rPr lang="en-US" sz="2400" b="1" i="0">
                <a:solidFill>
                  <a:schemeClr val="tx1"/>
                </a:solidFill>
              </a:rPr>
              <a:t> feels valued​</a:t>
            </a:r>
            <a:r>
              <a:rPr lang="en-US" sz="2400" b="0" i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13" name="Image 4" descr="CBS_TurquoisePart_Symbol_RGB.jpg">
            <a:extLst>
              <a:ext uri="{FF2B5EF4-FFF2-40B4-BE49-F238E27FC236}">
                <a16:creationId xmlns:a16="http://schemas.microsoft.com/office/drawing/2014/main" id="{D1118E56-4AB8-494A-B7FF-444E6290A7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57" y="4236125"/>
            <a:ext cx="718982" cy="612920"/>
          </a:xfrm>
          <a:prstGeom prst="rect">
            <a:avLst/>
          </a:prstGeom>
        </p:spPr>
      </p:pic>
      <p:pic>
        <p:nvPicPr>
          <p:cNvPr id="14" name="Image 5" descr="CBS_RedPart_Symbol_RGB.jpg">
            <a:extLst>
              <a:ext uri="{FF2B5EF4-FFF2-40B4-BE49-F238E27FC236}">
                <a16:creationId xmlns:a16="http://schemas.microsoft.com/office/drawing/2014/main" id="{1B9D8D94-85A2-5F4E-B173-25DC04F846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072" y="1443063"/>
            <a:ext cx="718982" cy="612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349491-385C-B94F-8124-07490C1638B3}"/>
              </a:ext>
            </a:extLst>
          </p:cNvPr>
          <p:cNvSpPr txBox="1"/>
          <p:nvPr userDrawn="1"/>
        </p:nvSpPr>
        <p:spPr>
          <a:xfrm>
            <a:off x="6264166" y="376045"/>
            <a:ext cx="5770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i="0">
                <a:solidFill>
                  <a:schemeClr val="tx1"/>
                </a:solidFill>
              </a:rPr>
              <a:t>Donor Experience </a:t>
            </a:r>
          </a:p>
          <a:p>
            <a:pPr algn="ctr">
              <a:lnSpc>
                <a:spcPct val="100000"/>
              </a:lnSpc>
            </a:pPr>
            <a:r>
              <a:rPr lang="en-US" sz="2400" b="1" i="0">
                <a:solidFill>
                  <a:schemeClr val="tx1"/>
                </a:solidFill>
              </a:rPr>
              <a:t>Ambition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F8EFC5-2E14-BA42-8FD6-5198C92CB8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71FF8EE-AA7B-D14D-A82B-A00E0E8AEF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1" y="5884939"/>
            <a:ext cx="6095999" cy="80682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i="0"/>
              <a:t>First name, identifier or image source</a:t>
            </a:r>
          </a:p>
        </p:txBody>
      </p:sp>
    </p:spTree>
    <p:extLst>
      <p:ext uri="{BB962C8B-B14F-4D97-AF65-F5344CB8AC3E}">
        <p14:creationId xmlns:p14="http://schemas.microsoft.com/office/powerpoint/2010/main" val="28326882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4BC2B6-CC05-46EA-A891-FE633354A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3" y="852178"/>
            <a:ext cx="12176237" cy="515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81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D51ECB-F662-F741-72EB-4706A2B0BC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43" y="2056267"/>
            <a:ext cx="6486550" cy="2745459"/>
          </a:xfrm>
          <a:prstGeom prst="rect">
            <a:avLst/>
          </a:prstGeom>
        </p:spPr>
      </p:pic>
      <p:pic>
        <p:nvPicPr>
          <p:cNvPr id="5" name="Picture 4" descr="A black and grey logo&#10;&#10;Description automatically generated">
            <a:extLst>
              <a:ext uri="{FF2B5EF4-FFF2-40B4-BE49-F238E27FC236}">
                <a16:creationId xmlns:a16="http://schemas.microsoft.com/office/drawing/2014/main" id="{0BB2E3EF-1669-281C-470B-A1AAFC9CC6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6411" y="2176508"/>
            <a:ext cx="4768608" cy="25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330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D9B5B09-6727-BB42-BC2B-C4363D6ACC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4"/>
            <a:ext cx="12192000" cy="6857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A3A14C-3033-C244-92DB-F0CFC341368C}"/>
              </a:ext>
            </a:extLst>
          </p:cNvPr>
          <p:cNvSpPr txBox="1"/>
          <p:nvPr userDrawn="1"/>
        </p:nvSpPr>
        <p:spPr>
          <a:xfrm>
            <a:off x="4257314" y="5879940"/>
            <a:ext cx="1518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>
                <a:solidFill>
                  <a:schemeClr val="tx2"/>
                </a:solidFill>
              </a:rPr>
              <a:t>Brenda,</a:t>
            </a:r>
            <a:r>
              <a:rPr lang="en-US" sz="1150">
                <a:solidFill>
                  <a:schemeClr val="tx2"/>
                </a:solidFill>
              </a:rPr>
              <a:t> </a:t>
            </a:r>
          </a:p>
          <a:p>
            <a:r>
              <a:rPr lang="en-US" sz="1150" i="1">
                <a:solidFill>
                  <a:schemeClr val="tx2"/>
                </a:solidFill>
              </a:rPr>
              <a:t>blood donor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9B8857-B1FC-364E-A1E3-38B10F065E67}"/>
              </a:ext>
            </a:extLst>
          </p:cNvPr>
          <p:cNvSpPr txBox="1"/>
          <p:nvPr userDrawn="1"/>
        </p:nvSpPr>
        <p:spPr>
          <a:xfrm>
            <a:off x="6649660" y="5874152"/>
            <a:ext cx="153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50" b="1" err="1">
                <a:solidFill>
                  <a:schemeClr val="tx2"/>
                </a:solidFill>
              </a:rPr>
              <a:t>Aizad</a:t>
            </a:r>
            <a:r>
              <a:rPr lang="en-US" sz="1150" b="1">
                <a:solidFill>
                  <a:schemeClr val="tx2"/>
                </a:solidFill>
              </a:rPr>
              <a:t>,</a:t>
            </a:r>
            <a:endParaRPr lang="en-US" sz="1150">
              <a:solidFill>
                <a:schemeClr val="tx2"/>
              </a:solidFill>
            </a:endParaRPr>
          </a:p>
          <a:p>
            <a:pPr algn="r"/>
            <a:r>
              <a:rPr lang="en-US" sz="1150" i="1">
                <a:solidFill>
                  <a:schemeClr val="tx2"/>
                </a:solidFill>
              </a:rPr>
              <a:t>blood recipient</a:t>
            </a:r>
          </a:p>
        </p:txBody>
      </p:sp>
    </p:spTree>
    <p:extLst>
      <p:ext uri="{BB962C8B-B14F-4D97-AF65-F5344CB8AC3E}">
        <p14:creationId xmlns:p14="http://schemas.microsoft.com/office/powerpoint/2010/main" val="182388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umn, Figur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3AF76-9D5A-B94B-909D-E0BF3DC25B5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9186" y="2382980"/>
            <a:ext cx="10515600" cy="3305672"/>
          </a:xfrm>
        </p:spPr>
        <p:txBody>
          <a:bodyPr anchor="t"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FF045-6468-1D42-9441-AABD9E3F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FB5BC5E-3730-9249-9CB4-33295CE7D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529" y="365760"/>
            <a:ext cx="10617274" cy="977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7F125-D41A-9E4D-88CE-EC278ABBCC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347788"/>
            <a:ext cx="3494810" cy="1035050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marL="0" indent="0">
              <a:buNone/>
              <a:defRPr lang="en-US" sz="6000" b="1" dirty="0" smtClean="0">
                <a:solidFill>
                  <a:srgbClr val="E71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348657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umn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9D689-C74C-B54E-A9E5-AC7DB6FCC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529" y="365760"/>
            <a:ext cx="10515600" cy="6541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chart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B25FA-70A1-EB4E-9865-8EA1AABB2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9F75ADC1-5F6E-4E44-AE7D-BE9B6FF580A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00100" y="1594338"/>
            <a:ext cx="10591800" cy="4330212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890B877-D6A7-A34E-8D09-EC940353B3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99111" y="960787"/>
            <a:ext cx="10683997" cy="563213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Chart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48046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image" Target="../media/image1.png"/><Relationship Id="rId81" Type="http://schemas.openxmlformats.org/officeDocument/2006/relationships/hyperlink" Target="https://profedu.blood.ca/en/transfusion/clinical-guide/vein-vein-summary-blood-system-canada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9DCA1-89C9-E441-A147-E4CCDB997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268" y="366108"/>
            <a:ext cx="10655374" cy="977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65051-DAB3-0E45-8CE1-285F7345E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594" y="1158642"/>
            <a:ext cx="10515600" cy="45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658A1-8682-414C-8CD9-49C560E54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78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1A82D1-6124-764A-B015-8BB5F625E9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E4412F0-CEEE-5F4F-BD37-46DF1BB56A59}"/>
              </a:ext>
            </a:extLst>
          </p:cNvPr>
          <p:cNvPicPr>
            <a:picLocks noChangeAspect="1"/>
          </p:cNvPicPr>
          <p:nvPr userDrawn="1"/>
        </p:nvPicPr>
        <p:blipFill>
          <a:blip r:embed="rId7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612" y="6243521"/>
            <a:ext cx="2086341" cy="420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021365-594A-B74F-97DE-498DC38F1FFD}"/>
              </a:ext>
            </a:extLst>
          </p:cNvPr>
          <p:cNvPicPr>
            <a:picLocks noChangeAspect="1"/>
          </p:cNvPicPr>
          <p:nvPr userDrawn="1"/>
        </p:nvPicPr>
        <p:blipFill>
          <a:blip r:embed="rId79"/>
          <a:stretch>
            <a:fillRect/>
          </a:stretch>
        </p:blipFill>
        <p:spPr>
          <a:xfrm>
            <a:off x="770372" y="5986416"/>
            <a:ext cx="10659628" cy="66170"/>
          </a:xfrm>
          <a:prstGeom prst="rect">
            <a:avLst/>
          </a:prstGeom>
        </p:spPr>
      </p:pic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75D6930E-9E88-3D38-1F34-83A281466D97}"/>
              </a:ext>
            </a:extLst>
          </p:cNvPr>
          <p:cNvPicPr>
            <a:picLocks noChangeAspect="1"/>
          </p:cNvPicPr>
          <p:nvPr userDrawn="1"/>
        </p:nvPicPr>
        <p:blipFill>
          <a:blip r:embed="rId80"/>
          <a:stretch>
            <a:fillRect/>
          </a:stretch>
        </p:blipFill>
        <p:spPr>
          <a:xfrm>
            <a:off x="3284737" y="6053328"/>
            <a:ext cx="1545079" cy="811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BBD7DA-D731-B3DE-462C-CFE645AE98D0}"/>
              </a:ext>
            </a:extLst>
          </p:cNvPr>
          <p:cNvSpPr txBox="1"/>
          <p:nvPr userDrawn="1"/>
        </p:nvSpPr>
        <p:spPr>
          <a:xfrm>
            <a:off x="4938716" y="6243521"/>
            <a:ext cx="59704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Developed 2025-01-07; Educational / informational purposes only. Available on Canadian Blood Services’ professional education website, </a:t>
            </a:r>
            <a:r>
              <a:rPr lang="en-US" sz="1050" dirty="0">
                <a:hlinkClick r:id="rId81"/>
              </a:rPr>
              <a:t>Profedu.ca</a:t>
            </a:r>
            <a:r>
              <a:rPr lang="en-US" sz="1050" dirty="0"/>
              <a:t>, Breakthroughs in blood webinar series.</a:t>
            </a:r>
          </a:p>
        </p:txBody>
      </p:sp>
    </p:spTree>
    <p:extLst>
      <p:ext uri="{BB962C8B-B14F-4D97-AF65-F5344CB8AC3E}">
        <p14:creationId xmlns:p14="http://schemas.microsoft.com/office/powerpoint/2010/main" val="239412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7" r:id="rId2"/>
    <p:sldLayoutId id="2147483886" r:id="rId3"/>
    <p:sldLayoutId id="2147483716" r:id="rId4"/>
    <p:sldLayoutId id="2147483879" r:id="rId5"/>
    <p:sldLayoutId id="2147483662" r:id="rId6"/>
    <p:sldLayoutId id="2147483650" r:id="rId7"/>
    <p:sldLayoutId id="2147483664" r:id="rId8"/>
    <p:sldLayoutId id="2147483654" r:id="rId9"/>
    <p:sldLayoutId id="2147483665" r:id="rId10"/>
    <p:sldLayoutId id="2147483718" r:id="rId11"/>
    <p:sldLayoutId id="2147483881" r:id="rId12"/>
    <p:sldLayoutId id="2147483652" r:id="rId13"/>
    <p:sldLayoutId id="2147483666" r:id="rId14"/>
    <p:sldLayoutId id="2147483667" r:id="rId15"/>
    <p:sldLayoutId id="2147483711" r:id="rId16"/>
    <p:sldLayoutId id="2147483668" r:id="rId17"/>
    <p:sldLayoutId id="2147483669" r:id="rId18"/>
    <p:sldLayoutId id="2147483887" r:id="rId19"/>
    <p:sldLayoutId id="2147483670" r:id="rId20"/>
    <p:sldLayoutId id="2147483680" r:id="rId21"/>
    <p:sldLayoutId id="2147483720" r:id="rId22"/>
    <p:sldLayoutId id="2147483671" r:id="rId23"/>
    <p:sldLayoutId id="2147483721" r:id="rId24"/>
    <p:sldLayoutId id="2147483722" r:id="rId25"/>
    <p:sldLayoutId id="2147483682" r:id="rId26"/>
    <p:sldLayoutId id="2147483882" r:id="rId27"/>
    <p:sldLayoutId id="2147483695" r:id="rId28"/>
    <p:sldLayoutId id="2147483699" r:id="rId29"/>
    <p:sldLayoutId id="2147483712" r:id="rId30"/>
    <p:sldLayoutId id="2147483690" r:id="rId31"/>
    <p:sldLayoutId id="2147483681" r:id="rId32"/>
    <p:sldLayoutId id="2147483723" r:id="rId33"/>
    <p:sldLayoutId id="2147483675" r:id="rId34"/>
    <p:sldLayoutId id="2147483724" r:id="rId35"/>
    <p:sldLayoutId id="2147483725" r:id="rId36"/>
    <p:sldLayoutId id="2147483683" r:id="rId37"/>
    <p:sldLayoutId id="2147483883" r:id="rId38"/>
    <p:sldLayoutId id="2147483696" r:id="rId39"/>
    <p:sldLayoutId id="2147483700" r:id="rId40"/>
    <p:sldLayoutId id="2147483713" r:id="rId41"/>
    <p:sldLayoutId id="2147483693" r:id="rId42"/>
    <p:sldLayoutId id="2147483678" r:id="rId43"/>
    <p:sldLayoutId id="2147483726" r:id="rId44"/>
    <p:sldLayoutId id="2147483676" r:id="rId45"/>
    <p:sldLayoutId id="2147483728" r:id="rId46"/>
    <p:sldLayoutId id="2147483684" r:id="rId47"/>
    <p:sldLayoutId id="2147483727" r:id="rId48"/>
    <p:sldLayoutId id="2147483884" r:id="rId49"/>
    <p:sldLayoutId id="2147483697" r:id="rId50"/>
    <p:sldLayoutId id="2147483701" r:id="rId51"/>
    <p:sldLayoutId id="2147483714" r:id="rId52"/>
    <p:sldLayoutId id="2147483691" r:id="rId53"/>
    <p:sldLayoutId id="2147483679" r:id="rId54"/>
    <p:sldLayoutId id="2147483729" r:id="rId55"/>
    <p:sldLayoutId id="2147483677" r:id="rId56"/>
    <p:sldLayoutId id="2147483730" r:id="rId57"/>
    <p:sldLayoutId id="2147483685" r:id="rId58"/>
    <p:sldLayoutId id="2147483731" r:id="rId59"/>
    <p:sldLayoutId id="2147483885" r:id="rId60"/>
    <p:sldLayoutId id="2147483698" r:id="rId61"/>
    <p:sldLayoutId id="2147483702" r:id="rId62"/>
    <p:sldLayoutId id="2147483715" r:id="rId63"/>
    <p:sldLayoutId id="2147483692" r:id="rId64"/>
    <p:sldLayoutId id="2147483694" r:id="rId65"/>
    <p:sldLayoutId id="2147483705" r:id="rId66"/>
    <p:sldLayoutId id="2147483732" r:id="rId67"/>
    <p:sldLayoutId id="2147483733" r:id="rId68"/>
    <p:sldLayoutId id="2147483734" r:id="rId69"/>
    <p:sldLayoutId id="2147483706" r:id="rId70"/>
    <p:sldLayoutId id="2147483707" r:id="rId71"/>
    <p:sldLayoutId id="2147483709" r:id="rId72"/>
    <p:sldLayoutId id="2147483880" r:id="rId73"/>
    <p:sldLayoutId id="2147483703" r:id="rId74"/>
    <p:sldLayoutId id="2147483736" r:id="rId75"/>
    <p:sldLayoutId id="2147483735" r:id="rId7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92" userDrawn="1">
          <p15:clr>
            <a:srgbClr val="F26B43"/>
          </p15:clr>
        </p15:guide>
        <p15:guide id="2" pos="480" userDrawn="1">
          <p15:clr>
            <a:srgbClr val="F26B43"/>
          </p15:clr>
        </p15:guide>
        <p15:guide id="3" pos="7200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orient="horz" pos="7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professionaleducation.blood.ca/en/transfusion/best-practices/breakthroughs-blood-advancing-practice-through-research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emf"/><Relationship Id="rId7" Type="http://schemas.openxmlformats.org/officeDocument/2006/relationships/image" Target="../media/image47.svg"/><Relationship Id="rId2" Type="http://schemas.openxmlformats.org/officeDocument/2006/relationships/hyperlink" Target="https://www.nejm.org/doi/10.1056/NEJM199902113400601?url_ver=Z39.88-2003&amp;rfr_id=ori:rid:crossref.org&amp;rfr_dat=cr_pub%20%200www.ncbi.nlm.nih.gov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47.svg"/><Relationship Id="rId3" Type="http://schemas.openxmlformats.org/officeDocument/2006/relationships/image" Target="../media/image51.jpeg"/><Relationship Id="rId7" Type="http://schemas.openxmlformats.org/officeDocument/2006/relationships/image" Target="../media/image55.svg"/><Relationship Id="rId12" Type="http://schemas.openxmlformats.org/officeDocument/2006/relationships/image" Target="../media/image4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11" Type="http://schemas.openxmlformats.org/officeDocument/2006/relationships/image" Target="../media/image43.emf"/><Relationship Id="rId5" Type="http://schemas.openxmlformats.org/officeDocument/2006/relationships/image" Target="../media/image53.svg"/><Relationship Id="rId15" Type="http://schemas.openxmlformats.org/officeDocument/2006/relationships/image" Target="../media/image49.svg"/><Relationship Id="rId10" Type="http://schemas.openxmlformats.org/officeDocument/2006/relationships/hyperlink" Target="https://www.nejm.org/doi/10.1056/NEJM199902113400601?url_ver=Z39.88-2003&amp;rfr_id=ori:rid:crossref.org&amp;rfr_dat=cr_pub%20%200www.ncbi.nlm.nih.gov" TargetMode="External"/><Relationship Id="rId4" Type="http://schemas.openxmlformats.org/officeDocument/2006/relationships/image" Target="../media/image52.png"/><Relationship Id="rId9" Type="http://schemas.openxmlformats.org/officeDocument/2006/relationships/chart" Target="../charts/chart2.xml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6.emf"/><Relationship Id="rId7" Type="http://schemas.openxmlformats.org/officeDocument/2006/relationships/image" Target="../media/image47.svg"/><Relationship Id="rId2" Type="http://schemas.openxmlformats.org/officeDocument/2006/relationships/hyperlink" Target="https://www.nejm.org/doi/full/10.1056/NEJMoa2404360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7.svg"/><Relationship Id="rId3" Type="http://schemas.openxmlformats.org/officeDocument/2006/relationships/image" Target="../media/image56.emf"/><Relationship Id="rId7" Type="http://schemas.openxmlformats.org/officeDocument/2006/relationships/image" Target="../media/image53.svg"/><Relationship Id="rId12" Type="http://schemas.openxmlformats.org/officeDocument/2006/relationships/image" Target="../media/image46.png"/><Relationship Id="rId2" Type="http://schemas.openxmlformats.org/officeDocument/2006/relationships/hyperlink" Target="https://www.nejm.org/doi/10.1056/NEJMoa2404360?url_ver=Z39.88-2003&amp;rfr_id=ori:rid:crossref.org&amp;rfr_dat=cr_pub%20%200pubmed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11" Type="http://schemas.openxmlformats.org/officeDocument/2006/relationships/chart" Target="../charts/chart4.xml"/><Relationship Id="rId5" Type="http://schemas.openxmlformats.org/officeDocument/2006/relationships/image" Target="../media/image51.jpeg"/><Relationship Id="rId15" Type="http://schemas.openxmlformats.org/officeDocument/2006/relationships/image" Target="../media/image49.svg"/><Relationship Id="rId10" Type="http://schemas.openxmlformats.org/officeDocument/2006/relationships/chart" Target="../charts/chart3.xml"/><Relationship Id="rId4" Type="http://schemas.openxmlformats.org/officeDocument/2006/relationships/image" Target="../media/image50.jpeg"/><Relationship Id="rId9" Type="http://schemas.openxmlformats.org/officeDocument/2006/relationships/image" Target="../media/image55.sv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7.emf"/><Relationship Id="rId7" Type="http://schemas.openxmlformats.org/officeDocument/2006/relationships/image" Target="../media/image47.svg"/><Relationship Id="rId2" Type="http://schemas.openxmlformats.org/officeDocument/2006/relationships/hyperlink" Target="https://jamanetwork.com/journals/jama/article-abstract/2824930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7.svg"/><Relationship Id="rId3" Type="http://schemas.openxmlformats.org/officeDocument/2006/relationships/image" Target="../media/image57.emf"/><Relationship Id="rId7" Type="http://schemas.openxmlformats.org/officeDocument/2006/relationships/image" Target="../media/image53.svg"/><Relationship Id="rId12" Type="http://schemas.openxmlformats.org/officeDocument/2006/relationships/image" Target="../media/image46.png"/><Relationship Id="rId2" Type="http://schemas.openxmlformats.org/officeDocument/2006/relationships/hyperlink" Target="https://jamanetwork.com/journals/jama/article-abstract/2824930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11" Type="http://schemas.openxmlformats.org/officeDocument/2006/relationships/chart" Target="../charts/chart6.xml"/><Relationship Id="rId5" Type="http://schemas.openxmlformats.org/officeDocument/2006/relationships/image" Target="../media/image51.jpeg"/><Relationship Id="rId15" Type="http://schemas.openxmlformats.org/officeDocument/2006/relationships/image" Target="../media/image49.svg"/><Relationship Id="rId10" Type="http://schemas.openxmlformats.org/officeDocument/2006/relationships/chart" Target="../charts/chart5.xml"/><Relationship Id="rId4" Type="http://schemas.openxmlformats.org/officeDocument/2006/relationships/image" Target="../media/image50.jpeg"/><Relationship Id="rId9" Type="http://schemas.openxmlformats.org/officeDocument/2006/relationships/image" Target="../media/image55.sv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BA9E4B-166C-3E32-C086-C37D1780DD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6691" y="4536416"/>
            <a:ext cx="5457410" cy="1406106"/>
          </a:xfrm>
        </p:spPr>
        <p:txBody>
          <a:bodyPr/>
          <a:lstStyle/>
          <a:p>
            <a:r>
              <a:rPr lang="en-US" sz="1600"/>
              <a:t>Breakthroughs in blood webinar October 25, 2024</a:t>
            </a:r>
          </a:p>
          <a:p>
            <a:r>
              <a:rPr lang="en-US"/>
              <a:t>HEMOTION Resource:</a:t>
            </a:r>
            <a:br>
              <a:rPr lang="en-US"/>
            </a:br>
            <a:r>
              <a:rPr lang="en-US"/>
              <a:t>Slide deck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7C28B1-04D0-C95B-7E02-4A5362A5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90" y="657932"/>
            <a:ext cx="7886285" cy="3656386"/>
          </a:xfrm>
        </p:spPr>
        <p:txBody>
          <a:bodyPr/>
          <a:lstStyle/>
          <a:p>
            <a:r>
              <a:rPr lang="en-US" sz="6600"/>
              <a:t>Summary of Traumatic Brain Injury (TBI) Literature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62C25-92F5-862B-6DB2-759940FCB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219F9106-1DE5-B917-1A55-CFAE731F0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975" y="0"/>
            <a:ext cx="4095849" cy="215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85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873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B3BBBD-B03E-60D0-4EB4-F8CCD3E2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2</a:t>
            </a:fld>
            <a:endParaRPr lang="en-US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AF552A7-3DE4-62A7-35A6-8212ED4D0C5D}"/>
              </a:ext>
            </a:extLst>
          </p:cNvPr>
          <p:cNvSpPr txBox="1">
            <a:spLocks/>
          </p:cNvSpPr>
          <p:nvPr/>
        </p:nvSpPr>
        <p:spPr>
          <a:xfrm>
            <a:off x="956441" y="2743723"/>
            <a:ext cx="10279117" cy="3064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4D4D4D"/>
                </a:solidFill>
                <a:latin typeface="Arial"/>
                <a:cs typeface="Arial"/>
              </a:rPr>
              <a:t>Purpose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Arial"/>
                <a:cs typeface="Arial"/>
              </a:rPr>
              <a:t>This resource was created in January 2025 for the </a:t>
            </a:r>
            <a:r>
              <a:rPr lang="en-US" sz="2000" i="1" dirty="0">
                <a:latin typeface="Arial"/>
                <a:cs typeface="Arial"/>
              </a:rPr>
              <a:t>Breakthroughs in blood: Advancements into action </a:t>
            </a:r>
            <a:r>
              <a:rPr lang="en-US" sz="2000" dirty="0">
                <a:latin typeface="Arial"/>
                <a:cs typeface="Arial"/>
              </a:rPr>
              <a:t>webinar series and is available on Canadian Blood Services’ professional education website, </a:t>
            </a:r>
            <a:r>
              <a:rPr lang="en-US" sz="2000" dirty="0">
                <a:latin typeface="Arial"/>
                <a:cs typeface="Arial"/>
                <a:hlinkClick r:id="rId2"/>
              </a:rPr>
              <a:t>Profedu.ca</a:t>
            </a:r>
            <a:r>
              <a:rPr lang="en-US" sz="2000" dirty="0">
                <a:latin typeface="Arial"/>
                <a:cs typeface="Arial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Arial"/>
                <a:cs typeface="Arial"/>
              </a:rPr>
              <a:t>It is intended for educational or informational purposes only. </a:t>
            </a:r>
            <a:endParaRPr lang="en-US" sz="2400" dirty="0"/>
          </a:p>
        </p:txBody>
      </p:sp>
      <p:pic>
        <p:nvPicPr>
          <p:cNvPr id="4" name="Picture 3" descr="A black and grey sign with white text&#10;&#10;Description automatically generated">
            <a:extLst>
              <a:ext uri="{FF2B5EF4-FFF2-40B4-BE49-F238E27FC236}">
                <a16:creationId xmlns:a16="http://schemas.microsoft.com/office/drawing/2014/main" id="{D6E4FA8F-6A12-53AB-AA88-B349DAE1F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68" y="353788"/>
            <a:ext cx="3506861" cy="21162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C77D2B-7C51-B6F1-EF7A-5836BC394EC5}"/>
              </a:ext>
            </a:extLst>
          </p:cNvPr>
          <p:cNvSpPr/>
          <p:nvPr/>
        </p:nvSpPr>
        <p:spPr>
          <a:xfrm>
            <a:off x="3410465" y="6137189"/>
            <a:ext cx="1474573" cy="584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27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B3BBBD-B03E-60D0-4EB4-F8CCD3E2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3</a:t>
            </a:fld>
            <a:endParaRPr lang="en-US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AF552A7-3DE4-62A7-35A6-8212ED4D0C5D}"/>
              </a:ext>
            </a:extLst>
          </p:cNvPr>
          <p:cNvSpPr txBox="1">
            <a:spLocks/>
          </p:cNvSpPr>
          <p:nvPr/>
        </p:nvSpPr>
        <p:spPr>
          <a:xfrm>
            <a:off x="956441" y="2743723"/>
            <a:ext cx="10279117" cy="3064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>
                <a:solidFill>
                  <a:srgbClr val="4D4D4D"/>
                </a:solidFill>
                <a:latin typeface="Arial"/>
                <a:cs typeface="Arial"/>
              </a:rPr>
              <a:t>Acknowledgements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>
                <a:latin typeface="Arial"/>
                <a:cs typeface="Arial"/>
              </a:rPr>
              <a:t>We would like to thank the following individuals for their contributions to this resource:</a:t>
            </a:r>
          </a:p>
          <a:p>
            <a:r>
              <a:rPr lang="en-US" sz="2000">
                <a:latin typeface="Arial"/>
                <a:cs typeface="Arial"/>
              </a:rPr>
              <a:t>Jeannie Callum, MD, FRCPC / Transfusion medicine – Kingston, Canada</a:t>
            </a:r>
          </a:p>
          <a:p>
            <a:r>
              <a:rPr lang="en-US" sz="2000">
                <a:latin typeface="Arial"/>
                <a:cs typeface="Arial"/>
              </a:rPr>
              <a:t>Alexis Turgeon, MD, MSc, FRCPC / Critical Care Medicine – Québec City, Canada</a:t>
            </a:r>
          </a:p>
          <a:p>
            <a:r>
              <a:rPr lang="en-US" sz="2000">
                <a:latin typeface="Arial"/>
                <a:cs typeface="Arial"/>
              </a:rPr>
              <a:t>Rosemary </a:t>
            </a:r>
            <a:r>
              <a:rPr lang="en-US" sz="2000" err="1">
                <a:latin typeface="Arial"/>
                <a:cs typeface="Arial"/>
              </a:rPr>
              <a:t>Kozar</a:t>
            </a:r>
            <a:r>
              <a:rPr lang="en-US" sz="2000">
                <a:latin typeface="Arial"/>
                <a:cs typeface="Arial"/>
              </a:rPr>
              <a:t>, MD, PhD / General Surgery – Baltimore, USA</a:t>
            </a:r>
          </a:p>
          <a:p>
            <a:r>
              <a:rPr lang="en-US" sz="2000">
                <a:latin typeface="Arial"/>
                <a:cs typeface="Arial"/>
              </a:rPr>
              <a:t>Gregory Hawryluk, MD, PhD, FRCPC / Neurosurgery – Cleveland, USA</a:t>
            </a:r>
          </a:p>
          <a:p>
            <a:r>
              <a:rPr lang="en-US" sz="2000">
                <a:latin typeface="Arial"/>
                <a:cs typeface="Arial"/>
              </a:rPr>
              <a:t>Victoria McCredie, PhD, UCNS, FRCPC / Critical Care Medicine – Toronto, Canada</a:t>
            </a:r>
          </a:p>
        </p:txBody>
      </p:sp>
      <p:pic>
        <p:nvPicPr>
          <p:cNvPr id="4" name="Picture 3" descr="A black and grey sign with white text&#10;&#10;Description automatically generated">
            <a:extLst>
              <a:ext uri="{FF2B5EF4-FFF2-40B4-BE49-F238E27FC236}">
                <a16:creationId xmlns:a16="http://schemas.microsoft.com/office/drawing/2014/main" id="{D6E4FA8F-6A12-53AB-AA88-B349DAE1F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68" y="353788"/>
            <a:ext cx="3506861" cy="21162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C77D2B-7C51-B6F1-EF7A-5836BC394EC5}"/>
              </a:ext>
            </a:extLst>
          </p:cNvPr>
          <p:cNvSpPr/>
          <p:nvPr/>
        </p:nvSpPr>
        <p:spPr>
          <a:xfrm>
            <a:off x="3410465" y="6137189"/>
            <a:ext cx="1474573" cy="584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07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51D83228-271E-F86F-33D4-6D1DE3465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922"/>
          <a:stretch/>
        </p:blipFill>
        <p:spPr>
          <a:xfrm>
            <a:off x="10605974" y="5062335"/>
            <a:ext cx="871640" cy="9395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1292F6-7440-6F08-776D-C8D5C2F17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3FD1BD-DD9F-350C-3EE6-3303A3F663BE}"/>
              </a:ext>
            </a:extLst>
          </p:cNvPr>
          <p:cNvSpPr txBox="1"/>
          <p:nvPr/>
        </p:nvSpPr>
        <p:spPr>
          <a:xfrm>
            <a:off x="2358026" y="2433822"/>
            <a:ext cx="8058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Do restrictive strategies for RBC transfusion and liberal strategies produce equivalent results in critically ill patients?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B16713-AE79-7703-F906-458E033375E0}"/>
              </a:ext>
            </a:extLst>
          </p:cNvPr>
          <p:cNvSpPr txBox="1"/>
          <p:nvPr/>
        </p:nvSpPr>
        <p:spPr>
          <a:xfrm>
            <a:off x="393299" y="447763"/>
            <a:ext cx="846237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chemeClr val="accent2"/>
                </a:solidFill>
                <a:latin typeface="GuardianSans-Medium"/>
                <a:cs typeface="Arial"/>
              </a:rPr>
              <a:t>A </a:t>
            </a:r>
            <a:r>
              <a:rPr lang="en-US" sz="2400" b="1" i="0" u="none" strike="noStrike" baseline="0" dirty="0">
                <a:solidFill>
                  <a:schemeClr val="accent2"/>
                </a:solidFill>
                <a:latin typeface="Arial"/>
                <a:cs typeface="Arial"/>
              </a:rPr>
              <a:t>multicenter</a:t>
            </a:r>
            <a:r>
              <a:rPr lang="en-US" sz="2400" b="1" i="0" u="none" strike="noStrike" baseline="0" dirty="0">
                <a:solidFill>
                  <a:schemeClr val="accent2"/>
                </a:solidFill>
                <a:latin typeface="GuardianSans-Medium"/>
                <a:cs typeface="Arial"/>
              </a:rPr>
              <a:t>, randomized, controlled clinical trial</a:t>
            </a:r>
          </a:p>
          <a:p>
            <a:pPr algn="l"/>
            <a:r>
              <a:rPr lang="en-US" sz="2400" b="1" i="0" u="none" strike="noStrike" baseline="0">
                <a:solidFill>
                  <a:schemeClr val="accent2"/>
                </a:solidFill>
                <a:latin typeface="GuardianSans-Medium"/>
                <a:cs typeface="Arial"/>
              </a:rPr>
              <a:t>Of transfusion requirements in critical care (TRICC)</a:t>
            </a:r>
            <a:endParaRPr lang="en-US" sz="2400" b="1">
              <a:solidFill>
                <a:schemeClr val="accent2"/>
              </a:solidFill>
              <a:latin typeface="GuardianSans-Medium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49CC90-0187-F6FE-FB5E-AA68FB7B57C5}"/>
              </a:ext>
            </a:extLst>
          </p:cNvPr>
          <p:cNvSpPr txBox="1"/>
          <p:nvPr/>
        </p:nvSpPr>
        <p:spPr>
          <a:xfrm>
            <a:off x="2358026" y="4044128"/>
            <a:ext cx="8058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>
                <a:latin typeface="Arial"/>
                <a:cs typeface="Arial"/>
              </a:rPr>
              <a:t>A restrictive strategy of RBC transfusion is at least as effective as and possibly superior to a liberal transfusion strategy in some critically ill patients.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22" name="Picture 21" descr="A hand holding a question mark&#10;&#10;Description automatically generated">
            <a:extLst>
              <a:ext uri="{FF2B5EF4-FFF2-40B4-BE49-F238E27FC236}">
                <a16:creationId xmlns:a16="http://schemas.microsoft.com/office/drawing/2014/main" id="{1F95ADA8-90B7-D682-AC20-0292C69FA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53" y="2090335"/>
            <a:ext cx="1333307" cy="1333307"/>
          </a:xfrm>
          <a:prstGeom prst="rect">
            <a:avLst/>
          </a:prstGeom>
        </p:spPr>
      </p:pic>
      <p:pic>
        <p:nvPicPr>
          <p:cNvPr id="27" name="Picture 26" descr="A magnifying glass with a red circle&#10;&#10;Description automatically generated">
            <a:extLst>
              <a:ext uri="{FF2B5EF4-FFF2-40B4-BE49-F238E27FC236}">
                <a16:creationId xmlns:a16="http://schemas.microsoft.com/office/drawing/2014/main" id="{C7F30363-0B57-C2F9-A60D-87A731CCB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53" y="3700641"/>
            <a:ext cx="1333307" cy="133330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E912A7F-9C28-3FC6-D720-6C656B4FD895}"/>
              </a:ext>
            </a:extLst>
          </p:cNvPr>
          <p:cNvSpPr txBox="1"/>
          <p:nvPr/>
        </p:nvSpPr>
        <p:spPr>
          <a:xfrm>
            <a:off x="393299" y="1270224"/>
            <a:ext cx="1050940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b="0" i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Guardian TextSans Web"/>
                <a:cs typeface="Arial"/>
              </a:rPr>
              <a:t>Hébert PC et al. </a:t>
            </a:r>
            <a:r>
              <a:rPr lang="en-US" b="0" i="1">
                <a:solidFill>
                  <a:schemeClr val="tx2"/>
                </a:solidFill>
                <a:effectLst/>
                <a:highlight>
                  <a:srgbClr val="FFFFFF"/>
                </a:highlight>
                <a:latin typeface="Guardian TextSans Web"/>
                <a:cs typeface="Arial"/>
              </a:rPr>
              <a:t>The New England Journal of Medicine.</a:t>
            </a:r>
            <a:r>
              <a:rPr lang="en-US" b="0" i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Guardian TextSans Web"/>
                <a:cs typeface="Arial"/>
              </a:rPr>
              <a:t> Published February 11, 1999. </a:t>
            </a:r>
            <a:r>
              <a:rPr lang="en-US" b="0" i="0" err="1">
                <a:solidFill>
                  <a:schemeClr val="tx2"/>
                </a:solidFill>
                <a:effectLst/>
                <a:highlight>
                  <a:srgbClr val="FFFFFF"/>
                </a:highlight>
                <a:latin typeface="Guardian TextSans Web"/>
                <a:cs typeface="Arial"/>
              </a:rPr>
              <a:t>doi</a:t>
            </a:r>
            <a:r>
              <a:rPr lang="en-US" b="0" i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Guardian TextSans Web"/>
                <a:cs typeface="Arial"/>
              </a:rPr>
              <a:t>: 10.1056/NEJM199902113400601</a:t>
            </a:r>
            <a:r>
              <a:rPr lang="en-US">
                <a:solidFill>
                  <a:schemeClr val="tx2"/>
                </a:solidFill>
                <a:highlight>
                  <a:srgbClr val="FFFFFF"/>
                </a:highlight>
                <a:latin typeface="Guardian TextSans Web"/>
                <a:cs typeface="Arial"/>
              </a:rPr>
              <a:t> </a:t>
            </a:r>
            <a:endParaRPr lang="en-US">
              <a:solidFill>
                <a:schemeClr val="tx2"/>
              </a:solidFill>
              <a:latin typeface="Arial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86E6F2-BE30-8998-72E8-139D09F6F0D2}"/>
              </a:ext>
            </a:extLst>
          </p:cNvPr>
          <p:cNvGrpSpPr/>
          <p:nvPr/>
        </p:nvGrpSpPr>
        <p:grpSpPr>
          <a:xfrm>
            <a:off x="8781538" y="5204490"/>
            <a:ext cx="1941744" cy="821740"/>
            <a:chOff x="8649730" y="5204490"/>
            <a:chExt cx="1941744" cy="8217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83CAAF-6630-77B8-1A8B-2447E394B9A3}"/>
                </a:ext>
              </a:extLst>
            </p:cNvPr>
            <p:cNvSpPr txBox="1"/>
            <p:nvPr/>
          </p:nvSpPr>
          <p:spPr>
            <a:xfrm>
              <a:off x="8649730" y="5204490"/>
              <a:ext cx="1941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Arial"/>
                  <a:cs typeface="Arial"/>
                </a:rPr>
                <a:t>Scan or click to view </a:t>
              </a:r>
              <a:b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Arial"/>
                  <a:cs typeface="Arial"/>
                </a:rPr>
              </a:br>
              <a: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Arial"/>
                  <a:cs typeface="Arial"/>
                </a:rPr>
                <a:t>the article</a:t>
              </a:r>
              <a:endParaRPr lang="en-US" sz="140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pic>
          <p:nvPicPr>
            <p:cNvPr id="6" name="Graphic 5" descr="Line arrow: Slight curve with solid fill">
              <a:extLst>
                <a:ext uri="{FF2B5EF4-FFF2-40B4-BE49-F238E27FC236}">
                  <a16:creationId xmlns:a16="http://schemas.microsoft.com/office/drawing/2014/main" id="{52F98560-CE0F-0550-260C-7FE81DBDC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22867" y="5252343"/>
              <a:ext cx="773887" cy="773887"/>
            </a:xfrm>
            <a:prstGeom prst="rect">
              <a:avLst/>
            </a:prstGeom>
          </p:spPr>
        </p:pic>
      </p:grpSp>
      <p:pic>
        <p:nvPicPr>
          <p:cNvPr id="8" name="Graphic 7" descr="Smart Phone with solid fill">
            <a:extLst>
              <a:ext uri="{FF2B5EF4-FFF2-40B4-BE49-F238E27FC236}">
                <a16:creationId xmlns:a16="http://schemas.microsoft.com/office/drawing/2014/main" id="{64E95938-260A-F5F3-9A4C-961D08EDE4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61606" y="5125323"/>
            <a:ext cx="773887" cy="77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42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1292F6-7440-6F08-776D-C8D5C2F17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5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F03BD0-D648-2CC4-7010-69EACF6CC1A8}"/>
              </a:ext>
            </a:extLst>
          </p:cNvPr>
          <p:cNvGrpSpPr/>
          <p:nvPr/>
        </p:nvGrpSpPr>
        <p:grpSpPr>
          <a:xfrm>
            <a:off x="289602" y="868515"/>
            <a:ext cx="2893598" cy="4655288"/>
            <a:chOff x="289602" y="585705"/>
            <a:chExt cx="2893598" cy="46552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F1BAD3-9B7D-5738-C739-2AF502271E49}"/>
                </a:ext>
              </a:extLst>
            </p:cNvPr>
            <p:cNvSpPr txBox="1"/>
            <p:nvPr/>
          </p:nvSpPr>
          <p:spPr>
            <a:xfrm>
              <a:off x="377621" y="714671"/>
              <a:ext cx="245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</a:rPr>
                <a:t>Population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6E1BE0-3C68-97BB-1A43-944466F64F36}"/>
                </a:ext>
              </a:extLst>
            </p:cNvPr>
            <p:cNvSpPr txBox="1"/>
            <p:nvPr/>
          </p:nvSpPr>
          <p:spPr>
            <a:xfrm>
              <a:off x="377621" y="1268093"/>
              <a:ext cx="95206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524</a:t>
              </a:r>
              <a:r>
                <a:rPr lang="en-US" sz="1400"/>
                <a:t> Men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ADFDE6-88E9-F327-C21B-84FDE5D1158C}"/>
                </a:ext>
              </a:extLst>
            </p:cNvPr>
            <p:cNvSpPr txBox="1"/>
            <p:nvPr/>
          </p:nvSpPr>
          <p:spPr>
            <a:xfrm>
              <a:off x="377620" y="1620553"/>
              <a:ext cx="13997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314</a:t>
              </a:r>
              <a:r>
                <a:rPr lang="en-US" sz="1400"/>
                <a:t> Women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93AF1E-073E-C1B4-A416-669EDC20C024}"/>
                </a:ext>
              </a:extLst>
            </p:cNvPr>
            <p:cNvSpPr txBox="1"/>
            <p:nvPr/>
          </p:nvSpPr>
          <p:spPr>
            <a:xfrm>
              <a:off x="383746" y="2116798"/>
              <a:ext cx="279945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/>
                <a:t>Patients in </a:t>
              </a:r>
              <a:r>
                <a:rPr lang="en-US" sz="1400" b="1"/>
                <a:t>intensive care </a:t>
              </a:r>
              <a:r>
                <a:rPr lang="en-US" sz="1400"/>
                <a:t>with </a:t>
              </a:r>
              <a:r>
                <a:rPr lang="en-US" sz="1400" b="1"/>
                <a:t>low hemoglobin (</a:t>
              </a:r>
              <a:r>
                <a:rPr lang="en-US" sz="1400"/>
                <a:t>≤ 9g/dL)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807F59-0154-BFAD-67C0-06115584D16D}"/>
                </a:ext>
              </a:extLst>
            </p:cNvPr>
            <p:cNvSpPr txBox="1"/>
            <p:nvPr/>
          </p:nvSpPr>
          <p:spPr>
            <a:xfrm>
              <a:off x="383746" y="2630884"/>
              <a:ext cx="2649060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Stratified by center and disease severity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APACHE II score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72068D-7570-E318-0CD4-119C8D886823}"/>
                </a:ext>
              </a:extLst>
            </p:cNvPr>
            <p:cNvSpPr txBox="1"/>
            <p:nvPr/>
          </p:nvSpPr>
          <p:spPr>
            <a:xfrm>
              <a:off x="289602" y="3923821"/>
              <a:ext cx="245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</a:rPr>
                <a:t>Location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5DE0A8-8000-9B4F-7C71-C53D6CDF8F70}"/>
                </a:ext>
              </a:extLst>
            </p:cNvPr>
            <p:cNvSpPr txBox="1"/>
            <p:nvPr/>
          </p:nvSpPr>
          <p:spPr>
            <a:xfrm>
              <a:off x="289603" y="4403859"/>
              <a:ext cx="1270372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25 </a:t>
              </a:r>
              <a:r>
                <a:rPr lang="en-US" sz="1400"/>
                <a:t>ICUs </a:t>
              </a:r>
              <a:br>
                <a:rPr lang="en-US" sz="1400"/>
              </a:br>
              <a:r>
                <a:rPr lang="en-US" sz="1400"/>
                <a:t>in Canada</a:t>
              </a:r>
            </a:p>
          </p:txBody>
        </p:sp>
        <p:grpSp>
          <p:nvGrpSpPr>
            <p:cNvPr id="31" name="Graphic 22" descr="Earth globe: Americas with solid fill">
              <a:extLst>
                <a:ext uri="{FF2B5EF4-FFF2-40B4-BE49-F238E27FC236}">
                  <a16:creationId xmlns:a16="http://schemas.microsoft.com/office/drawing/2014/main" id="{DF343AF7-D235-681B-733E-598403C77F7B}"/>
                </a:ext>
              </a:extLst>
            </p:cNvPr>
            <p:cNvGrpSpPr/>
            <p:nvPr/>
          </p:nvGrpSpPr>
          <p:grpSpPr>
            <a:xfrm>
              <a:off x="1559974" y="3968470"/>
              <a:ext cx="1272523" cy="1272523"/>
              <a:chOff x="2249699" y="4630938"/>
              <a:chExt cx="927995" cy="927995"/>
            </a:xfrm>
            <a:solidFill>
              <a:schemeClr val="accent4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A3F195B-93B4-97DB-4236-259D3CBCE7F5}"/>
                  </a:ext>
                </a:extLst>
              </p:cNvPr>
              <p:cNvSpPr/>
              <p:nvPr/>
            </p:nvSpPr>
            <p:spPr>
              <a:xfrm>
                <a:off x="2249699" y="4630938"/>
                <a:ext cx="927995" cy="927995"/>
              </a:xfrm>
              <a:custGeom>
                <a:avLst/>
                <a:gdLst>
                  <a:gd name="connsiteX0" fmla="*/ 463998 w 927995"/>
                  <a:gd name="connsiteY0" fmla="*/ 0 h 927995"/>
                  <a:gd name="connsiteX1" fmla="*/ 0 w 927995"/>
                  <a:gd name="connsiteY1" fmla="*/ 463998 h 927995"/>
                  <a:gd name="connsiteX2" fmla="*/ 463998 w 927995"/>
                  <a:gd name="connsiteY2" fmla="*/ 927996 h 927995"/>
                  <a:gd name="connsiteX3" fmla="*/ 927996 w 927995"/>
                  <a:gd name="connsiteY3" fmla="*/ 463998 h 927995"/>
                  <a:gd name="connsiteX4" fmla="*/ 463998 w 927995"/>
                  <a:gd name="connsiteY4" fmla="*/ 0 h 927995"/>
                  <a:gd name="connsiteX5" fmla="*/ 48842 w 927995"/>
                  <a:gd name="connsiteY5" fmla="*/ 463998 h 927995"/>
                  <a:gd name="connsiteX6" fmla="*/ 158736 w 927995"/>
                  <a:gd name="connsiteY6" fmla="*/ 183157 h 927995"/>
                  <a:gd name="connsiteX7" fmla="*/ 183157 w 927995"/>
                  <a:gd name="connsiteY7" fmla="*/ 207578 h 927995"/>
                  <a:gd name="connsiteX8" fmla="*/ 183157 w 927995"/>
                  <a:gd name="connsiteY8" fmla="*/ 284504 h 927995"/>
                  <a:gd name="connsiteX9" fmla="*/ 188041 w 927995"/>
                  <a:gd name="connsiteY9" fmla="*/ 299157 h 927995"/>
                  <a:gd name="connsiteX10" fmla="*/ 268630 w 927995"/>
                  <a:gd name="connsiteY10" fmla="*/ 402945 h 927995"/>
                  <a:gd name="connsiteX11" fmla="*/ 274736 w 927995"/>
                  <a:gd name="connsiteY11" fmla="*/ 396840 h 927995"/>
                  <a:gd name="connsiteX12" fmla="*/ 277178 w 927995"/>
                  <a:gd name="connsiteY12" fmla="*/ 382188 h 927995"/>
                  <a:gd name="connsiteX13" fmla="*/ 262525 w 927995"/>
                  <a:gd name="connsiteY13" fmla="*/ 357767 h 927995"/>
                  <a:gd name="connsiteX14" fmla="*/ 277178 w 927995"/>
                  <a:gd name="connsiteY14" fmla="*/ 339451 h 927995"/>
                  <a:gd name="connsiteX15" fmla="*/ 284504 w 927995"/>
                  <a:gd name="connsiteY15" fmla="*/ 345556 h 927995"/>
                  <a:gd name="connsiteX16" fmla="*/ 324798 w 927995"/>
                  <a:gd name="connsiteY16" fmla="*/ 424924 h 927995"/>
                  <a:gd name="connsiteX17" fmla="*/ 345556 w 927995"/>
                  <a:gd name="connsiteY17" fmla="*/ 443240 h 927995"/>
                  <a:gd name="connsiteX18" fmla="*/ 399282 w 927995"/>
                  <a:gd name="connsiteY18" fmla="*/ 461556 h 927995"/>
                  <a:gd name="connsiteX19" fmla="*/ 406609 w 927995"/>
                  <a:gd name="connsiteY19" fmla="*/ 467661 h 927995"/>
                  <a:gd name="connsiteX20" fmla="*/ 410272 w 927995"/>
                  <a:gd name="connsiteY20" fmla="*/ 473766 h 927995"/>
                  <a:gd name="connsiteX21" fmla="*/ 432251 w 927995"/>
                  <a:gd name="connsiteY21" fmla="*/ 487198 h 927995"/>
                  <a:gd name="connsiteX22" fmla="*/ 446903 w 927995"/>
                  <a:gd name="connsiteY22" fmla="*/ 487198 h 927995"/>
                  <a:gd name="connsiteX23" fmla="*/ 456672 w 927995"/>
                  <a:gd name="connsiteY23" fmla="*/ 492082 h 927995"/>
                  <a:gd name="connsiteX24" fmla="*/ 472545 w 927995"/>
                  <a:gd name="connsiteY24" fmla="*/ 515282 h 927995"/>
                  <a:gd name="connsiteX25" fmla="*/ 487198 w 927995"/>
                  <a:gd name="connsiteY25" fmla="*/ 525050 h 927995"/>
                  <a:gd name="connsiteX26" fmla="*/ 512840 w 927995"/>
                  <a:gd name="connsiteY26" fmla="*/ 531155 h 927995"/>
                  <a:gd name="connsiteX27" fmla="*/ 521387 w 927995"/>
                  <a:gd name="connsiteY27" fmla="*/ 547029 h 927995"/>
                  <a:gd name="connsiteX28" fmla="*/ 501850 w 927995"/>
                  <a:gd name="connsiteY28" fmla="*/ 594650 h 927995"/>
                  <a:gd name="connsiteX29" fmla="*/ 575113 w 927995"/>
                  <a:gd name="connsiteY29" fmla="*/ 716755 h 927995"/>
                  <a:gd name="connsiteX30" fmla="*/ 564124 w 927995"/>
                  <a:gd name="connsiteY30" fmla="*/ 863280 h 927995"/>
                  <a:gd name="connsiteX31" fmla="*/ 465219 w 927995"/>
                  <a:gd name="connsiteY31" fmla="*/ 875491 h 927995"/>
                  <a:gd name="connsiteX32" fmla="*/ 48842 w 927995"/>
                  <a:gd name="connsiteY32" fmla="*/ 463998 h 927995"/>
                  <a:gd name="connsiteX33" fmla="*/ 620292 w 927995"/>
                  <a:gd name="connsiteY33" fmla="*/ 848628 h 927995"/>
                  <a:gd name="connsiteX34" fmla="*/ 708207 w 927995"/>
                  <a:gd name="connsiteY34" fmla="*/ 769260 h 927995"/>
                  <a:gd name="connsiteX35" fmla="*/ 732628 w 927995"/>
                  <a:gd name="connsiteY35" fmla="*/ 708207 h 927995"/>
                  <a:gd name="connsiteX36" fmla="*/ 818101 w 927995"/>
                  <a:gd name="connsiteY36" fmla="*/ 622734 h 927995"/>
                  <a:gd name="connsiteX37" fmla="*/ 732628 w 927995"/>
                  <a:gd name="connsiteY37" fmla="*/ 561682 h 927995"/>
                  <a:gd name="connsiteX38" fmla="*/ 586103 w 927995"/>
                  <a:gd name="connsiteY38" fmla="*/ 488419 h 927995"/>
                  <a:gd name="connsiteX39" fmla="*/ 525050 w 927995"/>
                  <a:gd name="connsiteY39" fmla="*/ 512840 h 927995"/>
                  <a:gd name="connsiteX40" fmla="*/ 500629 w 927995"/>
                  <a:gd name="connsiteY40" fmla="*/ 500629 h 927995"/>
                  <a:gd name="connsiteX41" fmla="*/ 500629 w 927995"/>
                  <a:gd name="connsiteY41" fmla="*/ 463998 h 927995"/>
                  <a:gd name="connsiteX42" fmla="*/ 488419 w 927995"/>
                  <a:gd name="connsiteY42" fmla="*/ 451787 h 927995"/>
                  <a:gd name="connsiteX43" fmla="*/ 463998 w 927995"/>
                  <a:gd name="connsiteY43" fmla="*/ 451787 h 927995"/>
                  <a:gd name="connsiteX44" fmla="*/ 463998 w 927995"/>
                  <a:gd name="connsiteY44" fmla="*/ 415156 h 927995"/>
                  <a:gd name="connsiteX45" fmla="*/ 451787 w 927995"/>
                  <a:gd name="connsiteY45" fmla="*/ 402945 h 927995"/>
                  <a:gd name="connsiteX46" fmla="*/ 439577 w 927995"/>
                  <a:gd name="connsiteY46" fmla="*/ 402945 h 927995"/>
                  <a:gd name="connsiteX47" fmla="*/ 426145 w 927995"/>
                  <a:gd name="connsiteY47" fmla="*/ 411493 h 927995"/>
                  <a:gd name="connsiteX48" fmla="*/ 390735 w 927995"/>
                  <a:gd name="connsiteY48" fmla="*/ 401724 h 927995"/>
                  <a:gd name="connsiteX49" fmla="*/ 378525 w 927995"/>
                  <a:gd name="connsiteY49" fmla="*/ 377304 h 927995"/>
                  <a:gd name="connsiteX50" fmla="*/ 439577 w 927995"/>
                  <a:gd name="connsiteY50" fmla="*/ 328462 h 927995"/>
                  <a:gd name="connsiteX51" fmla="*/ 466440 w 927995"/>
                  <a:gd name="connsiteY51" fmla="*/ 328462 h 927995"/>
                  <a:gd name="connsiteX52" fmla="*/ 478650 w 927995"/>
                  <a:gd name="connsiteY52" fmla="*/ 338230 h 927995"/>
                  <a:gd name="connsiteX53" fmla="*/ 485977 w 927995"/>
                  <a:gd name="connsiteY53" fmla="*/ 368756 h 927995"/>
                  <a:gd name="connsiteX54" fmla="*/ 498187 w 927995"/>
                  <a:gd name="connsiteY54" fmla="*/ 378525 h 927995"/>
                  <a:gd name="connsiteX55" fmla="*/ 503071 w 927995"/>
                  <a:gd name="connsiteY55" fmla="*/ 378525 h 927995"/>
                  <a:gd name="connsiteX56" fmla="*/ 515282 w 927995"/>
                  <a:gd name="connsiteY56" fmla="*/ 368756 h 927995"/>
                  <a:gd name="connsiteX57" fmla="*/ 523829 w 927995"/>
                  <a:gd name="connsiteY57" fmla="*/ 323577 h 927995"/>
                  <a:gd name="connsiteX58" fmla="*/ 528713 w 927995"/>
                  <a:gd name="connsiteY58" fmla="*/ 312588 h 927995"/>
                  <a:gd name="connsiteX59" fmla="*/ 562903 w 927995"/>
                  <a:gd name="connsiteY59" fmla="*/ 269851 h 927995"/>
                  <a:gd name="connsiteX60" fmla="*/ 590987 w 927995"/>
                  <a:gd name="connsiteY60" fmla="*/ 256420 h 927995"/>
                  <a:gd name="connsiteX61" fmla="*/ 622734 w 927995"/>
                  <a:gd name="connsiteY61" fmla="*/ 256420 h 927995"/>
                  <a:gd name="connsiteX62" fmla="*/ 634944 w 927995"/>
                  <a:gd name="connsiteY62" fmla="*/ 244209 h 927995"/>
                  <a:gd name="connsiteX63" fmla="*/ 634944 w 927995"/>
                  <a:gd name="connsiteY63" fmla="*/ 231999 h 927995"/>
                  <a:gd name="connsiteX64" fmla="*/ 631281 w 927995"/>
                  <a:gd name="connsiteY64" fmla="*/ 228336 h 927995"/>
                  <a:gd name="connsiteX65" fmla="*/ 639829 w 927995"/>
                  <a:gd name="connsiteY65" fmla="*/ 207578 h 927995"/>
                  <a:gd name="connsiteX66" fmla="*/ 647155 w 927995"/>
                  <a:gd name="connsiteY66" fmla="*/ 207578 h 927995"/>
                  <a:gd name="connsiteX67" fmla="*/ 659365 w 927995"/>
                  <a:gd name="connsiteY67" fmla="*/ 219788 h 927995"/>
                  <a:gd name="connsiteX68" fmla="*/ 671576 w 927995"/>
                  <a:gd name="connsiteY68" fmla="*/ 231999 h 927995"/>
                  <a:gd name="connsiteX69" fmla="*/ 683786 w 927995"/>
                  <a:gd name="connsiteY69" fmla="*/ 231999 h 927995"/>
                  <a:gd name="connsiteX70" fmla="*/ 691113 w 927995"/>
                  <a:gd name="connsiteY70" fmla="*/ 200252 h 927995"/>
                  <a:gd name="connsiteX71" fmla="*/ 680123 w 927995"/>
                  <a:gd name="connsiteY71" fmla="*/ 173389 h 927995"/>
                  <a:gd name="connsiteX72" fmla="*/ 576334 w 927995"/>
                  <a:gd name="connsiteY72" fmla="*/ 111115 h 927995"/>
                  <a:gd name="connsiteX73" fmla="*/ 570229 w 927995"/>
                  <a:gd name="connsiteY73" fmla="*/ 109894 h 927995"/>
                  <a:gd name="connsiteX74" fmla="*/ 549471 w 927995"/>
                  <a:gd name="connsiteY74" fmla="*/ 109894 h 927995"/>
                  <a:gd name="connsiteX75" fmla="*/ 525050 w 927995"/>
                  <a:gd name="connsiteY75" fmla="*/ 134315 h 927995"/>
                  <a:gd name="connsiteX76" fmla="*/ 525050 w 927995"/>
                  <a:gd name="connsiteY76" fmla="*/ 146526 h 927995"/>
                  <a:gd name="connsiteX77" fmla="*/ 512840 w 927995"/>
                  <a:gd name="connsiteY77" fmla="*/ 158736 h 927995"/>
                  <a:gd name="connsiteX78" fmla="*/ 500629 w 927995"/>
                  <a:gd name="connsiteY78" fmla="*/ 158736 h 927995"/>
                  <a:gd name="connsiteX79" fmla="*/ 488419 w 927995"/>
                  <a:gd name="connsiteY79" fmla="*/ 146526 h 927995"/>
                  <a:gd name="connsiteX80" fmla="*/ 451787 w 927995"/>
                  <a:gd name="connsiteY80" fmla="*/ 146526 h 927995"/>
                  <a:gd name="connsiteX81" fmla="*/ 439577 w 927995"/>
                  <a:gd name="connsiteY81" fmla="*/ 134315 h 927995"/>
                  <a:gd name="connsiteX82" fmla="*/ 439577 w 927995"/>
                  <a:gd name="connsiteY82" fmla="*/ 103789 h 927995"/>
                  <a:gd name="connsiteX83" fmla="*/ 444461 w 927995"/>
                  <a:gd name="connsiteY83" fmla="*/ 94021 h 927995"/>
                  <a:gd name="connsiteX84" fmla="*/ 522608 w 927995"/>
                  <a:gd name="connsiteY84" fmla="*/ 61052 h 927995"/>
                  <a:gd name="connsiteX85" fmla="*/ 534819 w 927995"/>
                  <a:gd name="connsiteY85" fmla="*/ 81810 h 927995"/>
                  <a:gd name="connsiteX86" fmla="*/ 543366 w 927995"/>
                  <a:gd name="connsiteY86" fmla="*/ 85473 h 927995"/>
                  <a:gd name="connsiteX87" fmla="*/ 573892 w 927995"/>
                  <a:gd name="connsiteY87" fmla="*/ 85473 h 927995"/>
                  <a:gd name="connsiteX88" fmla="*/ 586103 w 927995"/>
                  <a:gd name="connsiteY88" fmla="*/ 73263 h 927995"/>
                  <a:gd name="connsiteX89" fmla="*/ 586103 w 927995"/>
                  <a:gd name="connsiteY89" fmla="*/ 67158 h 927995"/>
                  <a:gd name="connsiteX90" fmla="*/ 879154 w 927995"/>
                  <a:gd name="connsiteY90" fmla="*/ 463998 h 927995"/>
                  <a:gd name="connsiteX91" fmla="*/ 620292 w 927995"/>
                  <a:gd name="connsiteY91" fmla="*/ 848628 h 927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927995" h="927995">
                    <a:moveTo>
                      <a:pt x="463998" y="0"/>
                    </a:moveTo>
                    <a:cubicBezTo>
                      <a:pt x="207578" y="0"/>
                      <a:pt x="0" y="207578"/>
                      <a:pt x="0" y="463998"/>
                    </a:cubicBezTo>
                    <a:cubicBezTo>
                      <a:pt x="0" y="720418"/>
                      <a:pt x="207578" y="927996"/>
                      <a:pt x="463998" y="927996"/>
                    </a:cubicBezTo>
                    <a:cubicBezTo>
                      <a:pt x="720418" y="927996"/>
                      <a:pt x="927996" y="720418"/>
                      <a:pt x="927996" y="463998"/>
                    </a:cubicBezTo>
                    <a:cubicBezTo>
                      <a:pt x="927996" y="207578"/>
                      <a:pt x="720418" y="0"/>
                      <a:pt x="463998" y="0"/>
                    </a:cubicBezTo>
                    <a:close/>
                    <a:moveTo>
                      <a:pt x="48842" y="463998"/>
                    </a:moveTo>
                    <a:cubicBezTo>
                      <a:pt x="48842" y="355325"/>
                      <a:pt x="90357" y="257641"/>
                      <a:pt x="158736" y="183157"/>
                    </a:cubicBezTo>
                    <a:cubicBezTo>
                      <a:pt x="169726" y="189262"/>
                      <a:pt x="180715" y="199031"/>
                      <a:pt x="183157" y="207578"/>
                    </a:cubicBezTo>
                    <a:lnTo>
                      <a:pt x="183157" y="284504"/>
                    </a:lnTo>
                    <a:cubicBezTo>
                      <a:pt x="183157" y="289388"/>
                      <a:pt x="184378" y="295493"/>
                      <a:pt x="188041" y="299157"/>
                    </a:cubicBezTo>
                    <a:lnTo>
                      <a:pt x="268630" y="402945"/>
                    </a:lnTo>
                    <a:lnTo>
                      <a:pt x="274736" y="396840"/>
                    </a:lnTo>
                    <a:cubicBezTo>
                      <a:pt x="278399" y="393177"/>
                      <a:pt x="279620" y="387072"/>
                      <a:pt x="277178" y="382188"/>
                    </a:cubicBezTo>
                    <a:lnTo>
                      <a:pt x="262525" y="357767"/>
                    </a:lnTo>
                    <a:cubicBezTo>
                      <a:pt x="256420" y="347998"/>
                      <a:pt x="266188" y="335788"/>
                      <a:pt x="277178" y="339451"/>
                    </a:cubicBezTo>
                    <a:cubicBezTo>
                      <a:pt x="280841" y="340672"/>
                      <a:pt x="283283" y="343114"/>
                      <a:pt x="284504" y="345556"/>
                    </a:cubicBezTo>
                    <a:lnTo>
                      <a:pt x="324798" y="424924"/>
                    </a:lnTo>
                    <a:cubicBezTo>
                      <a:pt x="329683" y="433472"/>
                      <a:pt x="337009" y="440798"/>
                      <a:pt x="345556" y="443240"/>
                    </a:cubicBezTo>
                    <a:lnTo>
                      <a:pt x="399282" y="461556"/>
                    </a:lnTo>
                    <a:cubicBezTo>
                      <a:pt x="402945" y="462777"/>
                      <a:pt x="405388" y="465219"/>
                      <a:pt x="406609" y="467661"/>
                    </a:cubicBezTo>
                    <a:lnTo>
                      <a:pt x="410272" y="473766"/>
                    </a:lnTo>
                    <a:cubicBezTo>
                      <a:pt x="413935" y="482314"/>
                      <a:pt x="422482" y="487198"/>
                      <a:pt x="432251" y="487198"/>
                    </a:cubicBezTo>
                    <a:lnTo>
                      <a:pt x="446903" y="487198"/>
                    </a:lnTo>
                    <a:cubicBezTo>
                      <a:pt x="450566" y="487198"/>
                      <a:pt x="454229" y="489640"/>
                      <a:pt x="456672" y="492082"/>
                    </a:cubicBezTo>
                    <a:lnTo>
                      <a:pt x="472545" y="515282"/>
                    </a:lnTo>
                    <a:cubicBezTo>
                      <a:pt x="476208" y="520166"/>
                      <a:pt x="481093" y="523829"/>
                      <a:pt x="487198" y="525050"/>
                    </a:cubicBezTo>
                    <a:lnTo>
                      <a:pt x="512840" y="531155"/>
                    </a:lnTo>
                    <a:cubicBezTo>
                      <a:pt x="520166" y="532376"/>
                      <a:pt x="523829" y="540924"/>
                      <a:pt x="521387" y="547029"/>
                    </a:cubicBezTo>
                    <a:cubicBezTo>
                      <a:pt x="521387" y="547029"/>
                      <a:pt x="501850" y="566566"/>
                      <a:pt x="501850" y="594650"/>
                    </a:cubicBezTo>
                    <a:cubicBezTo>
                      <a:pt x="501850" y="675239"/>
                      <a:pt x="575113" y="698439"/>
                      <a:pt x="575113" y="716755"/>
                    </a:cubicBezTo>
                    <a:cubicBezTo>
                      <a:pt x="575113" y="766818"/>
                      <a:pt x="567787" y="836417"/>
                      <a:pt x="564124" y="863280"/>
                    </a:cubicBezTo>
                    <a:cubicBezTo>
                      <a:pt x="532376" y="870606"/>
                      <a:pt x="499408" y="875491"/>
                      <a:pt x="465219" y="875491"/>
                    </a:cubicBezTo>
                    <a:cubicBezTo>
                      <a:pt x="235662" y="879154"/>
                      <a:pt x="48842" y="692334"/>
                      <a:pt x="48842" y="463998"/>
                    </a:cubicBezTo>
                    <a:close/>
                    <a:moveTo>
                      <a:pt x="620292" y="848628"/>
                    </a:moveTo>
                    <a:cubicBezTo>
                      <a:pt x="647155" y="825428"/>
                      <a:pt x="692334" y="786354"/>
                      <a:pt x="708207" y="769260"/>
                    </a:cubicBezTo>
                    <a:cubicBezTo>
                      <a:pt x="728965" y="746060"/>
                      <a:pt x="732628" y="708207"/>
                      <a:pt x="732628" y="708207"/>
                    </a:cubicBezTo>
                    <a:cubicBezTo>
                      <a:pt x="732628" y="708207"/>
                      <a:pt x="818101" y="685007"/>
                      <a:pt x="818101" y="622734"/>
                    </a:cubicBezTo>
                    <a:cubicBezTo>
                      <a:pt x="818101" y="579997"/>
                      <a:pt x="732628" y="561682"/>
                      <a:pt x="732628" y="561682"/>
                    </a:cubicBezTo>
                    <a:cubicBezTo>
                      <a:pt x="717976" y="514061"/>
                      <a:pt x="645934" y="488419"/>
                      <a:pt x="586103" y="488419"/>
                    </a:cubicBezTo>
                    <a:cubicBezTo>
                      <a:pt x="572671" y="488419"/>
                      <a:pt x="525050" y="512840"/>
                      <a:pt x="525050" y="512840"/>
                    </a:cubicBezTo>
                    <a:lnTo>
                      <a:pt x="500629" y="500629"/>
                    </a:lnTo>
                    <a:lnTo>
                      <a:pt x="500629" y="463998"/>
                    </a:lnTo>
                    <a:cubicBezTo>
                      <a:pt x="500629" y="456672"/>
                      <a:pt x="495745" y="451787"/>
                      <a:pt x="488419" y="451787"/>
                    </a:cubicBezTo>
                    <a:lnTo>
                      <a:pt x="463998" y="451787"/>
                    </a:lnTo>
                    <a:lnTo>
                      <a:pt x="463998" y="415156"/>
                    </a:lnTo>
                    <a:cubicBezTo>
                      <a:pt x="463998" y="407830"/>
                      <a:pt x="459114" y="402945"/>
                      <a:pt x="451787" y="402945"/>
                    </a:cubicBezTo>
                    <a:lnTo>
                      <a:pt x="439577" y="402945"/>
                    </a:lnTo>
                    <a:lnTo>
                      <a:pt x="426145" y="411493"/>
                    </a:lnTo>
                    <a:cubicBezTo>
                      <a:pt x="413935" y="420040"/>
                      <a:pt x="396840" y="415156"/>
                      <a:pt x="390735" y="401724"/>
                    </a:cubicBezTo>
                    <a:cubicBezTo>
                      <a:pt x="390735" y="401724"/>
                      <a:pt x="378525" y="384630"/>
                      <a:pt x="378525" y="377304"/>
                    </a:cubicBezTo>
                    <a:cubicBezTo>
                      <a:pt x="378525" y="324798"/>
                      <a:pt x="439577" y="328462"/>
                      <a:pt x="439577" y="328462"/>
                    </a:cubicBezTo>
                    <a:lnTo>
                      <a:pt x="466440" y="328462"/>
                    </a:lnTo>
                    <a:cubicBezTo>
                      <a:pt x="472545" y="328462"/>
                      <a:pt x="477429" y="332125"/>
                      <a:pt x="478650" y="338230"/>
                    </a:cubicBezTo>
                    <a:lnTo>
                      <a:pt x="485977" y="368756"/>
                    </a:lnTo>
                    <a:cubicBezTo>
                      <a:pt x="487198" y="373640"/>
                      <a:pt x="492082" y="378525"/>
                      <a:pt x="498187" y="378525"/>
                    </a:cubicBezTo>
                    <a:lnTo>
                      <a:pt x="503071" y="378525"/>
                    </a:lnTo>
                    <a:cubicBezTo>
                      <a:pt x="509177" y="378525"/>
                      <a:pt x="514061" y="374861"/>
                      <a:pt x="515282" y="368756"/>
                    </a:cubicBezTo>
                    <a:lnTo>
                      <a:pt x="523829" y="323577"/>
                    </a:lnTo>
                    <a:cubicBezTo>
                      <a:pt x="525050" y="319914"/>
                      <a:pt x="526271" y="316251"/>
                      <a:pt x="528713" y="312588"/>
                    </a:cubicBezTo>
                    <a:lnTo>
                      <a:pt x="562903" y="269851"/>
                    </a:lnTo>
                    <a:cubicBezTo>
                      <a:pt x="570229" y="261304"/>
                      <a:pt x="579997" y="256420"/>
                      <a:pt x="590987" y="256420"/>
                    </a:cubicBezTo>
                    <a:lnTo>
                      <a:pt x="622734" y="256420"/>
                    </a:lnTo>
                    <a:cubicBezTo>
                      <a:pt x="630060" y="256420"/>
                      <a:pt x="634944" y="251536"/>
                      <a:pt x="634944" y="244209"/>
                    </a:cubicBezTo>
                    <a:lnTo>
                      <a:pt x="634944" y="231999"/>
                    </a:lnTo>
                    <a:lnTo>
                      <a:pt x="631281" y="228336"/>
                    </a:lnTo>
                    <a:cubicBezTo>
                      <a:pt x="623955" y="221009"/>
                      <a:pt x="628839" y="207578"/>
                      <a:pt x="639829" y="207578"/>
                    </a:cubicBezTo>
                    <a:lnTo>
                      <a:pt x="647155" y="207578"/>
                    </a:lnTo>
                    <a:cubicBezTo>
                      <a:pt x="654481" y="207578"/>
                      <a:pt x="659365" y="212462"/>
                      <a:pt x="659365" y="219788"/>
                    </a:cubicBezTo>
                    <a:cubicBezTo>
                      <a:pt x="659365" y="227115"/>
                      <a:pt x="664250" y="231999"/>
                      <a:pt x="671576" y="231999"/>
                    </a:cubicBezTo>
                    <a:lnTo>
                      <a:pt x="683786" y="231999"/>
                    </a:lnTo>
                    <a:lnTo>
                      <a:pt x="691113" y="200252"/>
                    </a:lnTo>
                    <a:cubicBezTo>
                      <a:pt x="693555" y="189262"/>
                      <a:pt x="688670" y="179494"/>
                      <a:pt x="680123" y="173389"/>
                    </a:cubicBezTo>
                    <a:lnTo>
                      <a:pt x="576334" y="111115"/>
                    </a:lnTo>
                    <a:cubicBezTo>
                      <a:pt x="575113" y="109894"/>
                      <a:pt x="572671" y="109894"/>
                      <a:pt x="570229" y="109894"/>
                    </a:cubicBezTo>
                    <a:lnTo>
                      <a:pt x="549471" y="109894"/>
                    </a:lnTo>
                    <a:cubicBezTo>
                      <a:pt x="536040" y="109894"/>
                      <a:pt x="525050" y="120884"/>
                      <a:pt x="525050" y="134315"/>
                    </a:cubicBezTo>
                    <a:lnTo>
                      <a:pt x="525050" y="146526"/>
                    </a:lnTo>
                    <a:cubicBezTo>
                      <a:pt x="525050" y="153852"/>
                      <a:pt x="520166" y="158736"/>
                      <a:pt x="512840" y="158736"/>
                    </a:cubicBezTo>
                    <a:lnTo>
                      <a:pt x="500629" y="158736"/>
                    </a:lnTo>
                    <a:lnTo>
                      <a:pt x="488419" y="146526"/>
                    </a:lnTo>
                    <a:lnTo>
                      <a:pt x="451787" y="146526"/>
                    </a:lnTo>
                    <a:cubicBezTo>
                      <a:pt x="444461" y="146526"/>
                      <a:pt x="439577" y="141641"/>
                      <a:pt x="439577" y="134315"/>
                    </a:cubicBezTo>
                    <a:lnTo>
                      <a:pt x="439577" y="103789"/>
                    </a:lnTo>
                    <a:cubicBezTo>
                      <a:pt x="439577" y="100126"/>
                      <a:pt x="440798" y="96463"/>
                      <a:pt x="444461" y="94021"/>
                    </a:cubicBezTo>
                    <a:lnTo>
                      <a:pt x="522608" y="61052"/>
                    </a:lnTo>
                    <a:lnTo>
                      <a:pt x="534819" y="81810"/>
                    </a:lnTo>
                    <a:cubicBezTo>
                      <a:pt x="537261" y="84252"/>
                      <a:pt x="539703" y="85473"/>
                      <a:pt x="543366" y="85473"/>
                    </a:cubicBezTo>
                    <a:lnTo>
                      <a:pt x="573892" y="85473"/>
                    </a:lnTo>
                    <a:cubicBezTo>
                      <a:pt x="581218" y="85473"/>
                      <a:pt x="586103" y="80589"/>
                      <a:pt x="586103" y="73263"/>
                    </a:cubicBezTo>
                    <a:lnTo>
                      <a:pt x="586103" y="67158"/>
                    </a:lnTo>
                    <a:cubicBezTo>
                      <a:pt x="755828" y="119663"/>
                      <a:pt x="879154" y="277178"/>
                      <a:pt x="879154" y="463998"/>
                    </a:cubicBezTo>
                    <a:cubicBezTo>
                      <a:pt x="879154" y="637387"/>
                      <a:pt x="771702" y="786354"/>
                      <a:pt x="620292" y="84862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B8CA6BE-0A42-1E62-7B3C-7DBAC4ECD5C3}"/>
                  </a:ext>
                </a:extLst>
              </p:cNvPr>
              <p:cNvSpPr/>
              <p:nvPr/>
            </p:nvSpPr>
            <p:spPr>
              <a:xfrm>
                <a:off x="2747107" y="5023199"/>
                <a:ext cx="125326" cy="41845"/>
              </a:xfrm>
              <a:custGeom>
                <a:avLst/>
                <a:gdLst>
                  <a:gd name="connsiteX0" fmla="*/ 116779 w 125326"/>
                  <a:gd name="connsiteY0" fmla="*/ 20453 h 41845"/>
                  <a:gd name="connsiteX1" fmla="*/ 58169 w 125326"/>
                  <a:gd name="connsiteY1" fmla="*/ 916 h 41845"/>
                  <a:gd name="connsiteX2" fmla="*/ 44737 w 125326"/>
                  <a:gd name="connsiteY2" fmla="*/ 916 h 41845"/>
                  <a:gd name="connsiteX3" fmla="*/ 3221 w 125326"/>
                  <a:gd name="connsiteY3" fmla="*/ 10684 h 41845"/>
                  <a:gd name="connsiteX4" fmla="*/ 3221 w 125326"/>
                  <a:gd name="connsiteY4" fmla="*/ 22895 h 41845"/>
                  <a:gd name="connsiteX5" fmla="*/ 59390 w 125326"/>
                  <a:gd name="connsiteY5" fmla="*/ 22895 h 41845"/>
                  <a:gd name="connsiteX6" fmla="*/ 67937 w 125326"/>
                  <a:gd name="connsiteY6" fmla="*/ 24116 h 41845"/>
                  <a:gd name="connsiteX7" fmla="*/ 110674 w 125326"/>
                  <a:gd name="connsiteY7" fmla="*/ 41210 h 41845"/>
                  <a:gd name="connsiteX8" fmla="*/ 125326 w 125326"/>
                  <a:gd name="connsiteY8" fmla="*/ 31442 h 41845"/>
                  <a:gd name="connsiteX9" fmla="*/ 116779 w 125326"/>
                  <a:gd name="connsiteY9" fmla="*/ 20453 h 4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326" h="41845">
                    <a:moveTo>
                      <a:pt x="116779" y="20453"/>
                    </a:moveTo>
                    <a:lnTo>
                      <a:pt x="58169" y="916"/>
                    </a:lnTo>
                    <a:cubicBezTo>
                      <a:pt x="53284" y="-305"/>
                      <a:pt x="49621" y="-305"/>
                      <a:pt x="44737" y="916"/>
                    </a:cubicBezTo>
                    <a:lnTo>
                      <a:pt x="3221" y="10684"/>
                    </a:lnTo>
                    <a:cubicBezTo>
                      <a:pt x="-442" y="13126"/>
                      <a:pt x="-1663" y="18010"/>
                      <a:pt x="3221" y="22895"/>
                    </a:cubicBezTo>
                    <a:lnTo>
                      <a:pt x="59390" y="22895"/>
                    </a:lnTo>
                    <a:cubicBezTo>
                      <a:pt x="63053" y="22895"/>
                      <a:pt x="65495" y="22895"/>
                      <a:pt x="67937" y="24116"/>
                    </a:cubicBezTo>
                    <a:lnTo>
                      <a:pt x="110674" y="41210"/>
                    </a:lnTo>
                    <a:cubicBezTo>
                      <a:pt x="118000" y="43652"/>
                      <a:pt x="125326" y="38768"/>
                      <a:pt x="125326" y="31442"/>
                    </a:cubicBezTo>
                    <a:cubicBezTo>
                      <a:pt x="125326" y="26558"/>
                      <a:pt x="121663" y="21674"/>
                      <a:pt x="116779" y="2045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03DB6F9-DB38-CF93-D095-F84D923AD9D2}"/>
                </a:ext>
              </a:extLst>
            </p:cNvPr>
            <p:cNvGrpSpPr/>
            <p:nvPr/>
          </p:nvGrpSpPr>
          <p:grpSpPr>
            <a:xfrm>
              <a:off x="1699199" y="585705"/>
              <a:ext cx="1271176" cy="1508244"/>
              <a:chOff x="1805848" y="1365281"/>
              <a:chExt cx="1139419" cy="1351915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0F38174-142B-4FA1-5683-0CF224A03685}"/>
                  </a:ext>
                </a:extLst>
              </p:cNvPr>
              <p:cNvSpPr/>
              <p:nvPr/>
            </p:nvSpPr>
            <p:spPr>
              <a:xfrm>
                <a:off x="1805848" y="1365281"/>
                <a:ext cx="1139419" cy="1351915"/>
              </a:xfrm>
              <a:custGeom>
                <a:avLst/>
                <a:gdLst>
                  <a:gd name="connsiteX0" fmla="*/ 286455 w 648029"/>
                  <a:gd name="connsiteY0" fmla="*/ 19050 h 768883"/>
                  <a:gd name="connsiteX1" fmla="*/ 553859 w 648029"/>
                  <a:gd name="connsiteY1" fmla="*/ 285939 h 768883"/>
                  <a:gd name="connsiteX2" fmla="*/ 553658 w 648029"/>
                  <a:gd name="connsiteY2" fmla="*/ 296571 h 768883"/>
                  <a:gd name="connsiteX3" fmla="*/ 553646 w 648029"/>
                  <a:gd name="connsiteY3" fmla="*/ 296917 h 768883"/>
                  <a:gd name="connsiteX4" fmla="*/ 553646 w 648029"/>
                  <a:gd name="connsiteY4" fmla="*/ 307112 h 768883"/>
                  <a:gd name="connsiteX5" fmla="*/ 556180 w 648029"/>
                  <a:gd name="connsiteY5" fmla="*/ 311521 h 768883"/>
                  <a:gd name="connsiteX6" fmla="*/ 621903 w 648029"/>
                  <a:gd name="connsiteY6" fmla="*/ 425853 h 768883"/>
                  <a:gd name="connsiteX7" fmla="*/ 622157 w 648029"/>
                  <a:gd name="connsiteY7" fmla="*/ 426295 h 768883"/>
                  <a:gd name="connsiteX8" fmla="*/ 622435 w 648029"/>
                  <a:gd name="connsiteY8" fmla="*/ 426723 h 768883"/>
                  <a:gd name="connsiteX9" fmla="*/ 627252 w 648029"/>
                  <a:gd name="connsiteY9" fmla="*/ 453496 h 768883"/>
                  <a:gd name="connsiteX10" fmla="*/ 613308 w 648029"/>
                  <a:gd name="connsiteY10" fmla="*/ 464002 h 768883"/>
                  <a:gd name="connsiteX11" fmla="*/ 553646 w 648029"/>
                  <a:gd name="connsiteY11" fmla="*/ 464002 h 768883"/>
                  <a:gd name="connsiteX12" fmla="*/ 553646 w 648029"/>
                  <a:gd name="connsiteY12" fmla="*/ 540218 h 768883"/>
                  <a:gd name="connsiteX13" fmla="*/ 526836 w 648029"/>
                  <a:gd name="connsiteY13" fmla="*/ 607732 h 768883"/>
                  <a:gd name="connsiteX14" fmla="*/ 460295 w 648029"/>
                  <a:gd name="connsiteY14" fmla="*/ 635499 h 768883"/>
                  <a:gd name="connsiteX15" fmla="*/ 394572 w 648029"/>
                  <a:gd name="connsiteY15" fmla="*/ 635499 h 768883"/>
                  <a:gd name="connsiteX16" fmla="*/ 394572 w 648029"/>
                  <a:gd name="connsiteY16" fmla="*/ 749834 h 768883"/>
                  <a:gd name="connsiteX17" fmla="*/ 131665 w 648029"/>
                  <a:gd name="connsiteY17" fmla="*/ 749834 h 768883"/>
                  <a:gd name="connsiteX18" fmla="*/ 131665 w 648029"/>
                  <a:gd name="connsiteY18" fmla="*/ 518485 h 768883"/>
                  <a:gd name="connsiteX19" fmla="*/ 124271 w 648029"/>
                  <a:gd name="connsiteY19" fmla="*/ 512764 h 768883"/>
                  <a:gd name="connsiteX20" fmla="*/ 19264 w 648029"/>
                  <a:gd name="connsiteY20" fmla="*/ 297264 h 768883"/>
                  <a:gd name="connsiteX21" fmla="*/ 19264 w 648029"/>
                  <a:gd name="connsiteY21" fmla="*/ 296920 h 768883"/>
                  <a:gd name="connsiteX22" fmla="*/ 19252 w 648029"/>
                  <a:gd name="connsiteY22" fmla="*/ 296573 h 768883"/>
                  <a:gd name="connsiteX23" fmla="*/ 275822 w 648029"/>
                  <a:gd name="connsiteY23" fmla="*/ 19252 h 768883"/>
                  <a:gd name="connsiteX24" fmla="*/ 286455 w 648029"/>
                  <a:gd name="connsiteY24" fmla="*/ 19050 h 768883"/>
                  <a:gd name="connsiteX25" fmla="*/ 286455 w 648029"/>
                  <a:gd name="connsiteY25" fmla="*/ 0 h 768883"/>
                  <a:gd name="connsiteX26" fmla="*/ 0 w 648029"/>
                  <a:gd name="connsiteY26" fmla="*/ 285939 h 768883"/>
                  <a:gd name="connsiteX27" fmla="*/ 214 w 648029"/>
                  <a:gd name="connsiteY27" fmla="*/ 297264 h 768883"/>
                  <a:gd name="connsiteX28" fmla="*/ 112615 w 648029"/>
                  <a:gd name="connsiteY28" fmla="*/ 527834 h 768883"/>
                  <a:gd name="connsiteX29" fmla="*/ 112615 w 648029"/>
                  <a:gd name="connsiteY29" fmla="*/ 768884 h 768883"/>
                  <a:gd name="connsiteX30" fmla="*/ 413620 w 648029"/>
                  <a:gd name="connsiteY30" fmla="*/ 768884 h 768883"/>
                  <a:gd name="connsiteX31" fmla="*/ 413620 w 648029"/>
                  <a:gd name="connsiteY31" fmla="*/ 654551 h 768883"/>
                  <a:gd name="connsiteX32" fmla="*/ 460293 w 648029"/>
                  <a:gd name="connsiteY32" fmla="*/ 654551 h 768883"/>
                  <a:gd name="connsiteX33" fmla="*/ 540303 w 648029"/>
                  <a:gd name="connsiteY33" fmla="*/ 621204 h 768883"/>
                  <a:gd name="connsiteX34" fmla="*/ 572688 w 648029"/>
                  <a:gd name="connsiteY34" fmla="*/ 540221 h 768883"/>
                  <a:gd name="connsiteX35" fmla="*/ 572688 w 648029"/>
                  <a:gd name="connsiteY35" fmla="*/ 483055 h 768883"/>
                  <a:gd name="connsiteX36" fmla="*/ 614598 w 648029"/>
                  <a:gd name="connsiteY36" fmla="*/ 483055 h 768883"/>
                  <a:gd name="connsiteX37" fmla="*/ 638410 w 648029"/>
                  <a:gd name="connsiteY37" fmla="*/ 416361 h 768883"/>
                  <a:gd name="connsiteX38" fmla="*/ 572688 w 648029"/>
                  <a:gd name="connsiteY38" fmla="*/ 302028 h 768883"/>
                  <a:gd name="connsiteX39" fmla="*/ 572688 w 648029"/>
                  <a:gd name="connsiteY39" fmla="*/ 297266 h 768883"/>
                  <a:gd name="connsiteX40" fmla="*/ 297774 w 648029"/>
                  <a:gd name="connsiteY40" fmla="*/ 214 h 768883"/>
                  <a:gd name="connsiteX41" fmla="*/ 286455 w 648029"/>
                  <a:gd name="connsiteY41" fmla="*/ 0 h 76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48029" h="768883">
                    <a:moveTo>
                      <a:pt x="286455" y="19050"/>
                    </a:moveTo>
                    <a:cubicBezTo>
                      <a:pt x="433996" y="18908"/>
                      <a:pt x="553717" y="138398"/>
                      <a:pt x="553859" y="285939"/>
                    </a:cubicBezTo>
                    <a:cubicBezTo>
                      <a:pt x="553863" y="289484"/>
                      <a:pt x="553795" y="293028"/>
                      <a:pt x="553658" y="296571"/>
                    </a:cubicBezTo>
                    <a:lnTo>
                      <a:pt x="553646" y="296917"/>
                    </a:lnTo>
                    <a:lnTo>
                      <a:pt x="553646" y="307112"/>
                    </a:lnTo>
                    <a:lnTo>
                      <a:pt x="556180" y="311521"/>
                    </a:lnTo>
                    <a:lnTo>
                      <a:pt x="621903" y="425853"/>
                    </a:lnTo>
                    <a:lnTo>
                      <a:pt x="622157" y="426295"/>
                    </a:lnTo>
                    <a:lnTo>
                      <a:pt x="622435" y="426723"/>
                    </a:lnTo>
                    <a:cubicBezTo>
                      <a:pt x="628622" y="434186"/>
                      <a:pt x="630450" y="444344"/>
                      <a:pt x="627252" y="453496"/>
                    </a:cubicBezTo>
                    <a:cubicBezTo>
                      <a:pt x="624559" y="459032"/>
                      <a:pt x="619373" y="462940"/>
                      <a:pt x="613308" y="464002"/>
                    </a:cubicBezTo>
                    <a:lnTo>
                      <a:pt x="553646" y="464002"/>
                    </a:lnTo>
                    <a:lnTo>
                      <a:pt x="553646" y="540218"/>
                    </a:lnTo>
                    <a:cubicBezTo>
                      <a:pt x="553748" y="565337"/>
                      <a:pt x="544143" y="589526"/>
                      <a:pt x="526836" y="607732"/>
                    </a:cubicBezTo>
                    <a:cubicBezTo>
                      <a:pt x="509256" y="625505"/>
                      <a:pt x="485294" y="635504"/>
                      <a:pt x="460295" y="635499"/>
                    </a:cubicBezTo>
                    <a:lnTo>
                      <a:pt x="394572" y="635499"/>
                    </a:lnTo>
                    <a:lnTo>
                      <a:pt x="394572" y="749834"/>
                    </a:lnTo>
                    <a:lnTo>
                      <a:pt x="131665" y="749834"/>
                    </a:lnTo>
                    <a:lnTo>
                      <a:pt x="131665" y="518485"/>
                    </a:lnTo>
                    <a:lnTo>
                      <a:pt x="124271" y="512764"/>
                    </a:lnTo>
                    <a:cubicBezTo>
                      <a:pt x="57580" y="461235"/>
                      <a:pt x="18748" y="381541"/>
                      <a:pt x="19264" y="297264"/>
                    </a:cubicBezTo>
                    <a:lnTo>
                      <a:pt x="19264" y="296920"/>
                    </a:lnTo>
                    <a:lnTo>
                      <a:pt x="19252" y="296573"/>
                    </a:lnTo>
                    <a:cubicBezTo>
                      <a:pt x="13522" y="149144"/>
                      <a:pt x="128392" y="24982"/>
                      <a:pt x="275822" y="19252"/>
                    </a:cubicBezTo>
                    <a:cubicBezTo>
                      <a:pt x="279365" y="19114"/>
                      <a:pt x="282910" y="19047"/>
                      <a:pt x="286455" y="19050"/>
                    </a:cubicBezTo>
                    <a:moveTo>
                      <a:pt x="286455" y="0"/>
                    </a:moveTo>
                    <a:cubicBezTo>
                      <a:pt x="128393" y="-142"/>
                      <a:pt x="143" y="127877"/>
                      <a:pt x="0" y="285939"/>
                    </a:cubicBezTo>
                    <a:cubicBezTo>
                      <a:pt x="-3" y="289715"/>
                      <a:pt x="69" y="293491"/>
                      <a:pt x="214" y="297264"/>
                    </a:cubicBezTo>
                    <a:cubicBezTo>
                      <a:pt x="-156" y="387405"/>
                      <a:pt x="41377" y="472601"/>
                      <a:pt x="112615" y="527834"/>
                    </a:cubicBezTo>
                    <a:lnTo>
                      <a:pt x="112615" y="768884"/>
                    </a:lnTo>
                    <a:lnTo>
                      <a:pt x="413620" y="768884"/>
                    </a:lnTo>
                    <a:lnTo>
                      <a:pt x="413620" y="654551"/>
                    </a:lnTo>
                    <a:lnTo>
                      <a:pt x="460293" y="654551"/>
                    </a:lnTo>
                    <a:cubicBezTo>
                      <a:pt x="490332" y="654497"/>
                      <a:pt x="519116" y="642500"/>
                      <a:pt x="540303" y="621204"/>
                    </a:cubicBezTo>
                    <a:cubicBezTo>
                      <a:pt x="561200" y="599437"/>
                      <a:pt x="572814" y="570395"/>
                      <a:pt x="572688" y="540221"/>
                    </a:cubicBezTo>
                    <a:lnTo>
                      <a:pt x="572688" y="483055"/>
                    </a:lnTo>
                    <a:lnTo>
                      <a:pt x="614598" y="483055"/>
                    </a:lnTo>
                    <a:cubicBezTo>
                      <a:pt x="639363" y="480197"/>
                      <a:pt x="661270" y="451613"/>
                      <a:pt x="638410" y="416361"/>
                    </a:cubicBezTo>
                    <a:lnTo>
                      <a:pt x="572688" y="302028"/>
                    </a:lnTo>
                    <a:lnTo>
                      <a:pt x="572688" y="297266"/>
                    </a:lnTo>
                    <a:cubicBezTo>
                      <a:pt x="578801" y="139322"/>
                      <a:pt x="455718" y="6327"/>
                      <a:pt x="297774" y="214"/>
                    </a:cubicBezTo>
                    <a:cubicBezTo>
                      <a:pt x="294003" y="68"/>
                      <a:pt x="290229" y="-3"/>
                      <a:pt x="2864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 cap="flat">
                <a:solidFill>
                  <a:schemeClr val="accent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28" name="Picture 27" descr="A red and blue brain&#10;&#10;Description automatically generated">
                <a:extLst>
                  <a:ext uri="{FF2B5EF4-FFF2-40B4-BE49-F238E27FC236}">
                    <a16:creationId xmlns:a16="http://schemas.microsoft.com/office/drawing/2014/main" id="{ED816E19-D7A7-0B71-4E40-B10624236D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1881387" y="1415683"/>
                <a:ext cx="880107" cy="880107"/>
              </a:xfrm>
              <a:prstGeom prst="ellipse">
                <a:avLst/>
              </a:prstGeom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6B3F82-DADD-D5C4-CDD8-FA54F9E381F2}"/>
              </a:ext>
            </a:extLst>
          </p:cNvPr>
          <p:cNvGrpSpPr/>
          <p:nvPr/>
        </p:nvGrpSpPr>
        <p:grpSpPr>
          <a:xfrm>
            <a:off x="3183200" y="772915"/>
            <a:ext cx="4494121" cy="4746672"/>
            <a:chOff x="3183200" y="490105"/>
            <a:chExt cx="4494121" cy="47466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1A83D5D-1D30-A7CE-3257-46F95DEED725}"/>
                </a:ext>
              </a:extLst>
            </p:cNvPr>
            <p:cNvSpPr txBox="1"/>
            <p:nvPr/>
          </p:nvSpPr>
          <p:spPr>
            <a:xfrm>
              <a:off x="3507655" y="714671"/>
              <a:ext cx="245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</a:rPr>
                <a:t>Intervention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F76052C-5AB6-3BD4-E5CB-A20076E6EE28}"/>
                </a:ext>
              </a:extLst>
            </p:cNvPr>
            <p:cNvSpPr txBox="1"/>
            <p:nvPr/>
          </p:nvSpPr>
          <p:spPr>
            <a:xfrm>
              <a:off x="3507655" y="3923821"/>
              <a:ext cx="245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</a:rPr>
                <a:t>Primary outcome</a:t>
              </a:r>
            </a:p>
          </p:txBody>
        </p:sp>
        <p:pic>
          <p:nvPicPr>
            <p:cNvPr id="35" name="Picture 34" descr="A blood bag with a drop of blood&#10;&#10;Description automatically generated">
              <a:extLst>
                <a:ext uri="{FF2B5EF4-FFF2-40B4-BE49-F238E27FC236}">
                  <a16:creationId xmlns:a16="http://schemas.microsoft.com/office/drawing/2014/main" id="{5B5E186D-C3D1-29D2-F5DE-B48828897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0413" y="490105"/>
              <a:ext cx="1603844" cy="1603844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9588FFC-2106-AC4B-E3F9-C81EB2D55CEA}"/>
                </a:ext>
              </a:extLst>
            </p:cNvPr>
            <p:cNvSpPr/>
            <p:nvPr/>
          </p:nvSpPr>
          <p:spPr>
            <a:xfrm>
              <a:off x="4422055" y="1232471"/>
              <a:ext cx="1960400" cy="511279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838 Patients analyzed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54D14D-D32A-76A5-D457-B56F96CDB38E}"/>
                </a:ext>
              </a:extLst>
            </p:cNvPr>
            <p:cNvSpPr/>
            <p:nvPr/>
          </p:nvSpPr>
          <p:spPr>
            <a:xfrm>
              <a:off x="3541966" y="2083444"/>
              <a:ext cx="972065" cy="375469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420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74534AB-12CE-D7CA-527D-72E2D3BF90F4}"/>
                </a:ext>
              </a:extLst>
            </p:cNvPr>
            <p:cNvSpPr/>
            <p:nvPr/>
          </p:nvSpPr>
          <p:spPr>
            <a:xfrm>
              <a:off x="5685754" y="2083444"/>
              <a:ext cx="972065" cy="375469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418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1A2518-FA61-B03F-C302-4B134545AA94}"/>
                </a:ext>
              </a:extLst>
            </p:cNvPr>
            <p:cNvGrpSpPr/>
            <p:nvPr/>
          </p:nvGrpSpPr>
          <p:grpSpPr>
            <a:xfrm>
              <a:off x="3339024" y="2346078"/>
              <a:ext cx="1944130" cy="845554"/>
              <a:chOff x="3706675" y="2538762"/>
              <a:chExt cx="1944130" cy="845554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562CE33-15C4-DFC8-1776-303838536ED8}"/>
                  </a:ext>
                </a:extLst>
              </p:cNvPr>
              <p:cNvSpPr/>
              <p:nvPr/>
            </p:nvSpPr>
            <p:spPr>
              <a:xfrm>
                <a:off x="3706675" y="2538762"/>
                <a:ext cx="1803599" cy="375275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>
                    <a:solidFill>
                      <a:schemeClr val="tx1"/>
                    </a:solidFill>
                  </a:rPr>
                  <a:t>Liberal transfusion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92F7ECF-DE3B-666A-EA20-7A24E6F62DB6}"/>
                  </a:ext>
                </a:extLst>
              </p:cNvPr>
              <p:cNvSpPr/>
              <p:nvPr/>
            </p:nvSpPr>
            <p:spPr>
              <a:xfrm>
                <a:off x="3706675" y="2873037"/>
                <a:ext cx="1944130" cy="511279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</a:rPr>
                  <a:t>RBC transfusion </a:t>
                </a:r>
                <a:br>
                  <a:rPr lang="en-US" sz="1200">
                    <a:solidFill>
                      <a:schemeClr val="tx1"/>
                    </a:solidFill>
                  </a:rPr>
                </a:br>
                <a:r>
                  <a:rPr lang="en-US" sz="1200">
                    <a:solidFill>
                      <a:schemeClr val="tx1"/>
                    </a:solidFill>
                  </a:rPr>
                  <a:t>triggered by hemoglobin level &lt; 10g/dL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E16CF0A-D2D2-2EC0-B327-B52A93372406}"/>
                </a:ext>
              </a:extLst>
            </p:cNvPr>
            <p:cNvGrpSpPr/>
            <p:nvPr/>
          </p:nvGrpSpPr>
          <p:grpSpPr>
            <a:xfrm>
              <a:off x="5344725" y="2346078"/>
              <a:ext cx="2174790" cy="843835"/>
              <a:chOff x="5712376" y="2477879"/>
              <a:chExt cx="2174790" cy="843835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C0886E8-2E77-75D0-8594-B61A02DC399A}"/>
                  </a:ext>
                </a:extLst>
              </p:cNvPr>
              <p:cNvSpPr/>
              <p:nvPr/>
            </p:nvSpPr>
            <p:spPr>
              <a:xfrm>
                <a:off x="5712376" y="2477879"/>
                <a:ext cx="2174790" cy="375275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>
                    <a:solidFill>
                      <a:schemeClr val="tx1"/>
                    </a:solidFill>
                  </a:rPr>
                  <a:t>Restrictive transfusion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32549CA-A80E-252F-696B-80ABD6C23B0C}"/>
                  </a:ext>
                </a:extLst>
              </p:cNvPr>
              <p:cNvSpPr/>
              <p:nvPr/>
            </p:nvSpPr>
            <p:spPr>
              <a:xfrm>
                <a:off x="5713216" y="2810435"/>
                <a:ext cx="1944130" cy="511279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</a:rPr>
                  <a:t>RBC transfusion </a:t>
                </a:r>
                <a:br>
                  <a:rPr lang="en-US" sz="1200">
                    <a:solidFill>
                      <a:schemeClr val="tx1"/>
                    </a:solidFill>
                  </a:rPr>
                </a:br>
                <a:r>
                  <a:rPr lang="en-US" sz="1200">
                    <a:solidFill>
                      <a:schemeClr val="tx1"/>
                    </a:solidFill>
                  </a:rPr>
                  <a:t>triggered by hemoglobin level &lt; 7g/dL</a:t>
                </a:r>
              </a:p>
            </p:txBody>
          </p:sp>
        </p:grpSp>
        <p:pic>
          <p:nvPicPr>
            <p:cNvPr id="47" name="Graphic 46" descr="Children outline">
              <a:extLst>
                <a:ext uri="{FF2B5EF4-FFF2-40B4-BE49-F238E27FC236}">
                  <a16:creationId xmlns:a16="http://schemas.microsoft.com/office/drawing/2014/main" id="{143A792D-4932-9DB1-AAF2-736B9E162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07655" y="1045670"/>
              <a:ext cx="914400" cy="914400"/>
            </a:xfrm>
            <a:prstGeom prst="rect">
              <a:avLst/>
            </a:prstGeom>
          </p:spPr>
        </p:pic>
        <p:cxnSp>
          <p:nvCxnSpPr>
            <p:cNvPr id="49" name="Connector: Elbow 48">
              <a:extLst>
                <a:ext uri="{FF2B5EF4-FFF2-40B4-BE49-F238E27FC236}">
                  <a16:creationId xmlns:a16="http://schemas.microsoft.com/office/drawing/2014/main" id="{E003BAA3-CC1F-1BAB-6BBC-1EB39ED000CC}"/>
                </a:ext>
              </a:extLst>
            </p:cNvPr>
            <p:cNvCxnSpPr>
              <a:cxnSpLocks/>
              <a:stCxn id="37" idx="2"/>
              <a:endCxn id="38" idx="0"/>
            </p:cNvCxnSpPr>
            <p:nvPr/>
          </p:nvCxnSpPr>
          <p:spPr>
            <a:xfrm rot="5400000">
              <a:off x="4545280" y="1226469"/>
              <a:ext cx="339694" cy="137425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or: Elbow 49">
              <a:extLst>
                <a:ext uri="{FF2B5EF4-FFF2-40B4-BE49-F238E27FC236}">
                  <a16:creationId xmlns:a16="http://schemas.microsoft.com/office/drawing/2014/main" id="{74EAF46D-4FE9-52BF-77FF-D5556DD61AD2}"/>
                </a:ext>
              </a:extLst>
            </p:cNvPr>
            <p:cNvCxnSpPr>
              <a:cxnSpLocks/>
              <a:stCxn id="37" idx="2"/>
              <a:endCxn id="39" idx="0"/>
            </p:cNvCxnSpPr>
            <p:nvPr/>
          </p:nvCxnSpPr>
          <p:spPr>
            <a:xfrm rot="16200000" flipH="1">
              <a:off x="5617174" y="1528831"/>
              <a:ext cx="339694" cy="76953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54DCA1C-4397-A842-D699-B28D7D6C0A1A}"/>
                </a:ext>
              </a:extLst>
            </p:cNvPr>
            <p:cNvSpPr txBox="1"/>
            <p:nvPr/>
          </p:nvSpPr>
          <p:spPr>
            <a:xfrm>
              <a:off x="3518176" y="4271544"/>
              <a:ext cx="279945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/>
                <a:t>Death from all causes in the 30 days after randomization.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D726E45-C2BF-80A0-C667-3B882158B811}"/>
                </a:ext>
              </a:extLst>
            </p:cNvPr>
            <p:cNvCxnSpPr/>
            <p:nvPr/>
          </p:nvCxnSpPr>
          <p:spPr>
            <a:xfrm>
              <a:off x="3183200" y="1150579"/>
              <a:ext cx="0" cy="3413163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" name="Graphic 81" descr="Ruler with solid fill">
              <a:extLst>
                <a:ext uri="{FF2B5EF4-FFF2-40B4-BE49-F238E27FC236}">
                  <a16:creationId xmlns:a16="http://schemas.microsoft.com/office/drawing/2014/main" id="{A876FA97-1AC4-FD37-5BE3-C8BEDF456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8900000">
              <a:off x="6367983" y="3927439"/>
              <a:ext cx="1309338" cy="130933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BD9F7E-3607-4EB9-ECDE-DF261CA15017}"/>
              </a:ext>
            </a:extLst>
          </p:cNvPr>
          <p:cNvGrpSpPr/>
          <p:nvPr/>
        </p:nvGrpSpPr>
        <p:grpSpPr>
          <a:xfrm>
            <a:off x="7700478" y="997481"/>
            <a:ext cx="4387825" cy="3849071"/>
            <a:chOff x="7700478" y="714671"/>
            <a:chExt cx="4387825" cy="384907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D8D7A5-8724-C67E-6B68-3A75FFA53D1F}"/>
                </a:ext>
              </a:extLst>
            </p:cNvPr>
            <p:cNvSpPr txBox="1"/>
            <p:nvPr/>
          </p:nvSpPr>
          <p:spPr>
            <a:xfrm>
              <a:off x="7853085" y="714671"/>
              <a:ext cx="2636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</a:rPr>
                <a:t>Findings</a:t>
              </a:r>
            </a:p>
          </p:txBody>
        </p:sp>
        <p:graphicFrame>
          <p:nvGraphicFramePr>
            <p:cNvPr id="64" name="Chart 63">
              <a:extLst>
                <a:ext uri="{FF2B5EF4-FFF2-40B4-BE49-F238E27FC236}">
                  <a16:creationId xmlns:a16="http://schemas.microsoft.com/office/drawing/2014/main" id="{E45EDE1F-C399-389C-8D4A-D0E3318C0A4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48959508"/>
                </p:ext>
              </p:extLst>
            </p:nvPr>
          </p:nvGraphicFramePr>
          <p:xfrm>
            <a:off x="7781074" y="1564017"/>
            <a:ext cx="2147173" cy="23684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65" name="Chart 64">
              <a:extLst>
                <a:ext uri="{FF2B5EF4-FFF2-40B4-BE49-F238E27FC236}">
                  <a16:creationId xmlns:a16="http://schemas.microsoft.com/office/drawing/2014/main" id="{E4C1D80E-696F-B912-3728-3A2D5AE05FA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8287981"/>
                </p:ext>
              </p:extLst>
            </p:nvPr>
          </p:nvGraphicFramePr>
          <p:xfrm>
            <a:off x="9656202" y="1564017"/>
            <a:ext cx="2147173" cy="23684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B259E6C-38DB-62ED-0D94-AEE714964F08}"/>
                </a:ext>
              </a:extLst>
            </p:cNvPr>
            <p:cNvSpPr txBox="1"/>
            <p:nvPr/>
          </p:nvSpPr>
          <p:spPr>
            <a:xfrm>
              <a:off x="8393156" y="2538588"/>
              <a:ext cx="12046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accent1"/>
                  </a:solidFill>
                </a:rPr>
                <a:t>23.3%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341E9D7-8821-80E1-D541-E473207D28E2}"/>
                </a:ext>
              </a:extLst>
            </p:cNvPr>
            <p:cNvSpPr txBox="1"/>
            <p:nvPr/>
          </p:nvSpPr>
          <p:spPr>
            <a:xfrm>
              <a:off x="10268284" y="2538588"/>
              <a:ext cx="12046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accent1"/>
                  </a:solidFill>
                </a:rPr>
                <a:t>18.7%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6FA9D90-FE0F-8F07-F78F-10F5BF8984D9}"/>
                </a:ext>
              </a:extLst>
            </p:cNvPr>
            <p:cNvSpPr/>
            <p:nvPr/>
          </p:nvSpPr>
          <p:spPr>
            <a:xfrm>
              <a:off x="7853085" y="1376379"/>
              <a:ext cx="1803599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>
                  <a:solidFill>
                    <a:schemeClr val="tx1"/>
                  </a:solidFill>
                </a:rPr>
                <a:t>Liberal transfusion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74AC9E7-EFE8-5D0A-3BC5-AEF950476FDF}"/>
                </a:ext>
              </a:extLst>
            </p:cNvPr>
            <p:cNvSpPr/>
            <p:nvPr/>
          </p:nvSpPr>
          <p:spPr>
            <a:xfrm>
              <a:off x="9934092" y="1376378"/>
              <a:ext cx="2154211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>
                  <a:solidFill>
                    <a:schemeClr val="tx1"/>
                  </a:solidFill>
                </a:rPr>
                <a:t>Restrictive transfusion</a:t>
              </a: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4D32F4E-6B72-2E9C-DD42-4096E088377E}"/>
                </a:ext>
              </a:extLst>
            </p:cNvPr>
            <p:cNvCxnSpPr/>
            <p:nvPr/>
          </p:nvCxnSpPr>
          <p:spPr>
            <a:xfrm>
              <a:off x="7700478" y="1150579"/>
              <a:ext cx="0" cy="3413163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635C34E-1530-6FCF-98B9-5EFB66C378BA}"/>
                </a:ext>
              </a:extLst>
            </p:cNvPr>
            <p:cNvSpPr/>
            <p:nvPr/>
          </p:nvSpPr>
          <p:spPr>
            <a:xfrm>
              <a:off x="7737861" y="1053225"/>
              <a:ext cx="4209037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Mortality rate at 30 days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C7FACA9-2ED2-18DC-9695-74AC473CCE9A}"/>
                </a:ext>
              </a:extLst>
            </p:cNvPr>
            <p:cNvSpPr/>
            <p:nvPr/>
          </p:nvSpPr>
          <p:spPr>
            <a:xfrm>
              <a:off x="7772339" y="3678540"/>
              <a:ext cx="4209037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Difference was not statistically significant: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FF52BB-F9ED-0997-CEF0-1E6573657695}"/>
                </a:ext>
              </a:extLst>
            </p:cNvPr>
            <p:cNvSpPr/>
            <p:nvPr/>
          </p:nvSpPr>
          <p:spPr>
            <a:xfrm>
              <a:off x="7781074" y="3952593"/>
              <a:ext cx="4209037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Absolute difference, </a:t>
              </a:r>
              <a:r>
                <a:rPr lang="en-US" sz="1600" b="1">
                  <a:solidFill>
                    <a:schemeClr val="tx1"/>
                  </a:solidFill>
                </a:rPr>
                <a:t>4.7% 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DD7D7D-15A7-1249-604B-495C71F53CAB}"/>
                </a:ext>
              </a:extLst>
            </p:cNvPr>
            <p:cNvSpPr/>
            <p:nvPr/>
          </p:nvSpPr>
          <p:spPr>
            <a:xfrm>
              <a:off x="8123995" y="1593585"/>
              <a:ext cx="1803599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>
                  <a:solidFill>
                    <a:schemeClr val="tx2"/>
                  </a:solidFill>
                </a:rPr>
                <a:t>98 of 420 patients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94ABF4-A422-2152-EE53-D7191E3C8A6E}"/>
                </a:ext>
              </a:extLst>
            </p:cNvPr>
            <p:cNvSpPr/>
            <p:nvPr/>
          </p:nvSpPr>
          <p:spPr>
            <a:xfrm>
              <a:off x="10252060" y="1581460"/>
              <a:ext cx="1803599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>
                  <a:solidFill>
                    <a:schemeClr val="tx2"/>
                  </a:solidFill>
                </a:rPr>
                <a:t>78 of 418 patients</a:t>
              </a:r>
            </a:p>
          </p:txBody>
        </p:sp>
      </p:grpSp>
      <p:pic>
        <p:nvPicPr>
          <p:cNvPr id="27" name="Picture 26">
            <a:hlinkClick r:id="rId10"/>
            <a:extLst>
              <a:ext uri="{FF2B5EF4-FFF2-40B4-BE49-F238E27FC236}">
                <a16:creationId xmlns:a16="http://schemas.microsoft.com/office/drawing/2014/main" id="{D7FECBB6-4E00-06B6-B680-69AD93E722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2922"/>
          <a:stretch/>
        </p:blipFill>
        <p:spPr>
          <a:xfrm>
            <a:off x="10605974" y="5062335"/>
            <a:ext cx="871640" cy="9395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6622583-0ECC-19BA-4935-048B6809B2FF}"/>
              </a:ext>
            </a:extLst>
          </p:cNvPr>
          <p:cNvGrpSpPr/>
          <p:nvPr/>
        </p:nvGrpSpPr>
        <p:grpSpPr>
          <a:xfrm>
            <a:off x="8781538" y="5204490"/>
            <a:ext cx="1941744" cy="821740"/>
            <a:chOff x="8649730" y="5204490"/>
            <a:chExt cx="1941744" cy="8217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CBBD42-79DF-FF0A-5B32-E2A559D0DDDA}"/>
                </a:ext>
              </a:extLst>
            </p:cNvPr>
            <p:cNvSpPr txBox="1"/>
            <p:nvPr/>
          </p:nvSpPr>
          <p:spPr>
            <a:xfrm>
              <a:off x="8649730" y="5204490"/>
              <a:ext cx="1941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Arial"/>
                  <a:cs typeface="Arial"/>
                </a:rPr>
                <a:t>Scan or click to view </a:t>
              </a:r>
              <a:b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Arial"/>
                  <a:cs typeface="Arial"/>
                </a:rPr>
              </a:br>
              <a: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Arial"/>
                  <a:cs typeface="Arial"/>
                </a:rPr>
                <a:t>the article</a:t>
              </a:r>
              <a:endParaRPr lang="en-US" sz="140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pic>
          <p:nvPicPr>
            <p:cNvPr id="7" name="Graphic 6" descr="Line arrow: Slight curve with solid fill">
              <a:extLst>
                <a:ext uri="{FF2B5EF4-FFF2-40B4-BE49-F238E27FC236}">
                  <a16:creationId xmlns:a16="http://schemas.microsoft.com/office/drawing/2014/main" id="{D0AE726D-3522-5F63-B1EE-D20AD6C9D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522867" y="5252343"/>
              <a:ext cx="773887" cy="773887"/>
            </a:xfrm>
            <a:prstGeom prst="rect">
              <a:avLst/>
            </a:prstGeom>
          </p:spPr>
        </p:pic>
      </p:grpSp>
      <p:pic>
        <p:nvPicPr>
          <p:cNvPr id="19" name="Graphic 18" descr="Smart Phone with solid fill">
            <a:extLst>
              <a:ext uri="{FF2B5EF4-FFF2-40B4-BE49-F238E27FC236}">
                <a16:creationId xmlns:a16="http://schemas.microsoft.com/office/drawing/2014/main" id="{E5502B98-8D49-4048-CC32-6DF849EA4F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61606" y="5125323"/>
            <a:ext cx="773887" cy="77388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554C899-B408-D2CD-C383-4E60C234F236}"/>
              </a:ext>
            </a:extLst>
          </p:cNvPr>
          <p:cNvSpPr txBox="1"/>
          <p:nvPr/>
        </p:nvSpPr>
        <p:spPr>
          <a:xfrm>
            <a:off x="355591" y="362926"/>
            <a:ext cx="84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u="none" strike="noStrike" baseline="0">
                <a:solidFill>
                  <a:schemeClr val="accent2"/>
                </a:solidFill>
                <a:latin typeface="Arial"/>
                <a:cs typeface="Arial"/>
              </a:rPr>
              <a:t>TRICC Study</a:t>
            </a:r>
            <a:endParaRPr lang="en-US" sz="2400" b="1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EE507B-9D98-FBF1-5808-5E4F3D51EB25}"/>
              </a:ext>
            </a:extLst>
          </p:cNvPr>
          <p:cNvSpPr/>
          <p:nvPr/>
        </p:nvSpPr>
        <p:spPr>
          <a:xfrm>
            <a:off x="7781074" y="4515436"/>
            <a:ext cx="4209037" cy="3752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(95% CI, -0.84% to 10.2%; </a:t>
            </a:r>
            <a:r>
              <a:rPr lang="en-US" sz="1200" i="1">
                <a:solidFill>
                  <a:schemeClr val="tx1"/>
                </a:solidFill>
              </a:rPr>
              <a:t>p</a:t>
            </a:r>
            <a:r>
              <a:rPr lang="en-US" sz="1200">
                <a:solidFill>
                  <a:schemeClr val="tx1"/>
                </a:solidFill>
              </a:rPr>
              <a:t> = .11)</a:t>
            </a:r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61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2"/>
            <a:extLst>
              <a:ext uri="{FF2B5EF4-FFF2-40B4-BE49-F238E27FC236}">
                <a16:creationId xmlns:a16="http://schemas.microsoft.com/office/drawing/2014/main" id="{40064F91-A625-AE94-0E93-FD32C43B6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459"/>
          <a:stretch/>
        </p:blipFill>
        <p:spPr>
          <a:xfrm>
            <a:off x="10586327" y="5072726"/>
            <a:ext cx="899732" cy="9535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1292F6-7440-6F08-776D-C8D5C2F17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A99CD-2209-DB54-1E3D-CBB7674C8173}"/>
              </a:ext>
            </a:extLst>
          </p:cNvPr>
          <p:cNvSpPr txBox="1"/>
          <p:nvPr/>
        </p:nvSpPr>
        <p:spPr>
          <a:xfrm>
            <a:off x="2358026" y="2433822"/>
            <a:ext cx="8058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Does a liberal strategy for RBC transfusion lead to better long-term functional outcomes compared to a restrictive strategy in critically ill </a:t>
            </a:r>
            <a:br>
              <a:rPr lang="en-US"/>
            </a:br>
            <a:r>
              <a:rPr lang="en-US"/>
              <a:t>adults with traumatic brain injury and anemia?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AC2E5-9ADE-9371-131B-FD9E15E82B84}"/>
              </a:ext>
            </a:extLst>
          </p:cNvPr>
          <p:cNvSpPr txBox="1"/>
          <p:nvPr/>
        </p:nvSpPr>
        <p:spPr>
          <a:xfrm>
            <a:off x="393299" y="447763"/>
            <a:ext cx="8219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u="none" strike="noStrike" baseline="0">
                <a:solidFill>
                  <a:schemeClr val="accent2"/>
                </a:solidFill>
                <a:latin typeface="Arial"/>
                <a:cs typeface="Arial"/>
              </a:rPr>
              <a:t>Liberal or Restrictive Transfusion Strategy in Patients with Traumatic Brain Injury (HEMOTION study)</a:t>
            </a:r>
            <a:endParaRPr lang="en-US" sz="2400" b="1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CE1A1-34E6-1D90-D4D6-5F99DF384B65}"/>
              </a:ext>
            </a:extLst>
          </p:cNvPr>
          <p:cNvSpPr txBox="1"/>
          <p:nvPr/>
        </p:nvSpPr>
        <p:spPr>
          <a:xfrm>
            <a:off x="2358026" y="4044128"/>
            <a:ext cx="7626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>
                <a:latin typeface="Arial"/>
                <a:cs typeface="Arial"/>
              </a:rPr>
              <a:t>The risk of an </a:t>
            </a:r>
            <a:r>
              <a:rPr lang="en-US" sz="1800" b="0" i="0" u="none" strike="noStrike" baseline="0" err="1">
                <a:latin typeface="Arial"/>
                <a:cs typeface="Arial"/>
              </a:rPr>
              <a:t>unfavourable</a:t>
            </a:r>
            <a:r>
              <a:rPr lang="en-US" sz="1800" b="0" i="0" u="none" strike="noStrike" baseline="0">
                <a:latin typeface="Arial"/>
                <a:cs typeface="Arial"/>
              </a:rPr>
              <a:t> neurologic outcome at 6 months was similar between a liberal vs restrictive transfusion for critically ill patients with acute moderate or severe traumatic brain injury and anemia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8" name="Picture 7" descr="A hand holding a question mark&#10;&#10;Description automatically generated">
            <a:extLst>
              <a:ext uri="{FF2B5EF4-FFF2-40B4-BE49-F238E27FC236}">
                <a16:creationId xmlns:a16="http://schemas.microsoft.com/office/drawing/2014/main" id="{29961A1E-9AAB-4F97-B34E-BFFE613E9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53" y="2090335"/>
            <a:ext cx="1333307" cy="1333307"/>
          </a:xfrm>
          <a:prstGeom prst="rect">
            <a:avLst/>
          </a:prstGeom>
        </p:spPr>
      </p:pic>
      <p:pic>
        <p:nvPicPr>
          <p:cNvPr id="9" name="Picture 8" descr="A magnifying glass with a red circle&#10;&#10;Description automatically generated">
            <a:extLst>
              <a:ext uri="{FF2B5EF4-FFF2-40B4-BE49-F238E27FC236}">
                <a16:creationId xmlns:a16="http://schemas.microsoft.com/office/drawing/2014/main" id="{336B45AC-2B57-E89B-0218-79BCD49FD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53" y="3700641"/>
            <a:ext cx="1333307" cy="13333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0DEB38-4392-814E-540A-582BF238D9DB}"/>
              </a:ext>
            </a:extLst>
          </p:cNvPr>
          <p:cNvSpPr txBox="1"/>
          <p:nvPr/>
        </p:nvSpPr>
        <p:spPr>
          <a:xfrm>
            <a:off x="393299" y="1270224"/>
            <a:ext cx="876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Turgeon AF et al. </a:t>
            </a:r>
            <a:r>
              <a:rPr lang="en-US" b="0" i="1">
                <a:solidFill>
                  <a:schemeClr val="tx2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The New England Journal of Medicine.</a:t>
            </a:r>
            <a:r>
              <a:rPr lang="en-US" b="0" i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 </a:t>
            </a:r>
            <a:br>
              <a:rPr lang="en-US" b="0" i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</a:br>
            <a:r>
              <a:rPr lang="en-US" b="0" i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Published online June 13, 2024. </a:t>
            </a:r>
            <a:r>
              <a:rPr lang="en-US" b="0" i="0" err="1">
                <a:solidFill>
                  <a:schemeClr val="tx2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doi</a:t>
            </a:r>
            <a:r>
              <a:rPr lang="en-US" b="0" i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: 10.1056/NEJMoa2404360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4D4E11-C0EC-6C7F-2918-649F3BE8D752}"/>
              </a:ext>
            </a:extLst>
          </p:cNvPr>
          <p:cNvGrpSpPr/>
          <p:nvPr/>
        </p:nvGrpSpPr>
        <p:grpSpPr>
          <a:xfrm>
            <a:off x="8781538" y="5204490"/>
            <a:ext cx="1941744" cy="821740"/>
            <a:chOff x="8649730" y="5204490"/>
            <a:chExt cx="1941744" cy="8217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D27FD1-EDAD-8163-438E-A6C64518009E}"/>
                </a:ext>
              </a:extLst>
            </p:cNvPr>
            <p:cNvSpPr txBox="1"/>
            <p:nvPr/>
          </p:nvSpPr>
          <p:spPr>
            <a:xfrm>
              <a:off x="8649730" y="5204490"/>
              <a:ext cx="1941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Guardian TextSans Web"/>
                </a:rPr>
                <a:t>Scan or click to view </a:t>
              </a:r>
              <a:b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Guardian TextSans Web"/>
                </a:rPr>
              </a:br>
              <a: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Guardian TextSans Web"/>
                </a:rPr>
                <a:t>the article</a:t>
              </a:r>
              <a:endParaRPr lang="en-US" sz="1400">
                <a:solidFill>
                  <a:schemeClr val="tx2"/>
                </a:solidFill>
              </a:endParaRPr>
            </a:p>
          </p:txBody>
        </p:sp>
        <p:pic>
          <p:nvPicPr>
            <p:cNvPr id="12" name="Graphic 11" descr="Line arrow: Slight curve with solid fill">
              <a:extLst>
                <a:ext uri="{FF2B5EF4-FFF2-40B4-BE49-F238E27FC236}">
                  <a16:creationId xmlns:a16="http://schemas.microsoft.com/office/drawing/2014/main" id="{A4C66DD8-F3E0-E910-33C2-EDA0CA4E4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22867" y="5252343"/>
              <a:ext cx="773887" cy="773887"/>
            </a:xfrm>
            <a:prstGeom prst="rect">
              <a:avLst/>
            </a:prstGeom>
          </p:spPr>
        </p:pic>
      </p:grpSp>
      <p:pic>
        <p:nvPicPr>
          <p:cNvPr id="13" name="Graphic 12" descr="Smart Phone with solid fill">
            <a:extLst>
              <a:ext uri="{FF2B5EF4-FFF2-40B4-BE49-F238E27FC236}">
                <a16:creationId xmlns:a16="http://schemas.microsoft.com/office/drawing/2014/main" id="{64137464-B989-97BD-D2FE-15DFD9772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61606" y="5125323"/>
            <a:ext cx="773887" cy="77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75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2"/>
            <a:extLst>
              <a:ext uri="{FF2B5EF4-FFF2-40B4-BE49-F238E27FC236}">
                <a16:creationId xmlns:a16="http://schemas.microsoft.com/office/drawing/2014/main" id="{40064F91-A625-AE94-0E93-FD32C43B6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459"/>
          <a:stretch/>
        </p:blipFill>
        <p:spPr>
          <a:xfrm>
            <a:off x="10586327" y="5072726"/>
            <a:ext cx="899732" cy="9535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1292F6-7440-6F08-776D-C8D5C2F17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7</a:t>
            </a:fld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72FAFF2-BAD7-F98D-1871-C5F8358893AA}"/>
              </a:ext>
            </a:extLst>
          </p:cNvPr>
          <p:cNvGrpSpPr/>
          <p:nvPr/>
        </p:nvGrpSpPr>
        <p:grpSpPr>
          <a:xfrm>
            <a:off x="289603" y="868515"/>
            <a:ext cx="2893597" cy="4543945"/>
            <a:chOff x="289603" y="585705"/>
            <a:chExt cx="2893597" cy="45439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6B78E8-E746-E732-C224-182B648768F3}"/>
                </a:ext>
              </a:extLst>
            </p:cNvPr>
            <p:cNvSpPr txBox="1"/>
            <p:nvPr/>
          </p:nvSpPr>
          <p:spPr>
            <a:xfrm>
              <a:off x="377621" y="714671"/>
              <a:ext cx="245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</a:rPr>
                <a:t>Population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682351-8788-00FB-582C-8B10B8A1D78F}"/>
                </a:ext>
              </a:extLst>
            </p:cNvPr>
            <p:cNvSpPr txBox="1"/>
            <p:nvPr/>
          </p:nvSpPr>
          <p:spPr>
            <a:xfrm>
              <a:off x="377621" y="1268093"/>
              <a:ext cx="95206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542</a:t>
              </a:r>
              <a:r>
                <a:rPr lang="en-US" sz="1400"/>
                <a:t> Men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CA1FE7-E430-B95F-B8CC-354B5AA07636}"/>
                </a:ext>
              </a:extLst>
            </p:cNvPr>
            <p:cNvSpPr txBox="1"/>
            <p:nvPr/>
          </p:nvSpPr>
          <p:spPr>
            <a:xfrm>
              <a:off x="377620" y="1620553"/>
              <a:ext cx="13997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200</a:t>
              </a:r>
              <a:r>
                <a:rPr lang="en-US" sz="1400"/>
                <a:t> Women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147D69-1338-D80D-DCAD-0BA4EE5CA58D}"/>
                </a:ext>
              </a:extLst>
            </p:cNvPr>
            <p:cNvSpPr txBox="1"/>
            <p:nvPr/>
          </p:nvSpPr>
          <p:spPr>
            <a:xfrm>
              <a:off x="383746" y="2116798"/>
              <a:ext cx="279945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/>
                <a:t>Patients in </a:t>
              </a:r>
              <a:r>
                <a:rPr lang="en-US" sz="1400" b="1"/>
                <a:t>intensive care </a:t>
              </a:r>
              <a:r>
                <a:rPr lang="en-US" sz="1400"/>
                <a:t>with </a:t>
              </a:r>
              <a:r>
                <a:rPr lang="en-US" sz="1400" b="1"/>
                <a:t>low hemoglobin (</a:t>
              </a:r>
              <a:r>
                <a:rPr lang="en-US" sz="1400"/>
                <a:t>≤ 10 g/dL)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D903C5-D9DB-CC57-3423-9FD893F713F4}"/>
                </a:ext>
              </a:extLst>
            </p:cNvPr>
            <p:cNvSpPr txBox="1"/>
            <p:nvPr/>
          </p:nvSpPr>
          <p:spPr>
            <a:xfrm>
              <a:off x="383746" y="2630884"/>
              <a:ext cx="264906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Acute moderate or severe traumatic brain injury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86F204-2E7D-3586-4DF0-121F4ABCD08D}"/>
                </a:ext>
              </a:extLst>
            </p:cNvPr>
            <p:cNvSpPr txBox="1"/>
            <p:nvPr/>
          </p:nvSpPr>
          <p:spPr>
            <a:xfrm>
              <a:off x="386537" y="3144978"/>
              <a:ext cx="229392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/>
                <a:t>Mean age: </a:t>
              </a:r>
              <a:r>
                <a:rPr lang="en-US" sz="1600" b="1"/>
                <a:t>48.7</a:t>
              </a:r>
              <a:r>
                <a:rPr lang="en-US" sz="1400"/>
                <a:t> years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E2DAC8-B686-7A1A-E441-8DFBF7B9B46C}"/>
                </a:ext>
              </a:extLst>
            </p:cNvPr>
            <p:cNvSpPr txBox="1"/>
            <p:nvPr/>
          </p:nvSpPr>
          <p:spPr>
            <a:xfrm>
              <a:off x="289603" y="3676752"/>
              <a:ext cx="245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</a:rPr>
                <a:t>Location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C63C70-7FA8-0AD2-DB5C-3395A3D33660}"/>
                </a:ext>
              </a:extLst>
            </p:cNvPr>
            <p:cNvSpPr txBox="1"/>
            <p:nvPr/>
          </p:nvSpPr>
          <p:spPr>
            <a:xfrm>
              <a:off x="289603" y="4052432"/>
              <a:ext cx="1487718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34</a:t>
              </a:r>
              <a:r>
                <a:rPr lang="en-US" sz="1400"/>
                <a:t> centres in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/>
                <a:t>Canada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/>
                <a:t>United Kingdom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/>
                <a:t>France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/>
                <a:t>Brazil</a:t>
              </a:r>
              <a:endParaRPr lang="en-US" sz="1400"/>
            </a:p>
          </p:txBody>
        </p:sp>
        <p:grpSp>
          <p:nvGrpSpPr>
            <p:cNvPr id="21" name="Graphic 22" descr="Earth globe: Americas with solid fill">
              <a:extLst>
                <a:ext uri="{FF2B5EF4-FFF2-40B4-BE49-F238E27FC236}">
                  <a16:creationId xmlns:a16="http://schemas.microsoft.com/office/drawing/2014/main" id="{BCDD7B28-0A27-162C-0E2D-2AB4D5A92CA6}"/>
                </a:ext>
              </a:extLst>
            </p:cNvPr>
            <p:cNvGrpSpPr/>
            <p:nvPr/>
          </p:nvGrpSpPr>
          <p:grpSpPr>
            <a:xfrm>
              <a:off x="1716506" y="3757432"/>
              <a:ext cx="1272523" cy="1272523"/>
              <a:chOff x="2309779" y="4410951"/>
              <a:chExt cx="927995" cy="927995"/>
            </a:xfrm>
            <a:solidFill>
              <a:schemeClr val="accent4"/>
            </a:solidFill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D99C95E-E40D-D7A6-48F3-AFE09A52538A}"/>
                  </a:ext>
                </a:extLst>
              </p:cNvPr>
              <p:cNvSpPr/>
              <p:nvPr/>
            </p:nvSpPr>
            <p:spPr>
              <a:xfrm>
                <a:off x="2309779" y="4410951"/>
                <a:ext cx="927995" cy="927995"/>
              </a:xfrm>
              <a:custGeom>
                <a:avLst/>
                <a:gdLst>
                  <a:gd name="connsiteX0" fmla="*/ 463998 w 927995"/>
                  <a:gd name="connsiteY0" fmla="*/ 0 h 927995"/>
                  <a:gd name="connsiteX1" fmla="*/ 0 w 927995"/>
                  <a:gd name="connsiteY1" fmla="*/ 463998 h 927995"/>
                  <a:gd name="connsiteX2" fmla="*/ 463998 w 927995"/>
                  <a:gd name="connsiteY2" fmla="*/ 927996 h 927995"/>
                  <a:gd name="connsiteX3" fmla="*/ 927996 w 927995"/>
                  <a:gd name="connsiteY3" fmla="*/ 463998 h 927995"/>
                  <a:gd name="connsiteX4" fmla="*/ 463998 w 927995"/>
                  <a:gd name="connsiteY4" fmla="*/ 0 h 927995"/>
                  <a:gd name="connsiteX5" fmla="*/ 48842 w 927995"/>
                  <a:gd name="connsiteY5" fmla="*/ 463998 h 927995"/>
                  <a:gd name="connsiteX6" fmla="*/ 158736 w 927995"/>
                  <a:gd name="connsiteY6" fmla="*/ 183157 h 927995"/>
                  <a:gd name="connsiteX7" fmla="*/ 183157 w 927995"/>
                  <a:gd name="connsiteY7" fmla="*/ 207578 h 927995"/>
                  <a:gd name="connsiteX8" fmla="*/ 183157 w 927995"/>
                  <a:gd name="connsiteY8" fmla="*/ 284504 h 927995"/>
                  <a:gd name="connsiteX9" fmla="*/ 188041 w 927995"/>
                  <a:gd name="connsiteY9" fmla="*/ 299157 h 927995"/>
                  <a:gd name="connsiteX10" fmla="*/ 268630 w 927995"/>
                  <a:gd name="connsiteY10" fmla="*/ 402945 h 927995"/>
                  <a:gd name="connsiteX11" fmla="*/ 274736 w 927995"/>
                  <a:gd name="connsiteY11" fmla="*/ 396840 h 927995"/>
                  <a:gd name="connsiteX12" fmla="*/ 277178 w 927995"/>
                  <a:gd name="connsiteY12" fmla="*/ 382188 h 927995"/>
                  <a:gd name="connsiteX13" fmla="*/ 262525 w 927995"/>
                  <a:gd name="connsiteY13" fmla="*/ 357767 h 927995"/>
                  <a:gd name="connsiteX14" fmla="*/ 277178 w 927995"/>
                  <a:gd name="connsiteY14" fmla="*/ 339451 h 927995"/>
                  <a:gd name="connsiteX15" fmla="*/ 284504 w 927995"/>
                  <a:gd name="connsiteY15" fmla="*/ 345556 h 927995"/>
                  <a:gd name="connsiteX16" fmla="*/ 324798 w 927995"/>
                  <a:gd name="connsiteY16" fmla="*/ 424924 h 927995"/>
                  <a:gd name="connsiteX17" fmla="*/ 345556 w 927995"/>
                  <a:gd name="connsiteY17" fmla="*/ 443240 h 927995"/>
                  <a:gd name="connsiteX18" fmla="*/ 399282 w 927995"/>
                  <a:gd name="connsiteY18" fmla="*/ 461556 h 927995"/>
                  <a:gd name="connsiteX19" fmla="*/ 406609 w 927995"/>
                  <a:gd name="connsiteY19" fmla="*/ 467661 h 927995"/>
                  <a:gd name="connsiteX20" fmla="*/ 410272 w 927995"/>
                  <a:gd name="connsiteY20" fmla="*/ 473766 h 927995"/>
                  <a:gd name="connsiteX21" fmla="*/ 432251 w 927995"/>
                  <a:gd name="connsiteY21" fmla="*/ 487198 h 927995"/>
                  <a:gd name="connsiteX22" fmla="*/ 446903 w 927995"/>
                  <a:gd name="connsiteY22" fmla="*/ 487198 h 927995"/>
                  <a:gd name="connsiteX23" fmla="*/ 456672 w 927995"/>
                  <a:gd name="connsiteY23" fmla="*/ 492082 h 927995"/>
                  <a:gd name="connsiteX24" fmla="*/ 472545 w 927995"/>
                  <a:gd name="connsiteY24" fmla="*/ 515282 h 927995"/>
                  <a:gd name="connsiteX25" fmla="*/ 487198 w 927995"/>
                  <a:gd name="connsiteY25" fmla="*/ 525050 h 927995"/>
                  <a:gd name="connsiteX26" fmla="*/ 512840 w 927995"/>
                  <a:gd name="connsiteY26" fmla="*/ 531155 h 927995"/>
                  <a:gd name="connsiteX27" fmla="*/ 521387 w 927995"/>
                  <a:gd name="connsiteY27" fmla="*/ 547029 h 927995"/>
                  <a:gd name="connsiteX28" fmla="*/ 501850 w 927995"/>
                  <a:gd name="connsiteY28" fmla="*/ 594650 h 927995"/>
                  <a:gd name="connsiteX29" fmla="*/ 575113 w 927995"/>
                  <a:gd name="connsiteY29" fmla="*/ 716755 h 927995"/>
                  <a:gd name="connsiteX30" fmla="*/ 564124 w 927995"/>
                  <a:gd name="connsiteY30" fmla="*/ 863280 h 927995"/>
                  <a:gd name="connsiteX31" fmla="*/ 465219 w 927995"/>
                  <a:gd name="connsiteY31" fmla="*/ 875491 h 927995"/>
                  <a:gd name="connsiteX32" fmla="*/ 48842 w 927995"/>
                  <a:gd name="connsiteY32" fmla="*/ 463998 h 927995"/>
                  <a:gd name="connsiteX33" fmla="*/ 620292 w 927995"/>
                  <a:gd name="connsiteY33" fmla="*/ 848628 h 927995"/>
                  <a:gd name="connsiteX34" fmla="*/ 708207 w 927995"/>
                  <a:gd name="connsiteY34" fmla="*/ 769260 h 927995"/>
                  <a:gd name="connsiteX35" fmla="*/ 732628 w 927995"/>
                  <a:gd name="connsiteY35" fmla="*/ 708207 h 927995"/>
                  <a:gd name="connsiteX36" fmla="*/ 818101 w 927995"/>
                  <a:gd name="connsiteY36" fmla="*/ 622734 h 927995"/>
                  <a:gd name="connsiteX37" fmla="*/ 732628 w 927995"/>
                  <a:gd name="connsiteY37" fmla="*/ 561682 h 927995"/>
                  <a:gd name="connsiteX38" fmla="*/ 586103 w 927995"/>
                  <a:gd name="connsiteY38" fmla="*/ 488419 h 927995"/>
                  <a:gd name="connsiteX39" fmla="*/ 525050 w 927995"/>
                  <a:gd name="connsiteY39" fmla="*/ 512840 h 927995"/>
                  <a:gd name="connsiteX40" fmla="*/ 500629 w 927995"/>
                  <a:gd name="connsiteY40" fmla="*/ 500629 h 927995"/>
                  <a:gd name="connsiteX41" fmla="*/ 500629 w 927995"/>
                  <a:gd name="connsiteY41" fmla="*/ 463998 h 927995"/>
                  <a:gd name="connsiteX42" fmla="*/ 488419 w 927995"/>
                  <a:gd name="connsiteY42" fmla="*/ 451787 h 927995"/>
                  <a:gd name="connsiteX43" fmla="*/ 463998 w 927995"/>
                  <a:gd name="connsiteY43" fmla="*/ 451787 h 927995"/>
                  <a:gd name="connsiteX44" fmla="*/ 463998 w 927995"/>
                  <a:gd name="connsiteY44" fmla="*/ 415156 h 927995"/>
                  <a:gd name="connsiteX45" fmla="*/ 451787 w 927995"/>
                  <a:gd name="connsiteY45" fmla="*/ 402945 h 927995"/>
                  <a:gd name="connsiteX46" fmla="*/ 439577 w 927995"/>
                  <a:gd name="connsiteY46" fmla="*/ 402945 h 927995"/>
                  <a:gd name="connsiteX47" fmla="*/ 426145 w 927995"/>
                  <a:gd name="connsiteY47" fmla="*/ 411493 h 927995"/>
                  <a:gd name="connsiteX48" fmla="*/ 390735 w 927995"/>
                  <a:gd name="connsiteY48" fmla="*/ 401724 h 927995"/>
                  <a:gd name="connsiteX49" fmla="*/ 378525 w 927995"/>
                  <a:gd name="connsiteY49" fmla="*/ 377304 h 927995"/>
                  <a:gd name="connsiteX50" fmla="*/ 439577 w 927995"/>
                  <a:gd name="connsiteY50" fmla="*/ 328462 h 927995"/>
                  <a:gd name="connsiteX51" fmla="*/ 466440 w 927995"/>
                  <a:gd name="connsiteY51" fmla="*/ 328462 h 927995"/>
                  <a:gd name="connsiteX52" fmla="*/ 478650 w 927995"/>
                  <a:gd name="connsiteY52" fmla="*/ 338230 h 927995"/>
                  <a:gd name="connsiteX53" fmla="*/ 485977 w 927995"/>
                  <a:gd name="connsiteY53" fmla="*/ 368756 h 927995"/>
                  <a:gd name="connsiteX54" fmla="*/ 498187 w 927995"/>
                  <a:gd name="connsiteY54" fmla="*/ 378525 h 927995"/>
                  <a:gd name="connsiteX55" fmla="*/ 503071 w 927995"/>
                  <a:gd name="connsiteY55" fmla="*/ 378525 h 927995"/>
                  <a:gd name="connsiteX56" fmla="*/ 515282 w 927995"/>
                  <a:gd name="connsiteY56" fmla="*/ 368756 h 927995"/>
                  <a:gd name="connsiteX57" fmla="*/ 523829 w 927995"/>
                  <a:gd name="connsiteY57" fmla="*/ 323577 h 927995"/>
                  <a:gd name="connsiteX58" fmla="*/ 528713 w 927995"/>
                  <a:gd name="connsiteY58" fmla="*/ 312588 h 927995"/>
                  <a:gd name="connsiteX59" fmla="*/ 562903 w 927995"/>
                  <a:gd name="connsiteY59" fmla="*/ 269851 h 927995"/>
                  <a:gd name="connsiteX60" fmla="*/ 590987 w 927995"/>
                  <a:gd name="connsiteY60" fmla="*/ 256420 h 927995"/>
                  <a:gd name="connsiteX61" fmla="*/ 622734 w 927995"/>
                  <a:gd name="connsiteY61" fmla="*/ 256420 h 927995"/>
                  <a:gd name="connsiteX62" fmla="*/ 634944 w 927995"/>
                  <a:gd name="connsiteY62" fmla="*/ 244209 h 927995"/>
                  <a:gd name="connsiteX63" fmla="*/ 634944 w 927995"/>
                  <a:gd name="connsiteY63" fmla="*/ 231999 h 927995"/>
                  <a:gd name="connsiteX64" fmla="*/ 631281 w 927995"/>
                  <a:gd name="connsiteY64" fmla="*/ 228336 h 927995"/>
                  <a:gd name="connsiteX65" fmla="*/ 639829 w 927995"/>
                  <a:gd name="connsiteY65" fmla="*/ 207578 h 927995"/>
                  <a:gd name="connsiteX66" fmla="*/ 647155 w 927995"/>
                  <a:gd name="connsiteY66" fmla="*/ 207578 h 927995"/>
                  <a:gd name="connsiteX67" fmla="*/ 659365 w 927995"/>
                  <a:gd name="connsiteY67" fmla="*/ 219788 h 927995"/>
                  <a:gd name="connsiteX68" fmla="*/ 671576 w 927995"/>
                  <a:gd name="connsiteY68" fmla="*/ 231999 h 927995"/>
                  <a:gd name="connsiteX69" fmla="*/ 683786 w 927995"/>
                  <a:gd name="connsiteY69" fmla="*/ 231999 h 927995"/>
                  <a:gd name="connsiteX70" fmla="*/ 691113 w 927995"/>
                  <a:gd name="connsiteY70" fmla="*/ 200252 h 927995"/>
                  <a:gd name="connsiteX71" fmla="*/ 680123 w 927995"/>
                  <a:gd name="connsiteY71" fmla="*/ 173389 h 927995"/>
                  <a:gd name="connsiteX72" fmla="*/ 576334 w 927995"/>
                  <a:gd name="connsiteY72" fmla="*/ 111115 h 927995"/>
                  <a:gd name="connsiteX73" fmla="*/ 570229 w 927995"/>
                  <a:gd name="connsiteY73" fmla="*/ 109894 h 927995"/>
                  <a:gd name="connsiteX74" fmla="*/ 549471 w 927995"/>
                  <a:gd name="connsiteY74" fmla="*/ 109894 h 927995"/>
                  <a:gd name="connsiteX75" fmla="*/ 525050 w 927995"/>
                  <a:gd name="connsiteY75" fmla="*/ 134315 h 927995"/>
                  <a:gd name="connsiteX76" fmla="*/ 525050 w 927995"/>
                  <a:gd name="connsiteY76" fmla="*/ 146526 h 927995"/>
                  <a:gd name="connsiteX77" fmla="*/ 512840 w 927995"/>
                  <a:gd name="connsiteY77" fmla="*/ 158736 h 927995"/>
                  <a:gd name="connsiteX78" fmla="*/ 500629 w 927995"/>
                  <a:gd name="connsiteY78" fmla="*/ 158736 h 927995"/>
                  <a:gd name="connsiteX79" fmla="*/ 488419 w 927995"/>
                  <a:gd name="connsiteY79" fmla="*/ 146526 h 927995"/>
                  <a:gd name="connsiteX80" fmla="*/ 451787 w 927995"/>
                  <a:gd name="connsiteY80" fmla="*/ 146526 h 927995"/>
                  <a:gd name="connsiteX81" fmla="*/ 439577 w 927995"/>
                  <a:gd name="connsiteY81" fmla="*/ 134315 h 927995"/>
                  <a:gd name="connsiteX82" fmla="*/ 439577 w 927995"/>
                  <a:gd name="connsiteY82" fmla="*/ 103789 h 927995"/>
                  <a:gd name="connsiteX83" fmla="*/ 444461 w 927995"/>
                  <a:gd name="connsiteY83" fmla="*/ 94021 h 927995"/>
                  <a:gd name="connsiteX84" fmla="*/ 522608 w 927995"/>
                  <a:gd name="connsiteY84" fmla="*/ 61052 h 927995"/>
                  <a:gd name="connsiteX85" fmla="*/ 534819 w 927995"/>
                  <a:gd name="connsiteY85" fmla="*/ 81810 h 927995"/>
                  <a:gd name="connsiteX86" fmla="*/ 543366 w 927995"/>
                  <a:gd name="connsiteY86" fmla="*/ 85473 h 927995"/>
                  <a:gd name="connsiteX87" fmla="*/ 573892 w 927995"/>
                  <a:gd name="connsiteY87" fmla="*/ 85473 h 927995"/>
                  <a:gd name="connsiteX88" fmla="*/ 586103 w 927995"/>
                  <a:gd name="connsiteY88" fmla="*/ 73263 h 927995"/>
                  <a:gd name="connsiteX89" fmla="*/ 586103 w 927995"/>
                  <a:gd name="connsiteY89" fmla="*/ 67158 h 927995"/>
                  <a:gd name="connsiteX90" fmla="*/ 879154 w 927995"/>
                  <a:gd name="connsiteY90" fmla="*/ 463998 h 927995"/>
                  <a:gd name="connsiteX91" fmla="*/ 620292 w 927995"/>
                  <a:gd name="connsiteY91" fmla="*/ 848628 h 927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927995" h="927995">
                    <a:moveTo>
                      <a:pt x="463998" y="0"/>
                    </a:moveTo>
                    <a:cubicBezTo>
                      <a:pt x="207578" y="0"/>
                      <a:pt x="0" y="207578"/>
                      <a:pt x="0" y="463998"/>
                    </a:cubicBezTo>
                    <a:cubicBezTo>
                      <a:pt x="0" y="720418"/>
                      <a:pt x="207578" y="927996"/>
                      <a:pt x="463998" y="927996"/>
                    </a:cubicBezTo>
                    <a:cubicBezTo>
                      <a:pt x="720418" y="927996"/>
                      <a:pt x="927996" y="720418"/>
                      <a:pt x="927996" y="463998"/>
                    </a:cubicBezTo>
                    <a:cubicBezTo>
                      <a:pt x="927996" y="207578"/>
                      <a:pt x="720418" y="0"/>
                      <a:pt x="463998" y="0"/>
                    </a:cubicBezTo>
                    <a:close/>
                    <a:moveTo>
                      <a:pt x="48842" y="463998"/>
                    </a:moveTo>
                    <a:cubicBezTo>
                      <a:pt x="48842" y="355325"/>
                      <a:pt x="90357" y="257641"/>
                      <a:pt x="158736" y="183157"/>
                    </a:cubicBezTo>
                    <a:cubicBezTo>
                      <a:pt x="169726" y="189262"/>
                      <a:pt x="180715" y="199031"/>
                      <a:pt x="183157" y="207578"/>
                    </a:cubicBezTo>
                    <a:lnTo>
                      <a:pt x="183157" y="284504"/>
                    </a:lnTo>
                    <a:cubicBezTo>
                      <a:pt x="183157" y="289388"/>
                      <a:pt x="184378" y="295493"/>
                      <a:pt x="188041" y="299157"/>
                    </a:cubicBezTo>
                    <a:lnTo>
                      <a:pt x="268630" y="402945"/>
                    </a:lnTo>
                    <a:lnTo>
                      <a:pt x="274736" y="396840"/>
                    </a:lnTo>
                    <a:cubicBezTo>
                      <a:pt x="278399" y="393177"/>
                      <a:pt x="279620" y="387072"/>
                      <a:pt x="277178" y="382188"/>
                    </a:cubicBezTo>
                    <a:lnTo>
                      <a:pt x="262525" y="357767"/>
                    </a:lnTo>
                    <a:cubicBezTo>
                      <a:pt x="256420" y="347998"/>
                      <a:pt x="266188" y="335788"/>
                      <a:pt x="277178" y="339451"/>
                    </a:cubicBezTo>
                    <a:cubicBezTo>
                      <a:pt x="280841" y="340672"/>
                      <a:pt x="283283" y="343114"/>
                      <a:pt x="284504" y="345556"/>
                    </a:cubicBezTo>
                    <a:lnTo>
                      <a:pt x="324798" y="424924"/>
                    </a:lnTo>
                    <a:cubicBezTo>
                      <a:pt x="329683" y="433472"/>
                      <a:pt x="337009" y="440798"/>
                      <a:pt x="345556" y="443240"/>
                    </a:cubicBezTo>
                    <a:lnTo>
                      <a:pt x="399282" y="461556"/>
                    </a:lnTo>
                    <a:cubicBezTo>
                      <a:pt x="402945" y="462777"/>
                      <a:pt x="405388" y="465219"/>
                      <a:pt x="406609" y="467661"/>
                    </a:cubicBezTo>
                    <a:lnTo>
                      <a:pt x="410272" y="473766"/>
                    </a:lnTo>
                    <a:cubicBezTo>
                      <a:pt x="413935" y="482314"/>
                      <a:pt x="422482" y="487198"/>
                      <a:pt x="432251" y="487198"/>
                    </a:cubicBezTo>
                    <a:lnTo>
                      <a:pt x="446903" y="487198"/>
                    </a:lnTo>
                    <a:cubicBezTo>
                      <a:pt x="450566" y="487198"/>
                      <a:pt x="454229" y="489640"/>
                      <a:pt x="456672" y="492082"/>
                    </a:cubicBezTo>
                    <a:lnTo>
                      <a:pt x="472545" y="515282"/>
                    </a:lnTo>
                    <a:cubicBezTo>
                      <a:pt x="476208" y="520166"/>
                      <a:pt x="481093" y="523829"/>
                      <a:pt x="487198" y="525050"/>
                    </a:cubicBezTo>
                    <a:lnTo>
                      <a:pt x="512840" y="531155"/>
                    </a:lnTo>
                    <a:cubicBezTo>
                      <a:pt x="520166" y="532376"/>
                      <a:pt x="523829" y="540924"/>
                      <a:pt x="521387" y="547029"/>
                    </a:cubicBezTo>
                    <a:cubicBezTo>
                      <a:pt x="521387" y="547029"/>
                      <a:pt x="501850" y="566566"/>
                      <a:pt x="501850" y="594650"/>
                    </a:cubicBezTo>
                    <a:cubicBezTo>
                      <a:pt x="501850" y="675239"/>
                      <a:pt x="575113" y="698439"/>
                      <a:pt x="575113" y="716755"/>
                    </a:cubicBezTo>
                    <a:cubicBezTo>
                      <a:pt x="575113" y="766818"/>
                      <a:pt x="567787" y="836417"/>
                      <a:pt x="564124" y="863280"/>
                    </a:cubicBezTo>
                    <a:cubicBezTo>
                      <a:pt x="532376" y="870606"/>
                      <a:pt x="499408" y="875491"/>
                      <a:pt x="465219" y="875491"/>
                    </a:cubicBezTo>
                    <a:cubicBezTo>
                      <a:pt x="235662" y="879154"/>
                      <a:pt x="48842" y="692334"/>
                      <a:pt x="48842" y="463998"/>
                    </a:cubicBezTo>
                    <a:close/>
                    <a:moveTo>
                      <a:pt x="620292" y="848628"/>
                    </a:moveTo>
                    <a:cubicBezTo>
                      <a:pt x="647155" y="825428"/>
                      <a:pt x="692334" y="786354"/>
                      <a:pt x="708207" y="769260"/>
                    </a:cubicBezTo>
                    <a:cubicBezTo>
                      <a:pt x="728965" y="746060"/>
                      <a:pt x="732628" y="708207"/>
                      <a:pt x="732628" y="708207"/>
                    </a:cubicBezTo>
                    <a:cubicBezTo>
                      <a:pt x="732628" y="708207"/>
                      <a:pt x="818101" y="685007"/>
                      <a:pt x="818101" y="622734"/>
                    </a:cubicBezTo>
                    <a:cubicBezTo>
                      <a:pt x="818101" y="579997"/>
                      <a:pt x="732628" y="561682"/>
                      <a:pt x="732628" y="561682"/>
                    </a:cubicBezTo>
                    <a:cubicBezTo>
                      <a:pt x="717976" y="514061"/>
                      <a:pt x="645934" y="488419"/>
                      <a:pt x="586103" y="488419"/>
                    </a:cubicBezTo>
                    <a:cubicBezTo>
                      <a:pt x="572671" y="488419"/>
                      <a:pt x="525050" y="512840"/>
                      <a:pt x="525050" y="512840"/>
                    </a:cubicBezTo>
                    <a:lnTo>
                      <a:pt x="500629" y="500629"/>
                    </a:lnTo>
                    <a:lnTo>
                      <a:pt x="500629" y="463998"/>
                    </a:lnTo>
                    <a:cubicBezTo>
                      <a:pt x="500629" y="456672"/>
                      <a:pt x="495745" y="451787"/>
                      <a:pt x="488419" y="451787"/>
                    </a:cubicBezTo>
                    <a:lnTo>
                      <a:pt x="463998" y="451787"/>
                    </a:lnTo>
                    <a:lnTo>
                      <a:pt x="463998" y="415156"/>
                    </a:lnTo>
                    <a:cubicBezTo>
                      <a:pt x="463998" y="407830"/>
                      <a:pt x="459114" y="402945"/>
                      <a:pt x="451787" y="402945"/>
                    </a:cubicBezTo>
                    <a:lnTo>
                      <a:pt x="439577" y="402945"/>
                    </a:lnTo>
                    <a:lnTo>
                      <a:pt x="426145" y="411493"/>
                    </a:lnTo>
                    <a:cubicBezTo>
                      <a:pt x="413935" y="420040"/>
                      <a:pt x="396840" y="415156"/>
                      <a:pt x="390735" y="401724"/>
                    </a:cubicBezTo>
                    <a:cubicBezTo>
                      <a:pt x="390735" y="401724"/>
                      <a:pt x="378525" y="384630"/>
                      <a:pt x="378525" y="377304"/>
                    </a:cubicBezTo>
                    <a:cubicBezTo>
                      <a:pt x="378525" y="324798"/>
                      <a:pt x="439577" y="328462"/>
                      <a:pt x="439577" y="328462"/>
                    </a:cubicBezTo>
                    <a:lnTo>
                      <a:pt x="466440" y="328462"/>
                    </a:lnTo>
                    <a:cubicBezTo>
                      <a:pt x="472545" y="328462"/>
                      <a:pt x="477429" y="332125"/>
                      <a:pt x="478650" y="338230"/>
                    </a:cubicBezTo>
                    <a:lnTo>
                      <a:pt x="485977" y="368756"/>
                    </a:lnTo>
                    <a:cubicBezTo>
                      <a:pt x="487198" y="373640"/>
                      <a:pt x="492082" y="378525"/>
                      <a:pt x="498187" y="378525"/>
                    </a:cubicBezTo>
                    <a:lnTo>
                      <a:pt x="503071" y="378525"/>
                    </a:lnTo>
                    <a:cubicBezTo>
                      <a:pt x="509177" y="378525"/>
                      <a:pt x="514061" y="374861"/>
                      <a:pt x="515282" y="368756"/>
                    </a:cubicBezTo>
                    <a:lnTo>
                      <a:pt x="523829" y="323577"/>
                    </a:lnTo>
                    <a:cubicBezTo>
                      <a:pt x="525050" y="319914"/>
                      <a:pt x="526271" y="316251"/>
                      <a:pt x="528713" y="312588"/>
                    </a:cubicBezTo>
                    <a:lnTo>
                      <a:pt x="562903" y="269851"/>
                    </a:lnTo>
                    <a:cubicBezTo>
                      <a:pt x="570229" y="261304"/>
                      <a:pt x="579997" y="256420"/>
                      <a:pt x="590987" y="256420"/>
                    </a:cubicBezTo>
                    <a:lnTo>
                      <a:pt x="622734" y="256420"/>
                    </a:lnTo>
                    <a:cubicBezTo>
                      <a:pt x="630060" y="256420"/>
                      <a:pt x="634944" y="251536"/>
                      <a:pt x="634944" y="244209"/>
                    </a:cubicBezTo>
                    <a:lnTo>
                      <a:pt x="634944" y="231999"/>
                    </a:lnTo>
                    <a:lnTo>
                      <a:pt x="631281" y="228336"/>
                    </a:lnTo>
                    <a:cubicBezTo>
                      <a:pt x="623955" y="221009"/>
                      <a:pt x="628839" y="207578"/>
                      <a:pt x="639829" y="207578"/>
                    </a:cubicBezTo>
                    <a:lnTo>
                      <a:pt x="647155" y="207578"/>
                    </a:lnTo>
                    <a:cubicBezTo>
                      <a:pt x="654481" y="207578"/>
                      <a:pt x="659365" y="212462"/>
                      <a:pt x="659365" y="219788"/>
                    </a:cubicBezTo>
                    <a:cubicBezTo>
                      <a:pt x="659365" y="227115"/>
                      <a:pt x="664250" y="231999"/>
                      <a:pt x="671576" y="231999"/>
                    </a:cubicBezTo>
                    <a:lnTo>
                      <a:pt x="683786" y="231999"/>
                    </a:lnTo>
                    <a:lnTo>
                      <a:pt x="691113" y="200252"/>
                    </a:lnTo>
                    <a:cubicBezTo>
                      <a:pt x="693555" y="189262"/>
                      <a:pt x="688670" y="179494"/>
                      <a:pt x="680123" y="173389"/>
                    </a:cubicBezTo>
                    <a:lnTo>
                      <a:pt x="576334" y="111115"/>
                    </a:lnTo>
                    <a:cubicBezTo>
                      <a:pt x="575113" y="109894"/>
                      <a:pt x="572671" y="109894"/>
                      <a:pt x="570229" y="109894"/>
                    </a:cubicBezTo>
                    <a:lnTo>
                      <a:pt x="549471" y="109894"/>
                    </a:lnTo>
                    <a:cubicBezTo>
                      <a:pt x="536040" y="109894"/>
                      <a:pt x="525050" y="120884"/>
                      <a:pt x="525050" y="134315"/>
                    </a:cubicBezTo>
                    <a:lnTo>
                      <a:pt x="525050" y="146526"/>
                    </a:lnTo>
                    <a:cubicBezTo>
                      <a:pt x="525050" y="153852"/>
                      <a:pt x="520166" y="158736"/>
                      <a:pt x="512840" y="158736"/>
                    </a:cubicBezTo>
                    <a:lnTo>
                      <a:pt x="500629" y="158736"/>
                    </a:lnTo>
                    <a:lnTo>
                      <a:pt x="488419" y="146526"/>
                    </a:lnTo>
                    <a:lnTo>
                      <a:pt x="451787" y="146526"/>
                    </a:lnTo>
                    <a:cubicBezTo>
                      <a:pt x="444461" y="146526"/>
                      <a:pt x="439577" y="141641"/>
                      <a:pt x="439577" y="134315"/>
                    </a:cubicBezTo>
                    <a:lnTo>
                      <a:pt x="439577" y="103789"/>
                    </a:lnTo>
                    <a:cubicBezTo>
                      <a:pt x="439577" y="100126"/>
                      <a:pt x="440798" y="96463"/>
                      <a:pt x="444461" y="94021"/>
                    </a:cubicBezTo>
                    <a:lnTo>
                      <a:pt x="522608" y="61052"/>
                    </a:lnTo>
                    <a:lnTo>
                      <a:pt x="534819" y="81810"/>
                    </a:lnTo>
                    <a:cubicBezTo>
                      <a:pt x="537261" y="84252"/>
                      <a:pt x="539703" y="85473"/>
                      <a:pt x="543366" y="85473"/>
                    </a:cubicBezTo>
                    <a:lnTo>
                      <a:pt x="573892" y="85473"/>
                    </a:lnTo>
                    <a:cubicBezTo>
                      <a:pt x="581218" y="85473"/>
                      <a:pt x="586103" y="80589"/>
                      <a:pt x="586103" y="73263"/>
                    </a:cubicBezTo>
                    <a:lnTo>
                      <a:pt x="586103" y="67158"/>
                    </a:lnTo>
                    <a:cubicBezTo>
                      <a:pt x="755828" y="119663"/>
                      <a:pt x="879154" y="277178"/>
                      <a:pt x="879154" y="463998"/>
                    </a:cubicBezTo>
                    <a:cubicBezTo>
                      <a:pt x="879154" y="637387"/>
                      <a:pt x="771702" y="786354"/>
                      <a:pt x="620292" y="84862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C97490E-942C-9C3D-7B3A-B1204A92745A}"/>
                  </a:ext>
                </a:extLst>
              </p:cNvPr>
              <p:cNvSpPr/>
              <p:nvPr/>
            </p:nvSpPr>
            <p:spPr>
              <a:xfrm>
                <a:off x="2747107" y="5023199"/>
                <a:ext cx="125326" cy="41845"/>
              </a:xfrm>
              <a:custGeom>
                <a:avLst/>
                <a:gdLst>
                  <a:gd name="connsiteX0" fmla="*/ 116779 w 125326"/>
                  <a:gd name="connsiteY0" fmla="*/ 20453 h 41845"/>
                  <a:gd name="connsiteX1" fmla="*/ 58169 w 125326"/>
                  <a:gd name="connsiteY1" fmla="*/ 916 h 41845"/>
                  <a:gd name="connsiteX2" fmla="*/ 44737 w 125326"/>
                  <a:gd name="connsiteY2" fmla="*/ 916 h 41845"/>
                  <a:gd name="connsiteX3" fmla="*/ 3221 w 125326"/>
                  <a:gd name="connsiteY3" fmla="*/ 10684 h 41845"/>
                  <a:gd name="connsiteX4" fmla="*/ 3221 w 125326"/>
                  <a:gd name="connsiteY4" fmla="*/ 22895 h 41845"/>
                  <a:gd name="connsiteX5" fmla="*/ 59390 w 125326"/>
                  <a:gd name="connsiteY5" fmla="*/ 22895 h 41845"/>
                  <a:gd name="connsiteX6" fmla="*/ 67937 w 125326"/>
                  <a:gd name="connsiteY6" fmla="*/ 24116 h 41845"/>
                  <a:gd name="connsiteX7" fmla="*/ 110674 w 125326"/>
                  <a:gd name="connsiteY7" fmla="*/ 41210 h 41845"/>
                  <a:gd name="connsiteX8" fmla="*/ 125326 w 125326"/>
                  <a:gd name="connsiteY8" fmla="*/ 31442 h 41845"/>
                  <a:gd name="connsiteX9" fmla="*/ 116779 w 125326"/>
                  <a:gd name="connsiteY9" fmla="*/ 20453 h 4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326" h="41845">
                    <a:moveTo>
                      <a:pt x="116779" y="20453"/>
                    </a:moveTo>
                    <a:lnTo>
                      <a:pt x="58169" y="916"/>
                    </a:lnTo>
                    <a:cubicBezTo>
                      <a:pt x="53284" y="-305"/>
                      <a:pt x="49621" y="-305"/>
                      <a:pt x="44737" y="916"/>
                    </a:cubicBezTo>
                    <a:lnTo>
                      <a:pt x="3221" y="10684"/>
                    </a:lnTo>
                    <a:cubicBezTo>
                      <a:pt x="-442" y="13126"/>
                      <a:pt x="-1663" y="18010"/>
                      <a:pt x="3221" y="22895"/>
                    </a:cubicBezTo>
                    <a:lnTo>
                      <a:pt x="59390" y="22895"/>
                    </a:lnTo>
                    <a:cubicBezTo>
                      <a:pt x="63053" y="22895"/>
                      <a:pt x="65495" y="22895"/>
                      <a:pt x="67937" y="24116"/>
                    </a:cubicBezTo>
                    <a:lnTo>
                      <a:pt x="110674" y="41210"/>
                    </a:lnTo>
                    <a:cubicBezTo>
                      <a:pt x="118000" y="43652"/>
                      <a:pt x="125326" y="38768"/>
                      <a:pt x="125326" y="31442"/>
                    </a:cubicBezTo>
                    <a:cubicBezTo>
                      <a:pt x="125326" y="26558"/>
                      <a:pt x="121663" y="21674"/>
                      <a:pt x="116779" y="2045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4DF4636-BB78-714B-E561-19E269D1794B}"/>
                </a:ext>
              </a:extLst>
            </p:cNvPr>
            <p:cNvGrpSpPr/>
            <p:nvPr/>
          </p:nvGrpSpPr>
          <p:grpSpPr>
            <a:xfrm>
              <a:off x="1699199" y="585705"/>
              <a:ext cx="1271176" cy="1508244"/>
              <a:chOff x="1805848" y="1365281"/>
              <a:chExt cx="1139419" cy="1351915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F7586C0-101C-B3A4-7030-C57F7767FDB6}"/>
                  </a:ext>
                </a:extLst>
              </p:cNvPr>
              <p:cNvSpPr/>
              <p:nvPr/>
            </p:nvSpPr>
            <p:spPr>
              <a:xfrm>
                <a:off x="1805848" y="1365281"/>
                <a:ext cx="1139419" cy="1351915"/>
              </a:xfrm>
              <a:custGeom>
                <a:avLst/>
                <a:gdLst>
                  <a:gd name="connsiteX0" fmla="*/ 286455 w 648029"/>
                  <a:gd name="connsiteY0" fmla="*/ 19050 h 768883"/>
                  <a:gd name="connsiteX1" fmla="*/ 553859 w 648029"/>
                  <a:gd name="connsiteY1" fmla="*/ 285939 h 768883"/>
                  <a:gd name="connsiteX2" fmla="*/ 553658 w 648029"/>
                  <a:gd name="connsiteY2" fmla="*/ 296571 h 768883"/>
                  <a:gd name="connsiteX3" fmla="*/ 553646 w 648029"/>
                  <a:gd name="connsiteY3" fmla="*/ 296917 h 768883"/>
                  <a:gd name="connsiteX4" fmla="*/ 553646 w 648029"/>
                  <a:gd name="connsiteY4" fmla="*/ 307112 h 768883"/>
                  <a:gd name="connsiteX5" fmla="*/ 556180 w 648029"/>
                  <a:gd name="connsiteY5" fmla="*/ 311521 h 768883"/>
                  <a:gd name="connsiteX6" fmla="*/ 621903 w 648029"/>
                  <a:gd name="connsiteY6" fmla="*/ 425853 h 768883"/>
                  <a:gd name="connsiteX7" fmla="*/ 622157 w 648029"/>
                  <a:gd name="connsiteY7" fmla="*/ 426295 h 768883"/>
                  <a:gd name="connsiteX8" fmla="*/ 622435 w 648029"/>
                  <a:gd name="connsiteY8" fmla="*/ 426723 h 768883"/>
                  <a:gd name="connsiteX9" fmla="*/ 627252 w 648029"/>
                  <a:gd name="connsiteY9" fmla="*/ 453496 h 768883"/>
                  <a:gd name="connsiteX10" fmla="*/ 613308 w 648029"/>
                  <a:gd name="connsiteY10" fmla="*/ 464002 h 768883"/>
                  <a:gd name="connsiteX11" fmla="*/ 553646 w 648029"/>
                  <a:gd name="connsiteY11" fmla="*/ 464002 h 768883"/>
                  <a:gd name="connsiteX12" fmla="*/ 553646 w 648029"/>
                  <a:gd name="connsiteY12" fmla="*/ 540218 h 768883"/>
                  <a:gd name="connsiteX13" fmla="*/ 526836 w 648029"/>
                  <a:gd name="connsiteY13" fmla="*/ 607732 h 768883"/>
                  <a:gd name="connsiteX14" fmla="*/ 460295 w 648029"/>
                  <a:gd name="connsiteY14" fmla="*/ 635499 h 768883"/>
                  <a:gd name="connsiteX15" fmla="*/ 394572 w 648029"/>
                  <a:gd name="connsiteY15" fmla="*/ 635499 h 768883"/>
                  <a:gd name="connsiteX16" fmla="*/ 394572 w 648029"/>
                  <a:gd name="connsiteY16" fmla="*/ 749834 h 768883"/>
                  <a:gd name="connsiteX17" fmla="*/ 131665 w 648029"/>
                  <a:gd name="connsiteY17" fmla="*/ 749834 h 768883"/>
                  <a:gd name="connsiteX18" fmla="*/ 131665 w 648029"/>
                  <a:gd name="connsiteY18" fmla="*/ 518485 h 768883"/>
                  <a:gd name="connsiteX19" fmla="*/ 124271 w 648029"/>
                  <a:gd name="connsiteY19" fmla="*/ 512764 h 768883"/>
                  <a:gd name="connsiteX20" fmla="*/ 19264 w 648029"/>
                  <a:gd name="connsiteY20" fmla="*/ 297264 h 768883"/>
                  <a:gd name="connsiteX21" fmla="*/ 19264 w 648029"/>
                  <a:gd name="connsiteY21" fmla="*/ 296920 h 768883"/>
                  <a:gd name="connsiteX22" fmla="*/ 19252 w 648029"/>
                  <a:gd name="connsiteY22" fmla="*/ 296573 h 768883"/>
                  <a:gd name="connsiteX23" fmla="*/ 275822 w 648029"/>
                  <a:gd name="connsiteY23" fmla="*/ 19252 h 768883"/>
                  <a:gd name="connsiteX24" fmla="*/ 286455 w 648029"/>
                  <a:gd name="connsiteY24" fmla="*/ 19050 h 768883"/>
                  <a:gd name="connsiteX25" fmla="*/ 286455 w 648029"/>
                  <a:gd name="connsiteY25" fmla="*/ 0 h 768883"/>
                  <a:gd name="connsiteX26" fmla="*/ 0 w 648029"/>
                  <a:gd name="connsiteY26" fmla="*/ 285939 h 768883"/>
                  <a:gd name="connsiteX27" fmla="*/ 214 w 648029"/>
                  <a:gd name="connsiteY27" fmla="*/ 297264 h 768883"/>
                  <a:gd name="connsiteX28" fmla="*/ 112615 w 648029"/>
                  <a:gd name="connsiteY28" fmla="*/ 527834 h 768883"/>
                  <a:gd name="connsiteX29" fmla="*/ 112615 w 648029"/>
                  <a:gd name="connsiteY29" fmla="*/ 768884 h 768883"/>
                  <a:gd name="connsiteX30" fmla="*/ 413620 w 648029"/>
                  <a:gd name="connsiteY30" fmla="*/ 768884 h 768883"/>
                  <a:gd name="connsiteX31" fmla="*/ 413620 w 648029"/>
                  <a:gd name="connsiteY31" fmla="*/ 654551 h 768883"/>
                  <a:gd name="connsiteX32" fmla="*/ 460293 w 648029"/>
                  <a:gd name="connsiteY32" fmla="*/ 654551 h 768883"/>
                  <a:gd name="connsiteX33" fmla="*/ 540303 w 648029"/>
                  <a:gd name="connsiteY33" fmla="*/ 621204 h 768883"/>
                  <a:gd name="connsiteX34" fmla="*/ 572688 w 648029"/>
                  <a:gd name="connsiteY34" fmla="*/ 540221 h 768883"/>
                  <a:gd name="connsiteX35" fmla="*/ 572688 w 648029"/>
                  <a:gd name="connsiteY35" fmla="*/ 483055 h 768883"/>
                  <a:gd name="connsiteX36" fmla="*/ 614598 w 648029"/>
                  <a:gd name="connsiteY36" fmla="*/ 483055 h 768883"/>
                  <a:gd name="connsiteX37" fmla="*/ 638410 w 648029"/>
                  <a:gd name="connsiteY37" fmla="*/ 416361 h 768883"/>
                  <a:gd name="connsiteX38" fmla="*/ 572688 w 648029"/>
                  <a:gd name="connsiteY38" fmla="*/ 302028 h 768883"/>
                  <a:gd name="connsiteX39" fmla="*/ 572688 w 648029"/>
                  <a:gd name="connsiteY39" fmla="*/ 297266 h 768883"/>
                  <a:gd name="connsiteX40" fmla="*/ 297774 w 648029"/>
                  <a:gd name="connsiteY40" fmla="*/ 214 h 768883"/>
                  <a:gd name="connsiteX41" fmla="*/ 286455 w 648029"/>
                  <a:gd name="connsiteY41" fmla="*/ 0 h 76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48029" h="768883">
                    <a:moveTo>
                      <a:pt x="286455" y="19050"/>
                    </a:moveTo>
                    <a:cubicBezTo>
                      <a:pt x="433996" y="18908"/>
                      <a:pt x="553717" y="138398"/>
                      <a:pt x="553859" y="285939"/>
                    </a:cubicBezTo>
                    <a:cubicBezTo>
                      <a:pt x="553863" y="289484"/>
                      <a:pt x="553795" y="293028"/>
                      <a:pt x="553658" y="296571"/>
                    </a:cubicBezTo>
                    <a:lnTo>
                      <a:pt x="553646" y="296917"/>
                    </a:lnTo>
                    <a:lnTo>
                      <a:pt x="553646" y="307112"/>
                    </a:lnTo>
                    <a:lnTo>
                      <a:pt x="556180" y="311521"/>
                    </a:lnTo>
                    <a:lnTo>
                      <a:pt x="621903" y="425853"/>
                    </a:lnTo>
                    <a:lnTo>
                      <a:pt x="622157" y="426295"/>
                    </a:lnTo>
                    <a:lnTo>
                      <a:pt x="622435" y="426723"/>
                    </a:lnTo>
                    <a:cubicBezTo>
                      <a:pt x="628622" y="434186"/>
                      <a:pt x="630450" y="444344"/>
                      <a:pt x="627252" y="453496"/>
                    </a:cubicBezTo>
                    <a:cubicBezTo>
                      <a:pt x="624559" y="459032"/>
                      <a:pt x="619373" y="462940"/>
                      <a:pt x="613308" y="464002"/>
                    </a:cubicBezTo>
                    <a:lnTo>
                      <a:pt x="553646" y="464002"/>
                    </a:lnTo>
                    <a:lnTo>
                      <a:pt x="553646" y="540218"/>
                    </a:lnTo>
                    <a:cubicBezTo>
                      <a:pt x="553748" y="565337"/>
                      <a:pt x="544143" y="589526"/>
                      <a:pt x="526836" y="607732"/>
                    </a:cubicBezTo>
                    <a:cubicBezTo>
                      <a:pt x="509256" y="625505"/>
                      <a:pt x="485294" y="635504"/>
                      <a:pt x="460295" y="635499"/>
                    </a:cubicBezTo>
                    <a:lnTo>
                      <a:pt x="394572" y="635499"/>
                    </a:lnTo>
                    <a:lnTo>
                      <a:pt x="394572" y="749834"/>
                    </a:lnTo>
                    <a:lnTo>
                      <a:pt x="131665" y="749834"/>
                    </a:lnTo>
                    <a:lnTo>
                      <a:pt x="131665" y="518485"/>
                    </a:lnTo>
                    <a:lnTo>
                      <a:pt x="124271" y="512764"/>
                    </a:lnTo>
                    <a:cubicBezTo>
                      <a:pt x="57580" y="461235"/>
                      <a:pt x="18748" y="381541"/>
                      <a:pt x="19264" y="297264"/>
                    </a:cubicBezTo>
                    <a:lnTo>
                      <a:pt x="19264" y="296920"/>
                    </a:lnTo>
                    <a:lnTo>
                      <a:pt x="19252" y="296573"/>
                    </a:lnTo>
                    <a:cubicBezTo>
                      <a:pt x="13522" y="149144"/>
                      <a:pt x="128392" y="24982"/>
                      <a:pt x="275822" y="19252"/>
                    </a:cubicBezTo>
                    <a:cubicBezTo>
                      <a:pt x="279365" y="19114"/>
                      <a:pt x="282910" y="19047"/>
                      <a:pt x="286455" y="19050"/>
                    </a:cubicBezTo>
                    <a:moveTo>
                      <a:pt x="286455" y="0"/>
                    </a:moveTo>
                    <a:cubicBezTo>
                      <a:pt x="128393" y="-142"/>
                      <a:pt x="143" y="127877"/>
                      <a:pt x="0" y="285939"/>
                    </a:cubicBezTo>
                    <a:cubicBezTo>
                      <a:pt x="-3" y="289715"/>
                      <a:pt x="69" y="293491"/>
                      <a:pt x="214" y="297264"/>
                    </a:cubicBezTo>
                    <a:cubicBezTo>
                      <a:pt x="-156" y="387405"/>
                      <a:pt x="41377" y="472601"/>
                      <a:pt x="112615" y="527834"/>
                    </a:cubicBezTo>
                    <a:lnTo>
                      <a:pt x="112615" y="768884"/>
                    </a:lnTo>
                    <a:lnTo>
                      <a:pt x="413620" y="768884"/>
                    </a:lnTo>
                    <a:lnTo>
                      <a:pt x="413620" y="654551"/>
                    </a:lnTo>
                    <a:lnTo>
                      <a:pt x="460293" y="654551"/>
                    </a:lnTo>
                    <a:cubicBezTo>
                      <a:pt x="490332" y="654497"/>
                      <a:pt x="519116" y="642500"/>
                      <a:pt x="540303" y="621204"/>
                    </a:cubicBezTo>
                    <a:cubicBezTo>
                      <a:pt x="561200" y="599437"/>
                      <a:pt x="572814" y="570395"/>
                      <a:pt x="572688" y="540221"/>
                    </a:cubicBezTo>
                    <a:lnTo>
                      <a:pt x="572688" y="483055"/>
                    </a:lnTo>
                    <a:lnTo>
                      <a:pt x="614598" y="483055"/>
                    </a:lnTo>
                    <a:cubicBezTo>
                      <a:pt x="639363" y="480197"/>
                      <a:pt x="661270" y="451613"/>
                      <a:pt x="638410" y="416361"/>
                    </a:cubicBezTo>
                    <a:lnTo>
                      <a:pt x="572688" y="302028"/>
                    </a:lnTo>
                    <a:lnTo>
                      <a:pt x="572688" y="297266"/>
                    </a:lnTo>
                    <a:cubicBezTo>
                      <a:pt x="578801" y="139322"/>
                      <a:pt x="455718" y="6327"/>
                      <a:pt x="297774" y="214"/>
                    </a:cubicBezTo>
                    <a:cubicBezTo>
                      <a:pt x="294003" y="68"/>
                      <a:pt x="290229" y="-3"/>
                      <a:pt x="2864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 cap="flat">
                <a:solidFill>
                  <a:schemeClr val="accent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29" name="Picture 28" descr="A red and blue brain&#10;&#10;Description automatically generated">
                <a:extLst>
                  <a:ext uri="{FF2B5EF4-FFF2-40B4-BE49-F238E27FC236}">
                    <a16:creationId xmlns:a16="http://schemas.microsoft.com/office/drawing/2014/main" id="{E2277579-26AC-6216-53F9-9624FCF1E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881387" y="1415683"/>
                <a:ext cx="880107" cy="880107"/>
              </a:xfrm>
              <a:prstGeom prst="ellipse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2E56B8C-0DFD-1445-3555-5BF9187C5CCC}"/>
              </a:ext>
            </a:extLst>
          </p:cNvPr>
          <p:cNvGrpSpPr/>
          <p:nvPr/>
        </p:nvGrpSpPr>
        <p:grpSpPr>
          <a:xfrm>
            <a:off x="3183200" y="772915"/>
            <a:ext cx="4494121" cy="4713209"/>
            <a:chOff x="3183200" y="490105"/>
            <a:chExt cx="4494121" cy="471320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DC953E-7EA5-049A-2C88-24A55C3F73DB}"/>
                </a:ext>
              </a:extLst>
            </p:cNvPr>
            <p:cNvSpPr txBox="1"/>
            <p:nvPr/>
          </p:nvSpPr>
          <p:spPr>
            <a:xfrm>
              <a:off x="3507655" y="714671"/>
              <a:ext cx="245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</a:rPr>
                <a:t>Intervention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219B63-5AA2-6F85-6C24-BFB500BCC718}"/>
                </a:ext>
              </a:extLst>
            </p:cNvPr>
            <p:cNvSpPr txBox="1"/>
            <p:nvPr/>
          </p:nvSpPr>
          <p:spPr>
            <a:xfrm>
              <a:off x="3507655" y="3666666"/>
              <a:ext cx="245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</a:rPr>
                <a:t>Primary outcome</a:t>
              </a:r>
            </a:p>
          </p:txBody>
        </p:sp>
        <p:pic>
          <p:nvPicPr>
            <p:cNvPr id="30" name="Picture 29" descr="A blood bag with a drop of blood&#10;&#10;Description automatically generated">
              <a:extLst>
                <a:ext uri="{FF2B5EF4-FFF2-40B4-BE49-F238E27FC236}">
                  <a16:creationId xmlns:a16="http://schemas.microsoft.com/office/drawing/2014/main" id="{FA22498C-E4B4-0D7F-4A98-A0FBB65B0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0413" y="490105"/>
              <a:ext cx="1603844" cy="160384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538920-143D-3CCE-9C0A-848CE37CA416}"/>
                </a:ext>
              </a:extLst>
            </p:cNvPr>
            <p:cNvSpPr/>
            <p:nvPr/>
          </p:nvSpPr>
          <p:spPr>
            <a:xfrm>
              <a:off x="4438325" y="1232471"/>
              <a:ext cx="1944130" cy="511279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>
                  <a:solidFill>
                    <a:schemeClr val="tx1"/>
                  </a:solidFill>
                </a:rPr>
                <a:t>742 Patients randomized</a:t>
              </a:r>
            </a:p>
            <a:p>
              <a:r>
                <a:rPr lang="en-US" sz="1200">
                  <a:solidFill>
                    <a:schemeClr val="tx1"/>
                  </a:solidFill>
                </a:rPr>
                <a:t>736 Patients analyzed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BF43039-D3F1-2C54-D347-AAB32EA97C37}"/>
                </a:ext>
              </a:extLst>
            </p:cNvPr>
            <p:cNvSpPr/>
            <p:nvPr/>
          </p:nvSpPr>
          <p:spPr>
            <a:xfrm>
              <a:off x="3541966" y="2083444"/>
              <a:ext cx="972065" cy="375469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369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22F4E59-FE96-3C50-F8F4-339294DC792B}"/>
                </a:ext>
              </a:extLst>
            </p:cNvPr>
            <p:cNvSpPr/>
            <p:nvPr/>
          </p:nvSpPr>
          <p:spPr>
            <a:xfrm>
              <a:off x="5685754" y="2083444"/>
              <a:ext cx="972065" cy="375469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367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3AFC51D-5F4D-B5A1-7FAD-01E13DC8E8D7}"/>
                </a:ext>
              </a:extLst>
            </p:cNvPr>
            <p:cNvGrpSpPr/>
            <p:nvPr/>
          </p:nvGrpSpPr>
          <p:grpSpPr>
            <a:xfrm>
              <a:off x="3339024" y="2346078"/>
              <a:ext cx="1944130" cy="845554"/>
              <a:chOff x="3706675" y="2538762"/>
              <a:chExt cx="1944130" cy="845554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802DEE9-49D5-45EF-64CE-470483239931}"/>
                  </a:ext>
                </a:extLst>
              </p:cNvPr>
              <p:cNvSpPr/>
              <p:nvPr/>
            </p:nvSpPr>
            <p:spPr>
              <a:xfrm>
                <a:off x="3706675" y="2538762"/>
                <a:ext cx="1803599" cy="375275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>
                    <a:solidFill>
                      <a:schemeClr val="tx1"/>
                    </a:solidFill>
                  </a:rPr>
                  <a:t>Liberal transfusion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260E942-90B1-DA09-E7EE-F26942D98552}"/>
                  </a:ext>
                </a:extLst>
              </p:cNvPr>
              <p:cNvSpPr/>
              <p:nvPr/>
            </p:nvSpPr>
            <p:spPr>
              <a:xfrm>
                <a:off x="3706675" y="2873037"/>
                <a:ext cx="1944130" cy="511279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</a:rPr>
                  <a:t>RBC transfusion </a:t>
                </a:r>
                <a:br>
                  <a:rPr lang="en-US" sz="1200">
                    <a:solidFill>
                      <a:schemeClr val="tx1"/>
                    </a:solidFill>
                  </a:rPr>
                </a:br>
                <a:r>
                  <a:rPr lang="en-US" sz="1200">
                    <a:solidFill>
                      <a:schemeClr val="tx1"/>
                    </a:solidFill>
                  </a:rPr>
                  <a:t>triggered by hemoglobin level ≤ 10 g/dL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5F9312C-8DAB-9AED-DC38-A70FA65BBF8B}"/>
                </a:ext>
              </a:extLst>
            </p:cNvPr>
            <p:cNvGrpSpPr/>
            <p:nvPr/>
          </p:nvGrpSpPr>
          <p:grpSpPr>
            <a:xfrm>
              <a:off x="5344725" y="2346078"/>
              <a:ext cx="2174790" cy="843835"/>
              <a:chOff x="5712376" y="2477879"/>
              <a:chExt cx="2174790" cy="843835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853DD59-689F-CA3F-F142-C86D6BF32935}"/>
                  </a:ext>
                </a:extLst>
              </p:cNvPr>
              <p:cNvSpPr/>
              <p:nvPr/>
            </p:nvSpPr>
            <p:spPr>
              <a:xfrm>
                <a:off x="5712376" y="2477879"/>
                <a:ext cx="2174790" cy="375275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>
                    <a:solidFill>
                      <a:schemeClr val="tx1"/>
                    </a:solidFill>
                  </a:rPr>
                  <a:t>Restrictive transfusion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95FA322-D9E0-6340-6032-3A9F6EF1F99E}"/>
                  </a:ext>
                </a:extLst>
              </p:cNvPr>
              <p:cNvSpPr/>
              <p:nvPr/>
            </p:nvSpPr>
            <p:spPr>
              <a:xfrm>
                <a:off x="5713216" y="2810435"/>
                <a:ext cx="1944130" cy="511279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</a:rPr>
                  <a:t>RBC transfusion </a:t>
                </a:r>
                <a:br>
                  <a:rPr lang="en-US" sz="1200">
                    <a:solidFill>
                      <a:schemeClr val="tx1"/>
                    </a:solidFill>
                  </a:rPr>
                </a:br>
                <a:r>
                  <a:rPr lang="en-US" sz="1200">
                    <a:solidFill>
                      <a:schemeClr val="tx1"/>
                    </a:solidFill>
                  </a:rPr>
                  <a:t>triggered by hemoglobin level ≤ 7 g/dL</a:t>
                </a:r>
              </a:p>
            </p:txBody>
          </p:sp>
        </p:grpSp>
        <p:pic>
          <p:nvPicPr>
            <p:cNvPr id="40" name="Graphic 39" descr="Children outline">
              <a:extLst>
                <a:ext uri="{FF2B5EF4-FFF2-40B4-BE49-F238E27FC236}">
                  <a16:creationId xmlns:a16="http://schemas.microsoft.com/office/drawing/2014/main" id="{E69A5223-F868-8DFD-3B20-F5A65D5A3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07655" y="1045670"/>
              <a:ext cx="914400" cy="914400"/>
            </a:xfrm>
            <a:prstGeom prst="rect">
              <a:avLst/>
            </a:prstGeom>
          </p:spPr>
        </p:pic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95F0BEF4-4F16-61D3-56C9-E1EA51453B4E}"/>
                </a:ext>
              </a:extLst>
            </p:cNvPr>
            <p:cNvCxnSpPr>
              <a:stCxn id="31" idx="2"/>
              <a:endCxn id="32" idx="0"/>
            </p:cNvCxnSpPr>
            <p:nvPr/>
          </p:nvCxnSpPr>
          <p:spPr>
            <a:xfrm rot="5400000">
              <a:off x="4549348" y="1222402"/>
              <a:ext cx="339694" cy="138239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6ECE60C5-F433-4D1C-6B9B-19B32E0DA7FD}"/>
                </a:ext>
              </a:extLst>
            </p:cNvPr>
            <p:cNvCxnSpPr>
              <a:cxnSpLocks/>
              <a:stCxn id="31" idx="2"/>
              <a:endCxn id="33" idx="0"/>
            </p:cNvCxnSpPr>
            <p:nvPr/>
          </p:nvCxnSpPr>
          <p:spPr>
            <a:xfrm rot="16200000" flipH="1">
              <a:off x="5621241" y="1532898"/>
              <a:ext cx="339694" cy="76139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7361806-A41B-06CA-61A4-8B2F6F77CB0D}"/>
                </a:ext>
              </a:extLst>
            </p:cNvPr>
            <p:cNvSpPr txBox="1"/>
            <p:nvPr/>
          </p:nvSpPr>
          <p:spPr>
            <a:xfrm>
              <a:off x="3507655" y="4035381"/>
              <a:ext cx="3150164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b="1"/>
                <a:t>Outcome: </a:t>
              </a:r>
              <a:r>
                <a:rPr lang="en-US" sz="1100"/>
                <a:t>unfavorable neurological outcome</a:t>
              </a:r>
              <a:endParaRPr lang="en-US" sz="1100" b="1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EB448BB-6A0A-B5F1-5B69-EF9B03668AD8}"/>
                </a:ext>
              </a:extLst>
            </p:cNvPr>
            <p:cNvSpPr txBox="1"/>
            <p:nvPr/>
          </p:nvSpPr>
          <p:spPr>
            <a:xfrm>
              <a:off x="3509938" y="4249207"/>
              <a:ext cx="2799454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/>
                <a:t>Glasgow Outcome Scale Extended score using a sliding dichotomy approach, </a:t>
              </a:r>
              <a:br>
                <a:rPr lang="en-US" sz="1400"/>
              </a:br>
              <a:r>
                <a:rPr lang="en-US" sz="1400"/>
                <a:t>six months after randomization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646AAC9-B09E-EDC4-226E-89216AE62F90}"/>
                </a:ext>
              </a:extLst>
            </p:cNvPr>
            <p:cNvCxnSpPr/>
            <p:nvPr/>
          </p:nvCxnSpPr>
          <p:spPr>
            <a:xfrm>
              <a:off x="3183200" y="1150579"/>
              <a:ext cx="0" cy="3413163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Graphic 53" descr="Ruler with solid fill">
              <a:extLst>
                <a:ext uri="{FF2B5EF4-FFF2-40B4-BE49-F238E27FC236}">
                  <a16:creationId xmlns:a16="http://schemas.microsoft.com/office/drawing/2014/main" id="{75DD9F9B-9DE2-680F-813B-FCDE7FA1C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8900000">
              <a:off x="6367983" y="3670284"/>
              <a:ext cx="1309338" cy="1309338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7F6DEB8-7041-B2D9-9A2F-052F2E8C8BD6}"/>
              </a:ext>
            </a:extLst>
          </p:cNvPr>
          <p:cNvGrpSpPr/>
          <p:nvPr/>
        </p:nvGrpSpPr>
        <p:grpSpPr>
          <a:xfrm>
            <a:off x="7700478" y="997481"/>
            <a:ext cx="4387825" cy="3849071"/>
            <a:chOff x="7700478" y="714671"/>
            <a:chExt cx="4387825" cy="384907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514BE7-D5F0-BB79-E07C-1A9EDA17EA64}"/>
                </a:ext>
              </a:extLst>
            </p:cNvPr>
            <p:cNvSpPr txBox="1"/>
            <p:nvPr/>
          </p:nvSpPr>
          <p:spPr>
            <a:xfrm>
              <a:off x="7853085" y="714671"/>
              <a:ext cx="2636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</a:rPr>
                <a:t>Findings</a:t>
              </a:r>
            </a:p>
          </p:txBody>
        </p:sp>
        <p:graphicFrame>
          <p:nvGraphicFramePr>
            <p:cNvPr id="45" name="Chart 44">
              <a:extLst>
                <a:ext uri="{FF2B5EF4-FFF2-40B4-BE49-F238E27FC236}">
                  <a16:creationId xmlns:a16="http://schemas.microsoft.com/office/drawing/2014/main" id="{1CE40153-8FEA-BDCC-3E58-5F14DDF2EA6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64063142"/>
                </p:ext>
              </p:extLst>
            </p:nvPr>
          </p:nvGraphicFramePr>
          <p:xfrm>
            <a:off x="7781074" y="1580493"/>
            <a:ext cx="2147173" cy="23684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graphicFrame>
          <p:nvGraphicFramePr>
            <p:cNvPr id="46" name="Chart 45">
              <a:extLst>
                <a:ext uri="{FF2B5EF4-FFF2-40B4-BE49-F238E27FC236}">
                  <a16:creationId xmlns:a16="http://schemas.microsoft.com/office/drawing/2014/main" id="{26690247-4D95-8E5B-56C3-EAC58020724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5665798"/>
                </p:ext>
              </p:extLst>
            </p:nvPr>
          </p:nvGraphicFramePr>
          <p:xfrm>
            <a:off x="9656202" y="1580493"/>
            <a:ext cx="2147173" cy="23684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3734EC4-47F2-CC58-EF73-05613BE56A1A}"/>
                </a:ext>
              </a:extLst>
            </p:cNvPr>
            <p:cNvSpPr txBox="1"/>
            <p:nvPr/>
          </p:nvSpPr>
          <p:spPr>
            <a:xfrm>
              <a:off x="8393156" y="2555064"/>
              <a:ext cx="12046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accent1"/>
                  </a:solidFill>
                </a:rPr>
                <a:t>68.4%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238D936-78CE-F6A1-6431-3682E1C875C3}"/>
                </a:ext>
              </a:extLst>
            </p:cNvPr>
            <p:cNvSpPr txBox="1"/>
            <p:nvPr/>
          </p:nvSpPr>
          <p:spPr>
            <a:xfrm>
              <a:off x="10268284" y="2555064"/>
              <a:ext cx="12046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accent1"/>
                  </a:solidFill>
                </a:rPr>
                <a:t>73.5%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0F4FB08-3216-18D9-9B46-643E7D2CAAD2}"/>
                </a:ext>
              </a:extLst>
            </p:cNvPr>
            <p:cNvSpPr/>
            <p:nvPr/>
          </p:nvSpPr>
          <p:spPr>
            <a:xfrm>
              <a:off x="7853085" y="1392855"/>
              <a:ext cx="1803599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>
                  <a:solidFill>
                    <a:schemeClr val="tx1"/>
                  </a:solidFill>
                </a:rPr>
                <a:t>Liberal transfusion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AC8A43B-F1BF-CAB6-6734-EF16E5098234}"/>
                </a:ext>
              </a:extLst>
            </p:cNvPr>
            <p:cNvSpPr/>
            <p:nvPr/>
          </p:nvSpPr>
          <p:spPr>
            <a:xfrm>
              <a:off x="9934092" y="1392854"/>
              <a:ext cx="2154211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>
                  <a:solidFill>
                    <a:schemeClr val="tx1"/>
                  </a:solidFill>
                </a:rPr>
                <a:t>Restrictive transfusion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60D1C47-2939-EE33-C8AF-B6AFA29B2142}"/>
                </a:ext>
              </a:extLst>
            </p:cNvPr>
            <p:cNvCxnSpPr/>
            <p:nvPr/>
          </p:nvCxnSpPr>
          <p:spPr>
            <a:xfrm>
              <a:off x="7700478" y="1150579"/>
              <a:ext cx="0" cy="3413163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4E2C904-ACA5-AAAC-C4D7-AF26C7F0444F}"/>
                </a:ext>
              </a:extLst>
            </p:cNvPr>
            <p:cNvSpPr/>
            <p:nvPr/>
          </p:nvSpPr>
          <p:spPr>
            <a:xfrm>
              <a:off x="7737861" y="1053225"/>
              <a:ext cx="4209037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Unfavourable neurological outcome at 6 months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CEBBD5E-5A35-338E-3C74-0F8DCC368BC3}"/>
                </a:ext>
              </a:extLst>
            </p:cNvPr>
            <p:cNvSpPr/>
            <p:nvPr/>
          </p:nvSpPr>
          <p:spPr>
            <a:xfrm>
              <a:off x="7772339" y="3711492"/>
              <a:ext cx="4209037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Risk reduction was not statistically significant: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15ABF87-2935-EB64-EE1C-C01A21E801C3}"/>
                </a:ext>
              </a:extLst>
            </p:cNvPr>
            <p:cNvSpPr/>
            <p:nvPr/>
          </p:nvSpPr>
          <p:spPr>
            <a:xfrm>
              <a:off x="8016901" y="4026747"/>
              <a:ext cx="3928983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>
                  <a:solidFill>
                    <a:schemeClr val="tx1"/>
                  </a:solidFill>
                </a:rPr>
                <a:t>Adjusted risk reduction, </a:t>
              </a:r>
              <a:r>
                <a:rPr lang="en-US" sz="1600" b="1">
                  <a:solidFill>
                    <a:schemeClr val="tx1"/>
                  </a:solidFill>
                </a:rPr>
                <a:t>5.4% </a:t>
              </a:r>
              <a:r>
                <a:rPr lang="en-US" sz="1200">
                  <a:solidFill>
                    <a:schemeClr val="tx1"/>
                  </a:solidFill>
                </a:rPr>
                <a:t>(95% CI, -2.9 to 13.7)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60F1396-97C4-A46A-FBC5-B428671D3A13}"/>
                </a:ext>
              </a:extLst>
            </p:cNvPr>
            <p:cNvSpPr/>
            <p:nvPr/>
          </p:nvSpPr>
          <p:spPr>
            <a:xfrm>
              <a:off x="8123995" y="1610061"/>
              <a:ext cx="1803599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>
                  <a:solidFill>
                    <a:schemeClr val="tx2"/>
                  </a:solidFill>
                </a:rPr>
                <a:t>249 of 364 patients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F758E8E-9447-99DC-E51F-9B978DA383E4}"/>
                </a:ext>
              </a:extLst>
            </p:cNvPr>
            <p:cNvSpPr/>
            <p:nvPr/>
          </p:nvSpPr>
          <p:spPr>
            <a:xfrm>
              <a:off x="10252060" y="1597936"/>
              <a:ext cx="1803599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>
                  <a:solidFill>
                    <a:schemeClr val="tx2"/>
                  </a:solidFill>
                </a:rPr>
                <a:t>263 of 358 patients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F4FC9C-E187-A558-AD36-A10C1BA3700D}"/>
              </a:ext>
            </a:extLst>
          </p:cNvPr>
          <p:cNvGrpSpPr/>
          <p:nvPr/>
        </p:nvGrpSpPr>
        <p:grpSpPr>
          <a:xfrm>
            <a:off x="8781538" y="5204490"/>
            <a:ext cx="1941744" cy="821740"/>
            <a:chOff x="8649730" y="5204490"/>
            <a:chExt cx="1941744" cy="8217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36070F-FD27-DBA4-B8FA-2003CC09D7A2}"/>
                </a:ext>
              </a:extLst>
            </p:cNvPr>
            <p:cNvSpPr txBox="1"/>
            <p:nvPr/>
          </p:nvSpPr>
          <p:spPr>
            <a:xfrm>
              <a:off x="8649730" y="5204490"/>
              <a:ext cx="1941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Arial"/>
                  <a:cs typeface="Arial"/>
                </a:rPr>
                <a:t>Scan or click to view </a:t>
              </a:r>
              <a:b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Arial"/>
                  <a:cs typeface="Arial"/>
                </a:rPr>
              </a:br>
              <a: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Arial"/>
                  <a:cs typeface="Arial"/>
                </a:rPr>
                <a:t>the article</a:t>
              </a:r>
              <a:endParaRPr lang="en-US" sz="140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pic>
          <p:nvPicPr>
            <p:cNvPr id="7" name="Graphic 6" descr="Line arrow: Slight curve with solid fill">
              <a:extLst>
                <a:ext uri="{FF2B5EF4-FFF2-40B4-BE49-F238E27FC236}">
                  <a16:creationId xmlns:a16="http://schemas.microsoft.com/office/drawing/2014/main" id="{A1FECED5-09AF-CA18-417E-77A874CD8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522867" y="5252343"/>
              <a:ext cx="773887" cy="773887"/>
            </a:xfrm>
            <a:prstGeom prst="rect">
              <a:avLst/>
            </a:prstGeom>
          </p:spPr>
        </p:pic>
      </p:grpSp>
      <p:pic>
        <p:nvPicPr>
          <p:cNvPr id="8" name="Graphic 7" descr="Smart Phone with solid fill">
            <a:extLst>
              <a:ext uri="{FF2B5EF4-FFF2-40B4-BE49-F238E27FC236}">
                <a16:creationId xmlns:a16="http://schemas.microsoft.com/office/drawing/2014/main" id="{05DADD50-9581-6321-7344-65C42F0783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61606" y="5125323"/>
            <a:ext cx="773887" cy="7738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D9F717-6F70-A844-2B9B-95AC91CE46DD}"/>
              </a:ext>
            </a:extLst>
          </p:cNvPr>
          <p:cNvSpPr txBox="1"/>
          <p:nvPr/>
        </p:nvSpPr>
        <p:spPr>
          <a:xfrm>
            <a:off x="355591" y="362926"/>
            <a:ext cx="84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solidFill>
                  <a:schemeClr val="accent2"/>
                </a:solidFill>
                <a:latin typeface="Arial"/>
                <a:cs typeface="Arial"/>
              </a:rPr>
              <a:t>HEMOTION</a:t>
            </a:r>
            <a:r>
              <a:rPr lang="en-US" sz="2400" b="1" i="0" u="none" strike="noStrike" baseline="0">
                <a:solidFill>
                  <a:schemeClr val="accent2"/>
                </a:solidFill>
                <a:latin typeface="Arial"/>
                <a:cs typeface="Arial"/>
              </a:rPr>
              <a:t> Study</a:t>
            </a:r>
            <a:endParaRPr lang="en-US" sz="2400" b="1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329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1292F6-7440-6F08-776D-C8D5C2F17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6AE74A2F-E73D-20E1-0D70-F241045D8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717"/>
          <a:stretch/>
        </p:blipFill>
        <p:spPr>
          <a:xfrm>
            <a:off x="10573190" y="5065980"/>
            <a:ext cx="899732" cy="9395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3FD1BD-DD9F-350C-3EE6-3303A3F663BE}"/>
              </a:ext>
            </a:extLst>
          </p:cNvPr>
          <p:cNvSpPr txBox="1"/>
          <p:nvPr/>
        </p:nvSpPr>
        <p:spPr>
          <a:xfrm>
            <a:off x="2358026" y="2433822"/>
            <a:ext cx="8058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How does use of a liberal or restrictive strategy of blood transfusion influence neurological outcome among patients with acute brain injury?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B16713-AE79-7703-F906-458E033375E0}"/>
              </a:ext>
            </a:extLst>
          </p:cNvPr>
          <p:cNvSpPr txBox="1"/>
          <p:nvPr/>
        </p:nvSpPr>
        <p:spPr>
          <a:xfrm>
            <a:off x="393299" y="447763"/>
            <a:ext cx="9569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u="none" strike="noStrike" baseline="0">
                <a:solidFill>
                  <a:schemeClr val="accent2"/>
                </a:solidFill>
                <a:latin typeface="Arial"/>
                <a:cs typeface="Arial"/>
              </a:rPr>
              <a:t>Restrictive vs liberal transfusion strategy in patients with acute brain injury the TRAIN randomized clinical trial</a:t>
            </a:r>
            <a:endParaRPr lang="en-US" sz="2400" b="1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49CC90-0187-F6FE-FB5E-AA68FB7B57C5}"/>
              </a:ext>
            </a:extLst>
          </p:cNvPr>
          <p:cNvSpPr txBox="1"/>
          <p:nvPr/>
        </p:nvSpPr>
        <p:spPr>
          <a:xfrm>
            <a:off x="2358026" y="4044128"/>
            <a:ext cx="8058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>
                <a:latin typeface="Arial"/>
                <a:cs typeface="Arial"/>
              </a:rPr>
              <a:t>A liberal transfusion strategy compared with a restrictive strategy resulted in a lower rate of unfavorable neurological outcome among patients with acute brain injury and anemia.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22" name="Picture 21" descr="A hand holding a question mark&#10;&#10;Description automatically generated">
            <a:extLst>
              <a:ext uri="{FF2B5EF4-FFF2-40B4-BE49-F238E27FC236}">
                <a16:creationId xmlns:a16="http://schemas.microsoft.com/office/drawing/2014/main" id="{1F95ADA8-90B7-D682-AC20-0292C69FA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53" y="2090335"/>
            <a:ext cx="1333307" cy="1333307"/>
          </a:xfrm>
          <a:prstGeom prst="rect">
            <a:avLst/>
          </a:prstGeom>
        </p:spPr>
      </p:pic>
      <p:pic>
        <p:nvPicPr>
          <p:cNvPr id="27" name="Picture 26" descr="A magnifying glass with a red circle&#10;&#10;Description automatically generated">
            <a:extLst>
              <a:ext uri="{FF2B5EF4-FFF2-40B4-BE49-F238E27FC236}">
                <a16:creationId xmlns:a16="http://schemas.microsoft.com/office/drawing/2014/main" id="{C7F30363-0B57-C2F9-A60D-87A731CCB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53" y="3700641"/>
            <a:ext cx="1333307" cy="133330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E912A7F-9C28-3FC6-D720-6C656B4FD895}"/>
              </a:ext>
            </a:extLst>
          </p:cNvPr>
          <p:cNvSpPr txBox="1"/>
          <p:nvPr/>
        </p:nvSpPr>
        <p:spPr>
          <a:xfrm>
            <a:off x="393299" y="1270224"/>
            <a:ext cx="1050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err="1">
                <a:solidFill>
                  <a:schemeClr val="tx2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Taccone</a:t>
            </a:r>
            <a:r>
              <a:rPr lang="en-US" b="0" i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 FS et al. </a:t>
            </a:r>
            <a:r>
              <a:rPr lang="en-US" b="0" i="1">
                <a:solidFill>
                  <a:schemeClr val="tx2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JAMA.</a:t>
            </a:r>
            <a:r>
              <a:rPr lang="en-US" b="0" i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 Published online October 09, 2024. doi:10.1001/jama.2024.20424</a:t>
            </a:r>
            <a:endParaRPr lang="en-US">
              <a:solidFill>
                <a:schemeClr val="tx2"/>
              </a:solidFill>
              <a:latin typeface="Arial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68560F-3CF6-573F-4C64-C51B0D0AC303}"/>
              </a:ext>
            </a:extLst>
          </p:cNvPr>
          <p:cNvGrpSpPr/>
          <p:nvPr/>
        </p:nvGrpSpPr>
        <p:grpSpPr>
          <a:xfrm>
            <a:off x="8781538" y="5204490"/>
            <a:ext cx="1941744" cy="821740"/>
            <a:chOff x="8649730" y="5204490"/>
            <a:chExt cx="1941744" cy="82174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43CFF2-12FB-1C51-8FB5-E80BF2688A15}"/>
                </a:ext>
              </a:extLst>
            </p:cNvPr>
            <p:cNvSpPr txBox="1"/>
            <p:nvPr/>
          </p:nvSpPr>
          <p:spPr>
            <a:xfrm>
              <a:off x="8649730" y="5204490"/>
              <a:ext cx="1941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Guardian TextSans Web"/>
                </a:rPr>
                <a:t>Scan or click to view </a:t>
              </a:r>
              <a:b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Guardian TextSans Web"/>
                </a:rPr>
              </a:br>
              <a: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Guardian TextSans Web"/>
                </a:rPr>
                <a:t>the article</a:t>
              </a:r>
              <a:endParaRPr lang="en-US" sz="1400">
                <a:solidFill>
                  <a:schemeClr val="tx2"/>
                </a:solidFill>
              </a:endParaRPr>
            </a:p>
          </p:txBody>
        </p:sp>
        <p:pic>
          <p:nvPicPr>
            <p:cNvPr id="6" name="Graphic 5" descr="Line arrow: Slight curve with solid fill">
              <a:extLst>
                <a:ext uri="{FF2B5EF4-FFF2-40B4-BE49-F238E27FC236}">
                  <a16:creationId xmlns:a16="http://schemas.microsoft.com/office/drawing/2014/main" id="{588CA5FA-5363-EC30-C479-4073CE278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22867" y="5252343"/>
              <a:ext cx="773887" cy="773887"/>
            </a:xfrm>
            <a:prstGeom prst="rect">
              <a:avLst/>
            </a:prstGeom>
          </p:spPr>
        </p:pic>
      </p:grpSp>
      <p:pic>
        <p:nvPicPr>
          <p:cNvPr id="8" name="Graphic 7" descr="Smart Phone with solid fill">
            <a:extLst>
              <a:ext uri="{FF2B5EF4-FFF2-40B4-BE49-F238E27FC236}">
                <a16:creationId xmlns:a16="http://schemas.microsoft.com/office/drawing/2014/main" id="{C52F709F-5086-51DE-E984-A12E0E0C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61606" y="5125323"/>
            <a:ext cx="773887" cy="77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63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1292F6-7440-6F08-776D-C8D5C2F17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A82D1-6124-764A-B015-8BB5F625E955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3973FB6F-3B74-36B0-154D-C4990DA988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717"/>
          <a:stretch/>
        </p:blipFill>
        <p:spPr>
          <a:xfrm>
            <a:off x="10573190" y="5065980"/>
            <a:ext cx="899732" cy="9395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CF03BD0-D648-2CC4-7010-69EACF6CC1A8}"/>
              </a:ext>
            </a:extLst>
          </p:cNvPr>
          <p:cNvGrpSpPr/>
          <p:nvPr/>
        </p:nvGrpSpPr>
        <p:grpSpPr>
          <a:xfrm>
            <a:off x="289602" y="774245"/>
            <a:ext cx="2893598" cy="4655288"/>
            <a:chOff x="289602" y="585705"/>
            <a:chExt cx="2893598" cy="46552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F1BAD3-9B7D-5738-C739-2AF502271E49}"/>
                </a:ext>
              </a:extLst>
            </p:cNvPr>
            <p:cNvSpPr txBox="1"/>
            <p:nvPr/>
          </p:nvSpPr>
          <p:spPr>
            <a:xfrm>
              <a:off x="377621" y="714671"/>
              <a:ext cx="245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</a:rPr>
                <a:t>Population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6E1BE0-3C68-97BB-1A43-944466F64F36}"/>
                </a:ext>
              </a:extLst>
            </p:cNvPr>
            <p:cNvSpPr txBox="1"/>
            <p:nvPr/>
          </p:nvSpPr>
          <p:spPr>
            <a:xfrm>
              <a:off x="377621" y="1268093"/>
              <a:ext cx="95206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444</a:t>
              </a:r>
              <a:r>
                <a:rPr lang="en-US" sz="1400"/>
                <a:t> Men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ADFDE6-88E9-F327-C21B-84FDE5D1158C}"/>
                </a:ext>
              </a:extLst>
            </p:cNvPr>
            <p:cNvSpPr txBox="1"/>
            <p:nvPr/>
          </p:nvSpPr>
          <p:spPr>
            <a:xfrm>
              <a:off x="377620" y="1620553"/>
              <a:ext cx="13997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376</a:t>
              </a:r>
              <a:r>
                <a:rPr lang="en-US" sz="1400"/>
                <a:t> Women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93AF1E-073E-C1B4-A416-669EDC20C024}"/>
                </a:ext>
              </a:extLst>
            </p:cNvPr>
            <p:cNvSpPr txBox="1"/>
            <p:nvPr/>
          </p:nvSpPr>
          <p:spPr>
            <a:xfrm>
              <a:off x="383746" y="2116798"/>
              <a:ext cx="279945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/>
                <a:t>Patients in </a:t>
              </a:r>
              <a:r>
                <a:rPr lang="en-US" sz="1400" b="1"/>
                <a:t>intensive care </a:t>
              </a:r>
              <a:r>
                <a:rPr lang="en-US" sz="1400"/>
                <a:t>with </a:t>
              </a:r>
              <a:r>
                <a:rPr lang="en-US" sz="1400" b="1"/>
                <a:t>low hemoglobin (</a:t>
              </a:r>
              <a:r>
                <a:rPr lang="en-US" sz="1400">
                  <a:solidFill>
                    <a:schemeClr val="tx1"/>
                  </a:solidFill>
                </a:rPr>
                <a:t>&lt;</a:t>
              </a:r>
              <a:r>
                <a:rPr lang="en-US" sz="1400"/>
                <a:t> 9g/dL)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807F59-0154-BFAD-67C0-06115584D16D}"/>
                </a:ext>
              </a:extLst>
            </p:cNvPr>
            <p:cNvSpPr txBox="1"/>
            <p:nvPr/>
          </p:nvSpPr>
          <p:spPr>
            <a:xfrm>
              <a:off x="383746" y="2630884"/>
              <a:ext cx="2649060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Traumatic brain injury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Subarachnoid hemorrhage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Intracerebral hemorrhage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790394-577F-E037-9E40-C1E91F8D6ED8}"/>
                </a:ext>
              </a:extLst>
            </p:cNvPr>
            <p:cNvSpPr txBox="1"/>
            <p:nvPr/>
          </p:nvSpPr>
          <p:spPr>
            <a:xfrm>
              <a:off x="386537" y="3422089"/>
              <a:ext cx="229392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/>
                <a:t>Mean age: </a:t>
              </a:r>
              <a:r>
                <a:rPr lang="en-US" sz="1600" b="1"/>
                <a:t>51</a:t>
              </a:r>
              <a:r>
                <a:rPr lang="en-US" sz="1400"/>
                <a:t> years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72068D-7570-E318-0CD4-119C8D886823}"/>
                </a:ext>
              </a:extLst>
            </p:cNvPr>
            <p:cNvSpPr txBox="1"/>
            <p:nvPr/>
          </p:nvSpPr>
          <p:spPr>
            <a:xfrm>
              <a:off x="289602" y="3923821"/>
              <a:ext cx="245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</a:rPr>
                <a:t>Location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5DE0A8-8000-9B4F-7C71-C53D6CDF8F70}"/>
                </a:ext>
              </a:extLst>
            </p:cNvPr>
            <p:cNvSpPr txBox="1"/>
            <p:nvPr/>
          </p:nvSpPr>
          <p:spPr>
            <a:xfrm>
              <a:off x="289603" y="4403859"/>
              <a:ext cx="127037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72</a:t>
              </a:r>
              <a:r>
                <a:rPr lang="en-US" sz="1400"/>
                <a:t> ICUs in </a:t>
              </a:r>
              <a:r>
                <a:rPr lang="en-US" sz="1600" b="1"/>
                <a:t>22</a:t>
              </a:r>
              <a:r>
                <a:rPr lang="en-US" sz="1400"/>
                <a:t> countries</a:t>
              </a:r>
            </a:p>
          </p:txBody>
        </p:sp>
        <p:grpSp>
          <p:nvGrpSpPr>
            <p:cNvPr id="31" name="Graphic 22" descr="Earth globe: Americas with solid fill">
              <a:extLst>
                <a:ext uri="{FF2B5EF4-FFF2-40B4-BE49-F238E27FC236}">
                  <a16:creationId xmlns:a16="http://schemas.microsoft.com/office/drawing/2014/main" id="{DF343AF7-D235-681B-733E-598403C77F7B}"/>
                </a:ext>
              </a:extLst>
            </p:cNvPr>
            <p:cNvGrpSpPr/>
            <p:nvPr/>
          </p:nvGrpSpPr>
          <p:grpSpPr>
            <a:xfrm>
              <a:off x="1559974" y="3968470"/>
              <a:ext cx="1272523" cy="1272523"/>
              <a:chOff x="2249699" y="4630938"/>
              <a:chExt cx="927995" cy="927995"/>
            </a:xfrm>
            <a:solidFill>
              <a:schemeClr val="accent4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A3F195B-93B4-97DB-4236-259D3CBCE7F5}"/>
                  </a:ext>
                </a:extLst>
              </p:cNvPr>
              <p:cNvSpPr/>
              <p:nvPr/>
            </p:nvSpPr>
            <p:spPr>
              <a:xfrm>
                <a:off x="2249699" y="4630938"/>
                <a:ext cx="927995" cy="927995"/>
              </a:xfrm>
              <a:custGeom>
                <a:avLst/>
                <a:gdLst>
                  <a:gd name="connsiteX0" fmla="*/ 463998 w 927995"/>
                  <a:gd name="connsiteY0" fmla="*/ 0 h 927995"/>
                  <a:gd name="connsiteX1" fmla="*/ 0 w 927995"/>
                  <a:gd name="connsiteY1" fmla="*/ 463998 h 927995"/>
                  <a:gd name="connsiteX2" fmla="*/ 463998 w 927995"/>
                  <a:gd name="connsiteY2" fmla="*/ 927996 h 927995"/>
                  <a:gd name="connsiteX3" fmla="*/ 927996 w 927995"/>
                  <a:gd name="connsiteY3" fmla="*/ 463998 h 927995"/>
                  <a:gd name="connsiteX4" fmla="*/ 463998 w 927995"/>
                  <a:gd name="connsiteY4" fmla="*/ 0 h 927995"/>
                  <a:gd name="connsiteX5" fmla="*/ 48842 w 927995"/>
                  <a:gd name="connsiteY5" fmla="*/ 463998 h 927995"/>
                  <a:gd name="connsiteX6" fmla="*/ 158736 w 927995"/>
                  <a:gd name="connsiteY6" fmla="*/ 183157 h 927995"/>
                  <a:gd name="connsiteX7" fmla="*/ 183157 w 927995"/>
                  <a:gd name="connsiteY7" fmla="*/ 207578 h 927995"/>
                  <a:gd name="connsiteX8" fmla="*/ 183157 w 927995"/>
                  <a:gd name="connsiteY8" fmla="*/ 284504 h 927995"/>
                  <a:gd name="connsiteX9" fmla="*/ 188041 w 927995"/>
                  <a:gd name="connsiteY9" fmla="*/ 299157 h 927995"/>
                  <a:gd name="connsiteX10" fmla="*/ 268630 w 927995"/>
                  <a:gd name="connsiteY10" fmla="*/ 402945 h 927995"/>
                  <a:gd name="connsiteX11" fmla="*/ 274736 w 927995"/>
                  <a:gd name="connsiteY11" fmla="*/ 396840 h 927995"/>
                  <a:gd name="connsiteX12" fmla="*/ 277178 w 927995"/>
                  <a:gd name="connsiteY12" fmla="*/ 382188 h 927995"/>
                  <a:gd name="connsiteX13" fmla="*/ 262525 w 927995"/>
                  <a:gd name="connsiteY13" fmla="*/ 357767 h 927995"/>
                  <a:gd name="connsiteX14" fmla="*/ 277178 w 927995"/>
                  <a:gd name="connsiteY14" fmla="*/ 339451 h 927995"/>
                  <a:gd name="connsiteX15" fmla="*/ 284504 w 927995"/>
                  <a:gd name="connsiteY15" fmla="*/ 345556 h 927995"/>
                  <a:gd name="connsiteX16" fmla="*/ 324798 w 927995"/>
                  <a:gd name="connsiteY16" fmla="*/ 424924 h 927995"/>
                  <a:gd name="connsiteX17" fmla="*/ 345556 w 927995"/>
                  <a:gd name="connsiteY17" fmla="*/ 443240 h 927995"/>
                  <a:gd name="connsiteX18" fmla="*/ 399282 w 927995"/>
                  <a:gd name="connsiteY18" fmla="*/ 461556 h 927995"/>
                  <a:gd name="connsiteX19" fmla="*/ 406609 w 927995"/>
                  <a:gd name="connsiteY19" fmla="*/ 467661 h 927995"/>
                  <a:gd name="connsiteX20" fmla="*/ 410272 w 927995"/>
                  <a:gd name="connsiteY20" fmla="*/ 473766 h 927995"/>
                  <a:gd name="connsiteX21" fmla="*/ 432251 w 927995"/>
                  <a:gd name="connsiteY21" fmla="*/ 487198 h 927995"/>
                  <a:gd name="connsiteX22" fmla="*/ 446903 w 927995"/>
                  <a:gd name="connsiteY22" fmla="*/ 487198 h 927995"/>
                  <a:gd name="connsiteX23" fmla="*/ 456672 w 927995"/>
                  <a:gd name="connsiteY23" fmla="*/ 492082 h 927995"/>
                  <a:gd name="connsiteX24" fmla="*/ 472545 w 927995"/>
                  <a:gd name="connsiteY24" fmla="*/ 515282 h 927995"/>
                  <a:gd name="connsiteX25" fmla="*/ 487198 w 927995"/>
                  <a:gd name="connsiteY25" fmla="*/ 525050 h 927995"/>
                  <a:gd name="connsiteX26" fmla="*/ 512840 w 927995"/>
                  <a:gd name="connsiteY26" fmla="*/ 531155 h 927995"/>
                  <a:gd name="connsiteX27" fmla="*/ 521387 w 927995"/>
                  <a:gd name="connsiteY27" fmla="*/ 547029 h 927995"/>
                  <a:gd name="connsiteX28" fmla="*/ 501850 w 927995"/>
                  <a:gd name="connsiteY28" fmla="*/ 594650 h 927995"/>
                  <a:gd name="connsiteX29" fmla="*/ 575113 w 927995"/>
                  <a:gd name="connsiteY29" fmla="*/ 716755 h 927995"/>
                  <a:gd name="connsiteX30" fmla="*/ 564124 w 927995"/>
                  <a:gd name="connsiteY30" fmla="*/ 863280 h 927995"/>
                  <a:gd name="connsiteX31" fmla="*/ 465219 w 927995"/>
                  <a:gd name="connsiteY31" fmla="*/ 875491 h 927995"/>
                  <a:gd name="connsiteX32" fmla="*/ 48842 w 927995"/>
                  <a:gd name="connsiteY32" fmla="*/ 463998 h 927995"/>
                  <a:gd name="connsiteX33" fmla="*/ 620292 w 927995"/>
                  <a:gd name="connsiteY33" fmla="*/ 848628 h 927995"/>
                  <a:gd name="connsiteX34" fmla="*/ 708207 w 927995"/>
                  <a:gd name="connsiteY34" fmla="*/ 769260 h 927995"/>
                  <a:gd name="connsiteX35" fmla="*/ 732628 w 927995"/>
                  <a:gd name="connsiteY35" fmla="*/ 708207 h 927995"/>
                  <a:gd name="connsiteX36" fmla="*/ 818101 w 927995"/>
                  <a:gd name="connsiteY36" fmla="*/ 622734 h 927995"/>
                  <a:gd name="connsiteX37" fmla="*/ 732628 w 927995"/>
                  <a:gd name="connsiteY37" fmla="*/ 561682 h 927995"/>
                  <a:gd name="connsiteX38" fmla="*/ 586103 w 927995"/>
                  <a:gd name="connsiteY38" fmla="*/ 488419 h 927995"/>
                  <a:gd name="connsiteX39" fmla="*/ 525050 w 927995"/>
                  <a:gd name="connsiteY39" fmla="*/ 512840 h 927995"/>
                  <a:gd name="connsiteX40" fmla="*/ 500629 w 927995"/>
                  <a:gd name="connsiteY40" fmla="*/ 500629 h 927995"/>
                  <a:gd name="connsiteX41" fmla="*/ 500629 w 927995"/>
                  <a:gd name="connsiteY41" fmla="*/ 463998 h 927995"/>
                  <a:gd name="connsiteX42" fmla="*/ 488419 w 927995"/>
                  <a:gd name="connsiteY42" fmla="*/ 451787 h 927995"/>
                  <a:gd name="connsiteX43" fmla="*/ 463998 w 927995"/>
                  <a:gd name="connsiteY43" fmla="*/ 451787 h 927995"/>
                  <a:gd name="connsiteX44" fmla="*/ 463998 w 927995"/>
                  <a:gd name="connsiteY44" fmla="*/ 415156 h 927995"/>
                  <a:gd name="connsiteX45" fmla="*/ 451787 w 927995"/>
                  <a:gd name="connsiteY45" fmla="*/ 402945 h 927995"/>
                  <a:gd name="connsiteX46" fmla="*/ 439577 w 927995"/>
                  <a:gd name="connsiteY46" fmla="*/ 402945 h 927995"/>
                  <a:gd name="connsiteX47" fmla="*/ 426145 w 927995"/>
                  <a:gd name="connsiteY47" fmla="*/ 411493 h 927995"/>
                  <a:gd name="connsiteX48" fmla="*/ 390735 w 927995"/>
                  <a:gd name="connsiteY48" fmla="*/ 401724 h 927995"/>
                  <a:gd name="connsiteX49" fmla="*/ 378525 w 927995"/>
                  <a:gd name="connsiteY49" fmla="*/ 377304 h 927995"/>
                  <a:gd name="connsiteX50" fmla="*/ 439577 w 927995"/>
                  <a:gd name="connsiteY50" fmla="*/ 328462 h 927995"/>
                  <a:gd name="connsiteX51" fmla="*/ 466440 w 927995"/>
                  <a:gd name="connsiteY51" fmla="*/ 328462 h 927995"/>
                  <a:gd name="connsiteX52" fmla="*/ 478650 w 927995"/>
                  <a:gd name="connsiteY52" fmla="*/ 338230 h 927995"/>
                  <a:gd name="connsiteX53" fmla="*/ 485977 w 927995"/>
                  <a:gd name="connsiteY53" fmla="*/ 368756 h 927995"/>
                  <a:gd name="connsiteX54" fmla="*/ 498187 w 927995"/>
                  <a:gd name="connsiteY54" fmla="*/ 378525 h 927995"/>
                  <a:gd name="connsiteX55" fmla="*/ 503071 w 927995"/>
                  <a:gd name="connsiteY55" fmla="*/ 378525 h 927995"/>
                  <a:gd name="connsiteX56" fmla="*/ 515282 w 927995"/>
                  <a:gd name="connsiteY56" fmla="*/ 368756 h 927995"/>
                  <a:gd name="connsiteX57" fmla="*/ 523829 w 927995"/>
                  <a:gd name="connsiteY57" fmla="*/ 323577 h 927995"/>
                  <a:gd name="connsiteX58" fmla="*/ 528713 w 927995"/>
                  <a:gd name="connsiteY58" fmla="*/ 312588 h 927995"/>
                  <a:gd name="connsiteX59" fmla="*/ 562903 w 927995"/>
                  <a:gd name="connsiteY59" fmla="*/ 269851 h 927995"/>
                  <a:gd name="connsiteX60" fmla="*/ 590987 w 927995"/>
                  <a:gd name="connsiteY60" fmla="*/ 256420 h 927995"/>
                  <a:gd name="connsiteX61" fmla="*/ 622734 w 927995"/>
                  <a:gd name="connsiteY61" fmla="*/ 256420 h 927995"/>
                  <a:gd name="connsiteX62" fmla="*/ 634944 w 927995"/>
                  <a:gd name="connsiteY62" fmla="*/ 244209 h 927995"/>
                  <a:gd name="connsiteX63" fmla="*/ 634944 w 927995"/>
                  <a:gd name="connsiteY63" fmla="*/ 231999 h 927995"/>
                  <a:gd name="connsiteX64" fmla="*/ 631281 w 927995"/>
                  <a:gd name="connsiteY64" fmla="*/ 228336 h 927995"/>
                  <a:gd name="connsiteX65" fmla="*/ 639829 w 927995"/>
                  <a:gd name="connsiteY65" fmla="*/ 207578 h 927995"/>
                  <a:gd name="connsiteX66" fmla="*/ 647155 w 927995"/>
                  <a:gd name="connsiteY66" fmla="*/ 207578 h 927995"/>
                  <a:gd name="connsiteX67" fmla="*/ 659365 w 927995"/>
                  <a:gd name="connsiteY67" fmla="*/ 219788 h 927995"/>
                  <a:gd name="connsiteX68" fmla="*/ 671576 w 927995"/>
                  <a:gd name="connsiteY68" fmla="*/ 231999 h 927995"/>
                  <a:gd name="connsiteX69" fmla="*/ 683786 w 927995"/>
                  <a:gd name="connsiteY69" fmla="*/ 231999 h 927995"/>
                  <a:gd name="connsiteX70" fmla="*/ 691113 w 927995"/>
                  <a:gd name="connsiteY70" fmla="*/ 200252 h 927995"/>
                  <a:gd name="connsiteX71" fmla="*/ 680123 w 927995"/>
                  <a:gd name="connsiteY71" fmla="*/ 173389 h 927995"/>
                  <a:gd name="connsiteX72" fmla="*/ 576334 w 927995"/>
                  <a:gd name="connsiteY72" fmla="*/ 111115 h 927995"/>
                  <a:gd name="connsiteX73" fmla="*/ 570229 w 927995"/>
                  <a:gd name="connsiteY73" fmla="*/ 109894 h 927995"/>
                  <a:gd name="connsiteX74" fmla="*/ 549471 w 927995"/>
                  <a:gd name="connsiteY74" fmla="*/ 109894 h 927995"/>
                  <a:gd name="connsiteX75" fmla="*/ 525050 w 927995"/>
                  <a:gd name="connsiteY75" fmla="*/ 134315 h 927995"/>
                  <a:gd name="connsiteX76" fmla="*/ 525050 w 927995"/>
                  <a:gd name="connsiteY76" fmla="*/ 146526 h 927995"/>
                  <a:gd name="connsiteX77" fmla="*/ 512840 w 927995"/>
                  <a:gd name="connsiteY77" fmla="*/ 158736 h 927995"/>
                  <a:gd name="connsiteX78" fmla="*/ 500629 w 927995"/>
                  <a:gd name="connsiteY78" fmla="*/ 158736 h 927995"/>
                  <a:gd name="connsiteX79" fmla="*/ 488419 w 927995"/>
                  <a:gd name="connsiteY79" fmla="*/ 146526 h 927995"/>
                  <a:gd name="connsiteX80" fmla="*/ 451787 w 927995"/>
                  <a:gd name="connsiteY80" fmla="*/ 146526 h 927995"/>
                  <a:gd name="connsiteX81" fmla="*/ 439577 w 927995"/>
                  <a:gd name="connsiteY81" fmla="*/ 134315 h 927995"/>
                  <a:gd name="connsiteX82" fmla="*/ 439577 w 927995"/>
                  <a:gd name="connsiteY82" fmla="*/ 103789 h 927995"/>
                  <a:gd name="connsiteX83" fmla="*/ 444461 w 927995"/>
                  <a:gd name="connsiteY83" fmla="*/ 94021 h 927995"/>
                  <a:gd name="connsiteX84" fmla="*/ 522608 w 927995"/>
                  <a:gd name="connsiteY84" fmla="*/ 61052 h 927995"/>
                  <a:gd name="connsiteX85" fmla="*/ 534819 w 927995"/>
                  <a:gd name="connsiteY85" fmla="*/ 81810 h 927995"/>
                  <a:gd name="connsiteX86" fmla="*/ 543366 w 927995"/>
                  <a:gd name="connsiteY86" fmla="*/ 85473 h 927995"/>
                  <a:gd name="connsiteX87" fmla="*/ 573892 w 927995"/>
                  <a:gd name="connsiteY87" fmla="*/ 85473 h 927995"/>
                  <a:gd name="connsiteX88" fmla="*/ 586103 w 927995"/>
                  <a:gd name="connsiteY88" fmla="*/ 73263 h 927995"/>
                  <a:gd name="connsiteX89" fmla="*/ 586103 w 927995"/>
                  <a:gd name="connsiteY89" fmla="*/ 67158 h 927995"/>
                  <a:gd name="connsiteX90" fmla="*/ 879154 w 927995"/>
                  <a:gd name="connsiteY90" fmla="*/ 463998 h 927995"/>
                  <a:gd name="connsiteX91" fmla="*/ 620292 w 927995"/>
                  <a:gd name="connsiteY91" fmla="*/ 848628 h 927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927995" h="927995">
                    <a:moveTo>
                      <a:pt x="463998" y="0"/>
                    </a:moveTo>
                    <a:cubicBezTo>
                      <a:pt x="207578" y="0"/>
                      <a:pt x="0" y="207578"/>
                      <a:pt x="0" y="463998"/>
                    </a:cubicBezTo>
                    <a:cubicBezTo>
                      <a:pt x="0" y="720418"/>
                      <a:pt x="207578" y="927996"/>
                      <a:pt x="463998" y="927996"/>
                    </a:cubicBezTo>
                    <a:cubicBezTo>
                      <a:pt x="720418" y="927996"/>
                      <a:pt x="927996" y="720418"/>
                      <a:pt x="927996" y="463998"/>
                    </a:cubicBezTo>
                    <a:cubicBezTo>
                      <a:pt x="927996" y="207578"/>
                      <a:pt x="720418" y="0"/>
                      <a:pt x="463998" y="0"/>
                    </a:cubicBezTo>
                    <a:close/>
                    <a:moveTo>
                      <a:pt x="48842" y="463998"/>
                    </a:moveTo>
                    <a:cubicBezTo>
                      <a:pt x="48842" y="355325"/>
                      <a:pt x="90357" y="257641"/>
                      <a:pt x="158736" y="183157"/>
                    </a:cubicBezTo>
                    <a:cubicBezTo>
                      <a:pt x="169726" y="189262"/>
                      <a:pt x="180715" y="199031"/>
                      <a:pt x="183157" y="207578"/>
                    </a:cubicBezTo>
                    <a:lnTo>
                      <a:pt x="183157" y="284504"/>
                    </a:lnTo>
                    <a:cubicBezTo>
                      <a:pt x="183157" y="289388"/>
                      <a:pt x="184378" y="295493"/>
                      <a:pt x="188041" y="299157"/>
                    </a:cubicBezTo>
                    <a:lnTo>
                      <a:pt x="268630" y="402945"/>
                    </a:lnTo>
                    <a:lnTo>
                      <a:pt x="274736" y="396840"/>
                    </a:lnTo>
                    <a:cubicBezTo>
                      <a:pt x="278399" y="393177"/>
                      <a:pt x="279620" y="387072"/>
                      <a:pt x="277178" y="382188"/>
                    </a:cubicBezTo>
                    <a:lnTo>
                      <a:pt x="262525" y="357767"/>
                    </a:lnTo>
                    <a:cubicBezTo>
                      <a:pt x="256420" y="347998"/>
                      <a:pt x="266188" y="335788"/>
                      <a:pt x="277178" y="339451"/>
                    </a:cubicBezTo>
                    <a:cubicBezTo>
                      <a:pt x="280841" y="340672"/>
                      <a:pt x="283283" y="343114"/>
                      <a:pt x="284504" y="345556"/>
                    </a:cubicBezTo>
                    <a:lnTo>
                      <a:pt x="324798" y="424924"/>
                    </a:lnTo>
                    <a:cubicBezTo>
                      <a:pt x="329683" y="433472"/>
                      <a:pt x="337009" y="440798"/>
                      <a:pt x="345556" y="443240"/>
                    </a:cubicBezTo>
                    <a:lnTo>
                      <a:pt x="399282" y="461556"/>
                    </a:lnTo>
                    <a:cubicBezTo>
                      <a:pt x="402945" y="462777"/>
                      <a:pt x="405388" y="465219"/>
                      <a:pt x="406609" y="467661"/>
                    </a:cubicBezTo>
                    <a:lnTo>
                      <a:pt x="410272" y="473766"/>
                    </a:lnTo>
                    <a:cubicBezTo>
                      <a:pt x="413935" y="482314"/>
                      <a:pt x="422482" y="487198"/>
                      <a:pt x="432251" y="487198"/>
                    </a:cubicBezTo>
                    <a:lnTo>
                      <a:pt x="446903" y="487198"/>
                    </a:lnTo>
                    <a:cubicBezTo>
                      <a:pt x="450566" y="487198"/>
                      <a:pt x="454229" y="489640"/>
                      <a:pt x="456672" y="492082"/>
                    </a:cubicBezTo>
                    <a:lnTo>
                      <a:pt x="472545" y="515282"/>
                    </a:lnTo>
                    <a:cubicBezTo>
                      <a:pt x="476208" y="520166"/>
                      <a:pt x="481093" y="523829"/>
                      <a:pt x="487198" y="525050"/>
                    </a:cubicBezTo>
                    <a:lnTo>
                      <a:pt x="512840" y="531155"/>
                    </a:lnTo>
                    <a:cubicBezTo>
                      <a:pt x="520166" y="532376"/>
                      <a:pt x="523829" y="540924"/>
                      <a:pt x="521387" y="547029"/>
                    </a:cubicBezTo>
                    <a:cubicBezTo>
                      <a:pt x="521387" y="547029"/>
                      <a:pt x="501850" y="566566"/>
                      <a:pt x="501850" y="594650"/>
                    </a:cubicBezTo>
                    <a:cubicBezTo>
                      <a:pt x="501850" y="675239"/>
                      <a:pt x="575113" y="698439"/>
                      <a:pt x="575113" y="716755"/>
                    </a:cubicBezTo>
                    <a:cubicBezTo>
                      <a:pt x="575113" y="766818"/>
                      <a:pt x="567787" y="836417"/>
                      <a:pt x="564124" y="863280"/>
                    </a:cubicBezTo>
                    <a:cubicBezTo>
                      <a:pt x="532376" y="870606"/>
                      <a:pt x="499408" y="875491"/>
                      <a:pt x="465219" y="875491"/>
                    </a:cubicBezTo>
                    <a:cubicBezTo>
                      <a:pt x="235662" y="879154"/>
                      <a:pt x="48842" y="692334"/>
                      <a:pt x="48842" y="463998"/>
                    </a:cubicBezTo>
                    <a:close/>
                    <a:moveTo>
                      <a:pt x="620292" y="848628"/>
                    </a:moveTo>
                    <a:cubicBezTo>
                      <a:pt x="647155" y="825428"/>
                      <a:pt x="692334" y="786354"/>
                      <a:pt x="708207" y="769260"/>
                    </a:cubicBezTo>
                    <a:cubicBezTo>
                      <a:pt x="728965" y="746060"/>
                      <a:pt x="732628" y="708207"/>
                      <a:pt x="732628" y="708207"/>
                    </a:cubicBezTo>
                    <a:cubicBezTo>
                      <a:pt x="732628" y="708207"/>
                      <a:pt x="818101" y="685007"/>
                      <a:pt x="818101" y="622734"/>
                    </a:cubicBezTo>
                    <a:cubicBezTo>
                      <a:pt x="818101" y="579997"/>
                      <a:pt x="732628" y="561682"/>
                      <a:pt x="732628" y="561682"/>
                    </a:cubicBezTo>
                    <a:cubicBezTo>
                      <a:pt x="717976" y="514061"/>
                      <a:pt x="645934" y="488419"/>
                      <a:pt x="586103" y="488419"/>
                    </a:cubicBezTo>
                    <a:cubicBezTo>
                      <a:pt x="572671" y="488419"/>
                      <a:pt x="525050" y="512840"/>
                      <a:pt x="525050" y="512840"/>
                    </a:cubicBezTo>
                    <a:lnTo>
                      <a:pt x="500629" y="500629"/>
                    </a:lnTo>
                    <a:lnTo>
                      <a:pt x="500629" y="463998"/>
                    </a:lnTo>
                    <a:cubicBezTo>
                      <a:pt x="500629" y="456672"/>
                      <a:pt x="495745" y="451787"/>
                      <a:pt x="488419" y="451787"/>
                    </a:cubicBezTo>
                    <a:lnTo>
                      <a:pt x="463998" y="451787"/>
                    </a:lnTo>
                    <a:lnTo>
                      <a:pt x="463998" y="415156"/>
                    </a:lnTo>
                    <a:cubicBezTo>
                      <a:pt x="463998" y="407830"/>
                      <a:pt x="459114" y="402945"/>
                      <a:pt x="451787" y="402945"/>
                    </a:cubicBezTo>
                    <a:lnTo>
                      <a:pt x="439577" y="402945"/>
                    </a:lnTo>
                    <a:lnTo>
                      <a:pt x="426145" y="411493"/>
                    </a:lnTo>
                    <a:cubicBezTo>
                      <a:pt x="413935" y="420040"/>
                      <a:pt x="396840" y="415156"/>
                      <a:pt x="390735" y="401724"/>
                    </a:cubicBezTo>
                    <a:cubicBezTo>
                      <a:pt x="390735" y="401724"/>
                      <a:pt x="378525" y="384630"/>
                      <a:pt x="378525" y="377304"/>
                    </a:cubicBezTo>
                    <a:cubicBezTo>
                      <a:pt x="378525" y="324798"/>
                      <a:pt x="439577" y="328462"/>
                      <a:pt x="439577" y="328462"/>
                    </a:cubicBezTo>
                    <a:lnTo>
                      <a:pt x="466440" y="328462"/>
                    </a:lnTo>
                    <a:cubicBezTo>
                      <a:pt x="472545" y="328462"/>
                      <a:pt x="477429" y="332125"/>
                      <a:pt x="478650" y="338230"/>
                    </a:cubicBezTo>
                    <a:lnTo>
                      <a:pt x="485977" y="368756"/>
                    </a:lnTo>
                    <a:cubicBezTo>
                      <a:pt x="487198" y="373640"/>
                      <a:pt x="492082" y="378525"/>
                      <a:pt x="498187" y="378525"/>
                    </a:cubicBezTo>
                    <a:lnTo>
                      <a:pt x="503071" y="378525"/>
                    </a:lnTo>
                    <a:cubicBezTo>
                      <a:pt x="509177" y="378525"/>
                      <a:pt x="514061" y="374861"/>
                      <a:pt x="515282" y="368756"/>
                    </a:cubicBezTo>
                    <a:lnTo>
                      <a:pt x="523829" y="323577"/>
                    </a:lnTo>
                    <a:cubicBezTo>
                      <a:pt x="525050" y="319914"/>
                      <a:pt x="526271" y="316251"/>
                      <a:pt x="528713" y="312588"/>
                    </a:cubicBezTo>
                    <a:lnTo>
                      <a:pt x="562903" y="269851"/>
                    </a:lnTo>
                    <a:cubicBezTo>
                      <a:pt x="570229" y="261304"/>
                      <a:pt x="579997" y="256420"/>
                      <a:pt x="590987" y="256420"/>
                    </a:cubicBezTo>
                    <a:lnTo>
                      <a:pt x="622734" y="256420"/>
                    </a:lnTo>
                    <a:cubicBezTo>
                      <a:pt x="630060" y="256420"/>
                      <a:pt x="634944" y="251536"/>
                      <a:pt x="634944" y="244209"/>
                    </a:cubicBezTo>
                    <a:lnTo>
                      <a:pt x="634944" y="231999"/>
                    </a:lnTo>
                    <a:lnTo>
                      <a:pt x="631281" y="228336"/>
                    </a:lnTo>
                    <a:cubicBezTo>
                      <a:pt x="623955" y="221009"/>
                      <a:pt x="628839" y="207578"/>
                      <a:pt x="639829" y="207578"/>
                    </a:cubicBezTo>
                    <a:lnTo>
                      <a:pt x="647155" y="207578"/>
                    </a:lnTo>
                    <a:cubicBezTo>
                      <a:pt x="654481" y="207578"/>
                      <a:pt x="659365" y="212462"/>
                      <a:pt x="659365" y="219788"/>
                    </a:cubicBezTo>
                    <a:cubicBezTo>
                      <a:pt x="659365" y="227115"/>
                      <a:pt x="664250" y="231999"/>
                      <a:pt x="671576" y="231999"/>
                    </a:cubicBezTo>
                    <a:lnTo>
                      <a:pt x="683786" y="231999"/>
                    </a:lnTo>
                    <a:lnTo>
                      <a:pt x="691113" y="200252"/>
                    </a:lnTo>
                    <a:cubicBezTo>
                      <a:pt x="693555" y="189262"/>
                      <a:pt x="688670" y="179494"/>
                      <a:pt x="680123" y="173389"/>
                    </a:cubicBezTo>
                    <a:lnTo>
                      <a:pt x="576334" y="111115"/>
                    </a:lnTo>
                    <a:cubicBezTo>
                      <a:pt x="575113" y="109894"/>
                      <a:pt x="572671" y="109894"/>
                      <a:pt x="570229" y="109894"/>
                    </a:cubicBezTo>
                    <a:lnTo>
                      <a:pt x="549471" y="109894"/>
                    </a:lnTo>
                    <a:cubicBezTo>
                      <a:pt x="536040" y="109894"/>
                      <a:pt x="525050" y="120884"/>
                      <a:pt x="525050" y="134315"/>
                    </a:cubicBezTo>
                    <a:lnTo>
                      <a:pt x="525050" y="146526"/>
                    </a:lnTo>
                    <a:cubicBezTo>
                      <a:pt x="525050" y="153852"/>
                      <a:pt x="520166" y="158736"/>
                      <a:pt x="512840" y="158736"/>
                    </a:cubicBezTo>
                    <a:lnTo>
                      <a:pt x="500629" y="158736"/>
                    </a:lnTo>
                    <a:lnTo>
                      <a:pt x="488419" y="146526"/>
                    </a:lnTo>
                    <a:lnTo>
                      <a:pt x="451787" y="146526"/>
                    </a:lnTo>
                    <a:cubicBezTo>
                      <a:pt x="444461" y="146526"/>
                      <a:pt x="439577" y="141641"/>
                      <a:pt x="439577" y="134315"/>
                    </a:cubicBezTo>
                    <a:lnTo>
                      <a:pt x="439577" y="103789"/>
                    </a:lnTo>
                    <a:cubicBezTo>
                      <a:pt x="439577" y="100126"/>
                      <a:pt x="440798" y="96463"/>
                      <a:pt x="444461" y="94021"/>
                    </a:cubicBezTo>
                    <a:lnTo>
                      <a:pt x="522608" y="61052"/>
                    </a:lnTo>
                    <a:lnTo>
                      <a:pt x="534819" y="81810"/>
                    </a:lnTo>
                    <a:cubicBezTo>
                      <a:pt x="537261" y="84252"/>
                      <a:pt x="539703" y="85473"/>
                      <a:pt x="543366" y="85473"/>
                    </a:cubicBezTo>
                    <a:lnTo>
                      <a:pt x="573892" y="85473"/>
                    </a:lnTo>
                    <a:cubicBezTo>
                      <a:pt x="581218" y="85473"/>
                      <a:pt x="586103" y="80589"/>
                      <a:pt x="586103" y="73263"/>
                    </a:cubicBezTo>
                    <a:lnTo>
                      <a:pt x="586103" y="67158"/>
                    </a:lnTo>
                    <a:cubicBezTo>
                      <a:pt x="755828" y="119663"/>
                      <a:pt x="879154" y="277178"/>
                      <a:pt x="879154" y="463998"/>
                    </a:cubicBezTo>
                    <a:cubicBezTo>
                      <a:pt x="879154" y="637387"/>
                      <a:pt x="771702" y="786354"/>
                      <a:pt x="620292" y="84862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B8CA6BE-0A42-1E62-7B3C-7DBAC4ECD5C3}"/>
                  </a:ext>
                </a:extLst>
              </p:cNvPr>
              <p:cNvSpPr/>
              <p:nvPr/>
            </p:nvSpPr>
            <p:spPr>
              <a:xfrm>
                <a:off x="2747107" y="5023199"/>
                <a:ext cx="125326" cy="41845"/>
              </a:xfrm>
              <a:custGeom>
                <a:avLst/>
                <a:gdLst>
                  <a:gd name="connsiteX0" fmla="*/ 116779 w 125326"/>
                  <a:gd name="connsiteY0" fmla="*/ 20453 h 41845"/>
                  <a:gd name="connsiteX1" fmla="*/ 58169 w 125326"/>
                  <a:gd name="connsiteY1" fmla="*/ 916 h 41845"/>
                  <a:gd name="connsiteX2" fmla="*/ 44737 w 125326"/>
                  <a:gd name="connsiteY2" fmla="*/ 916 h 41845"/>
                  <a:gd name="connsiteX3" fmla="*/ 3221 w 125326"/>
                  <a:gd name="connsiteY3" fmla="*/ 10684 h 41845"/>
                  <a:gd name="connsiteX4" fmla="*/ 3221 w 125326"/>
                  <a:gd name="connsiteY4" fmla="*/ 22895 h 41845"/>
                  <a:gd name="connsiteX5" fmla="*/ 59390 w 125326"/>
                  <a:gd name="connsiteY5" fmla="*/ 22895 h 41845"/>
                  <a:gd name="connsiteX6" fmla="*/ 67937 w 125326"/>
                  <a:gd name="connsiteY6" fmla="*/ 24116 h 41845"/>
                  <a:gd name="connsiteX7" fmla="*/ 110674 w 125326"/>
                  <a:gd name="connsiteY7" fmla="*/ 41210 h 41845"/>
                  <a:gd name="connsiteX8" fmla="*/ 125326 w 125326"/>
                  <a:gd name="connsiteY8" fmla="*/ 31442 h 41845"/>
                  <a:gd name="connsiteX9" fmla="*/ 116779 w 125326"/>
                  <a:gd name="connsiteY9" fmla="*/ 20453 h 4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326" h="41845">
                    <a:moveTo>
                      <a:pt x="116779" y="20453"/>
                    </a:moveTo>
                    <a:lnTo>
                      <a:pt x="58169" y="916"/>
                    </a:lnTo>
                    <a:cubicBezTo>
                      <a:pt x="53284" y="-305"/>
                      <a:pt x="49621" y="-305"/>
                      <a:pt x="44737" y="916"/>
                    </a:cubicBezTo>
                    <a:lnTo>
                      <a:pt x="3221" y="10684"/>
                    </a:lnTo>
                    <a:cubicBezTo>
                      <a:pt x="-442" y="13126"/>
                      <a:pt x="-1663" y="18010"/>
                      <a:pt x="3221" y="22895"/>
                    </a:cubicBezTo>
                    <a:lnTo>
                      <a:pt x="59390" y="22895"/>
                    </a:lnTo>
                    <a:cubicBezTo>
                      <a:pt x="63053" y="22895"/>
                      <a:pt x="65495" y="22895"/>
                      <a:pt x="67937" y="24116"/>
                    </a:cubicBezTo>
                    <a:lnTo>
                      <a:pt x="110674" y="41210"/>
                    </a:lnTo>
                    <a:cubicBezTo>
                      <a:pt x="118000" y="43652"/>
                      <a:pt x="125326" y="38768"/>
                      <a:pt x="125326" y="31442"/>
                    </a:cubicBezTo>
                    <a:cubicBezTo>
                      <a:pt x="125326" y="26558"/>
                      <a:pt x="121663" y="21674"/>
                      <a:pt x="116779" y="2045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03DB6F9-DB38-CF93-D095-F84D923AD9D2}"/>
                </a:ext>
              </a:extLst>
            </p:cNvPr>
            <p:cNvGrpSpPr/>
            <p:nvPr/>
          </p:nvGrpSpPr>
          <p:grpSpPr>
            <a:xfrm>
              <a:off x="1699199" y="585705"/>
              <a:ext cx="1271176" cy="1508244"/>
              <a:chOff x="1805848" y="1365281"/>
              <a:chExt cx="1139419" cy="1351915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0F38174-142B-4FA1-5683-0CF224A03685}"/>
                  </a:ext>
                </a:extLst>
              </p:cNvPr>
              <p:cNvSpPr/>
              <p:nvPr/>
            </p:nvSpPr>
            <p:spPr>
              <a:xfrm>
                <a:off x="1805848" y="1365281"/>
                <a:ext cx="1139419" cy="1351915"/>
              </a:xfrm>
              <a:custGeom>
                <a:avLst/>
                <a:gdLst>
                  <a:gd name="connsiteX0" fmla="*/ 286455 w 648029"/>
                  <a:gd name="connsiteY0" fmla="*/ 19050 h 768883"/>
                  <a:gd name="connsiteX1" fmla="*/ 553859 w 648029"/>
                  <a:gd name="connsiteY1" fmla="*/ 285939 h 768883"/>
                  <a:gd name="connsiteX2" fmla="*/ 553658 w 648029"/>
                  <a:gd name="connsiteY2" fmla="*/ 296571 h 768883"/>
                  <a:gd name="connsiteX3" fmla="*/ 553646 w 648029"/>
                  <a:gd name="connsiteY3" fmla="*/ 296917 h 768883"/>
                  <a:gd name="connsiteX4" fmla="*/ 553646 w 648029"/>
                  <a:gd name="connsiteY4" fmla="*/ 307112 h 768883"/>
                  <a:gd name="connsiteX5" fmla="*/ 556180 w 648029"/>
                  <a:gd name="connsiteY5" fmla="*/ 311521 h 768883"/>
                  <a:gd name="connsiteX6" fmla="*/ 621903 w 648029"/>
                  <a:gd name="connsiteY6" fmla="*/ 425853 h 768883"/>
                  <a:gd name="connsiteX7" fmla="*/ 622157 w 648029"/>
                  <a:gd name="connsiteY7" fmla="*/ 426295 h 768883"/>
                  <a:gd name="connsiteX8" fmla="*/ 622435 w 648029"/>
                  <a:gd name="connsiteY8" fmla="*/ 426723 h 768883"/>
                  <a:gd name="connsiteX9" fmla="*/ 627252 w 648029"/>
                  <a:gd name="connsiteY9" fmla="*/ 453496 h 768883"/>
                  <a:gd name="connsiteX10" fmla="*/ 613308 w 648029"/>
                  <a:gd name="connsiteY10" fmla="*/ 464002 h 768883"/>
                  <a:gd name="connsiteX11" fmla="*/ 553646 w 648029"/>
                  <a:gd name="connsiteY11" fmla="*/ 464002 h 768883"/>
                  <a:gd name="connsiteX12" fmla="*/ 553646 w 648029"/>
                  <a:gd name="connsiteY12" fmla="*/ 540218 h 768883"/>
                  <a:gd name="connsiteX13" fmla="*/ 526836 w 648029"/>
                  <a:gd name="connsiteY13" fmla="*/ 607732 h 768883"/>
                  <a:gd name="connsiteX14" fmla="*/ 460295 w 648029"/>
                  <a:gd name="connsiteY14" fmla="*/ 635499 h 768883"/>
                  <a:gd name="connsiteX15" fmla="*/ 394572 w 648029"/>
                  <a:gd name="connsiteY15" fmla="*/ 635499 h 768883"/>
                  <a:gd name="connsiteX16" fmla="*/ 394572 w 648029"/>
                  <a:gd name="connsiteY16" fmla="*/ 749834 h 768883"/>
                  <a:gd name="connsiteX17" fmla="*/ 131665 w 648029"/>
                  <a:gd name="connsiteY17" fmla="*/ 749834 h 768883"/>
                  <a:gd name="connsiteX18" fmla="*/ 131665 w 648029"/>
                  <a:gd name="connsiteY18" fmla="*/ 518485 h 768883"/>
                  <a:gd name="connsiteX19" fmla="*/ 124271 w 648029"/>
                  <a:gd name="connsiteY19" fmla="*/ 512764 h 768883"/>
                  <a:gd name="connsiteX20" fmla="*/ 19264 w 648029"/>
                  <a:gd name="connsiteY20" fmla="*/ 297264 h 768883"/>
                  <a:gd name="connsiteX21" fmla="*/ 19264 w 648029"/>
                  <a:gd name="connsiteY21" fmla="*/ 296920 h 768883"/>
                  <a:gd name="connsiteX22" fmla="*/ 19252 w 648029"/>
                  <a:gd name="connsiteY22" fmla="*/ 296573 h 768883"/>
                  <a:gd name="connsiteX23" fmla="*/ 275822 w 648029"/>
                  <a:gd name="connsiteY23" fmla="*/ 19252 h 768883"/>
                  <a:gd name="connsiteX24" fmla="*/ 286455 w 648029"/>
                  <a:gd name="connsiteY24" fmla="*/ 19050 h 768883"/>
                  <a:gd name="connsiteX25" fmla="*/ 286455 w 648029"/>
                  <a:gd name="connsiteY25" fmla="*/ 0 h 768883"/>
                  <a:gd name="connsiteX26" fmla="*/ 0 w 648029"/>
                  <a:gd name="connsiteY26" fmla="*/ 285939 h 768883"/>
                  <a:gd name="connsiteX27" fmla="*/ 214 w 648029"/>
                  <a:gd name="connsiteY27" fmla="*/ 297264 h 768883"/>
                  <a:gd name="connsiteX28" fmla="*/ 112615 w 648029"/>
                  <a:gd name="connsiteY28" fmla="*/ 527834 h 768883"/>
                  <a:gd name="connsiteX29" fmla="*/ 112615 w 648029"/>
                  <a:gd name="connsiteY29" fmla="*/ 768884 h 768883"/>
                  <a:gd name="connsiteX30" fmla="*/ 413620 w 648029"/>
                  <a:gd name="connsiteY30" fmla="*/ 768884 h 768883"/>
                  <a:gd name="connsiteX31" fmla="*/ 413620 w 648029"/>
                  <a:gd name="connsiteY31" fmla="*/ 654551 h 768883"/>
                  <a:gd name="connsiteX32" fmla="*/ 460293 w 648029"/>
                  <a:gd name="connsiteY32" fmla="*/ 654551 h 768883"/>
                  <a:gd name="connsiteX33" fmla="*/ 540303 w 648029"/>
                  <a:gd name="connsiteY33" fmla="*/ 621204 h 768883"/>
                  <a:gd name="connsiteX34" fmla="*/ 572688 w 648029"/>
                  <a:gd name="connsiteY34" fmla="*/ 540221 h 768883"/>
                  <a:gd name="connsiteX35" fmla="*/ 572688 w 648029"/>
                  <a:gd name="connsiteY35" fmla="*/ 483055 h 768883"/>
                  <a:gd name="connsiteX36" fmla="*/ 614598 w 648029"/>
                  <a:gd name="connsiteY36" fmla="*/ 483055 h 768883"/>
                  <a:gd name="connsiteX37" fmla="*/ 638410 w 648029"/>
                  <a:gd name="connsiteY37" fmla="*/ 416361 h 768883"/>
                  <a:gd name="connsiteX38" fmla="*/ 572688 w 648029"/>
                  <a:gd name="connsiteY38" fmla="*/ 302028 h 768883"/>
                  <a:gd name="connsiteX39" fmla="*/ 572688 w 648029"/>
                  <a:gd name="connsiteY39" fmla="*/ 297266 h 768883"/>
                  <a:gd name="connsiteX40" fmla="*/ 297774 w 648029"/>
                  <a:gd name="connsiteY40" fmla="*/ 214 h 768883"/>
                  <a:gd name="connsiteX41" fmla="*/ 286455 w 648029"/>
                  <a:gd name="connsiteY41" fmla="*/ 0 h 76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48029" h="768883">
                    <a:moveTo>
                      <a:pt x="286455" y="19050"/>
                    </a:moveTo>
                    <a:cubicBezTo>
                      <a:pt x="433996" y="18908"/>
                      <a:pt x="553717" y="138398"/>
                      <a:pt x="553859" y="285939"/>
                    </a:cubicBezTo>
                    <a:cubicBezTo>
                      <a:pt x="553863" y="289484"/>
                      <a:pt x="553795" y="293028"/>
                      <a:pt x="553658" y="296571"/>
                    </a:cubicBezTo>
                    <a:lnTo>
                      <a:pt x="553646" y="296917"/>
                    </a:lnTo>
                    <a:lnTo>
                      <a:pt x="553646" y="307112"/>
                    </a:lnTo>
                    <a:lnTo>
                      <a:pt x="556180" y="311521"/>
                    </a:lnTo>
                    <a:lnTo>
                      <a:pt x="621903" y="425853"/>
                    </a:lnTo>
                    <a:lnTo>
                      <a:pt x="622157" y="426295"/>
                    </a:lnTo>
                    <a:lnTo>
                      <a:pt x="622435" y="426723"/>
                    </a:lnTo>
                    <a:cubicBezTo>
                      <a:pt x="628622" y="434186"/>
                      <a:pt x="630450" y="444344"/>
                      <a:pt x="627252" y="453496"/>
                    </a:cubicBezTo>
                    <a:cubicBezTo>
                      <a:pt x="624559" y="459032"/>
                      <a:pt x="619373" y="462940"/>
                      <a:pt x="613308" y="464002"/>
                    </a:cubicBezTo>
                    <a:lnTo>
                      <a:pt x="553646" y="464002"/>
                    </a:lnTo>
                    <a:lnTo>
                      <a:pt x="553646" y="540218"/>
                    </a:lnTo>
                    <a:cubicBezTo>
                      <a:pt x="553748" y="565337"/>
                      <a:pt x="544143" y="589526"/>
                      <a:pt x="526836" y="607732"/>
                    </a:cubicBezTo>
                    <a:cubicBezTo>
                      <a:pt x="509256" y="625505"/>
                      <a:pt x="485294" y="635504"/>
                      <a:pt x="460295" y="635499"/>
                    </a:cubicBezTo>
                    <a:lnTo>
                      <a:pt x="394572" y="635499"/>
                    </a:lnTo>
                    <a:lnTo>
                      <a:pt x="394572" y="749834"/>
                    </a:lnTo>
                    <a:lnTo>
                      <a:pt x="131665" y="749834"/>
                    </a:lnTo>
                    <a:lnTo>
                      <a:pt x="131665" y="518485"/>
                    </a:lnTo>
                    <a:lnTo>
                      <a:pt x="124271" y="512764"/>
                    </a:lnTo>
                    <a:cubicBezTo>
                      <a:pt x="57580" y="461235"/>
                      <a:pt x="18748" y="381541"/>
                      <a:pt x="19264" y="297264"/>
                    </a:cubicBezTo>
                    <a:lnTo>
                      <a:pt x="19264" y="296920"/>
                    </a:lnTo>
                    <a:lnTo>
                      <a:pt x="19252" y="296573"/>
                    </a:lnTo>
                    <a:cubicBezTo>
                      <a:pt x="13522" y="149144"/>
                      <a:pt x="128392" y="24982"/>
                      <a:pt x="275822" y="19252"/>
                    </a:cubicBezTo>
                    <a:cubicBezTo>
                      <a:pt x="279365" y="19114"/>
                      <a:pt x="282910" y="19047"/>
                      <a:pt x="286455" y="19050"/>
                    </a:cubicBezTo>
                    <a:moveTo>
                      <a:pt x="286455" y="0"/>
                    </a:moveTo>
                    <a:cubicBezTo>
                      <a:pt x="128393" y="-142"/>
                      <a:pt x="143" y="127877"/>
                      <a:pt x="0" y="285939"/>
                    </a:cubicBezTo>
                    <a:cubicBezTo>
                      <a:pt x="-3" y="289715"/>
                      <a:pt x="69" y="293491"/>
                      <a:pt x="214" y="297264"/>
                    </a:cubicBezTo>
                    <a:cubicBezTo>
                      <a:pt x="-156" y="387405"/>
                      <a:pt x="41377" y="472601"/>
                      <a:pt x="112615" y="527834"/>
                    </a:cubicBezTo>
                    <a:lnTo>
                      <a:pt x="112615" y="768884"/>
                    </a:lnTo>
                    <a:lnTo>
                      <a:pt x="413620" y="768884"/>
                    </a:lnTo>
                    <a:lnTo>
                      <a:pt x="413620" y="654551"/>
                    </a:lnTo>
                    <a:lnTo>
                      <a:pt x="460293" y="654551"/>
                    </a:lnTo>
                    <a:cubicBezTo>
                      <a:pt x="490332" y="654497"/>
                      <a:pt x="519116" y="642500"/>
                      <a:pt x="540303" y="621204"/>
                    </a:cubicBezTo>
                    <a:cubicBezTo>
                      <a:pt x="561200" y="599437"/>
                      <a:pt x="572814" y="570395"/>
                      <a:pt x="572688" y="540221"/>
                    </a:cubicBezTo>
                    <a:lnTo>
                      <a:pt x="572688" y="483055"/>
                    </a:lnTo>
                    <a:lnTo>
                      <a:pt x="614598" y="483055"/>
                    </a:lnTo>
                    <a:cubicBezTo>
                      <a:pt x="639363" y="480197"/>
                      <a:pt x="661270" y="451613"/>
                      <a:pt x="638410" y="416361"/>
                    </a:cubicBezTo>
                    <a:lnTo>
                      <a:pt x="572688" y="302028"/>
                    </a:lnTo>
                    <a:lnTo>
                      <a:pt x="572688" y="297266"/>
                    </a:lnTo>
                    <a:cubicBezTo>
                      <a:pt x="578801" y="139322"/>
                      <a:pt x="455718" y="6327"/>
                      <a:pt x="297774" y="214"/>
                    </a:cubicBezTo>
                    <a:cubicBezTo>
                      <a:pt x="294003" y="68"/>
                      <a:pt x="290229" y="-3"/>
                      <a:pt x="2864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 cap="flat">
                <a:solidFill>
                  <a:schemeClr val="accent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28" name="Picture 27" descr="A red and blue brain&#10;&#10;Description automatically generated">
                <a:extLst>
                  <a:ext uri="{FF2B5EF4-FFF2-40B4-BE49-F238E27FC236}">
                    <a16:creationId xmlns:a16="http://schemas.microsoft.com/office/drawing/2014/main" id="{ED816E19-D7A7-0B71-4E40-B10624236D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881387" y="1415683"/>
                <a:ext cx="880107" cy="880107"/>
              </a:xfrm>
              <a:prstGeom prst="ellipse">
                <a:avLst/>
              </a:prstGeom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6B3F82-DADD-D5C4-CDD8-FA54F9E381F2}"/>
              </a:ext>
            </a:extLst>
          </p:cNvPr>
          <p:cNvGrpSpPr/>
          <p:nvPr/>
        </p:nvGrpSpPr>
        <p:grpSpPr>
          <a:xfrm>
            <a:off x="3183200" y="678645"/>
            <a:ext cx="4494121" cy="4754921"/>
            <a:chOff x="3183200" y="490105"/>
            <a:chExt cx="4494121" cy="475492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1A83D5D-1D30-A7CE-3257-46F95DEED725}"/>
                </a:ext>
              </a:extLst>
            </p:cNvPr>
            <p:cNvSpPr txBox="1"/>
            <p:nvPr/>
          </p:nvSpPr>
          <p:spPr>
            <a:xfrm>
              <a:off x="3507655" y="714671"/>
              <a:ext cx="245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</a:rPr>
                <a:t>Intervention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F76052C-5AB6-3BD4-E5CB-A20076E6EE28}"/>
                </a:ext>
              </a:extLst>
            </p:cNvPr>
            <p:cNvSpPr txBox="1"/>
            <p:nvPr/>
          </p:nvSpPr>
          <p:spPr>
            <a:xfrm>
              <a:off x="3507655" y="3923821"/>
              <a:ext cx="245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</a:rPr>
                <a:t>Primary outcome</a:t>
              </a:r>
            </a:p>
          </p:txBody>
        </p:sp>
        <p:pic>
          <p:nvPicPr>
            <p:cNvPr id="35" name="Picture 34" descr="A blood bag with a drop of blood&#10;&#10;Description automatically generated">
              <a:extLst>
                <a:ext uri="{FF2B5EF4-FFF2-40B4-BE49-F238E27FC236}">
                  <a16:creationId xmlns:a16="http://schemas.microsoft.com/office/drawing/2014/main" id="{5B5E186D-C3D1-29D2-F5DE-B48828897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0413" y="490105"/>
              <a:ext cx="1603844" cy="1603844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9588FFC-2106-AC4B-E3F9-C81EB2D55CEA}"/>
                </a:ext>
              </a:extLst>
            </p:cNvPr>
            <p:cNvSpPr/>
            <p:nvPr/>
          </p:nvSpPr>
          <p:spPr>
            <a:xfrm>
              <a:off x="4438325" y="1232471"/>
              <a:ext cx="1944130" cy="511279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>
                  <a:solidFill>
                    <a:schemeClr val="tx1"/>
                  </a:solidFill>
                </a:rPr>
                <a:t>850 Patients randomized</a:t>
              </a:r>
            </a:p>
            <a:p>
              <a:r>
                <a:rPr lang="en-US" sz="1200">
                  <a:solidFill>
                    <a:schemeClr val="tx1"/>
                  </a:solidFill>
                </a:rPr>
                <a:t>806 Patients analyzed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54D14D-D32A-76A5-D457-B56F96CDB38E}"/>
                </a:ext>
              </a:extLst>
            </p:cNvPr>
            <p:cNvSpPr/>
            <p:nvPr/>
          </p:nvSpPr>
          <p:spPr>
            <a:xfrm>
              <a:off x="3541966" y="2083444"/>
              <a:ext cx="972065" cy="375469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393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74534AB-12CE-D7CA-527D-72E2D3BF90F4}"/>
                </a:ext>
              </a:extLst>
            </p:cNvPr>
            <p:cNvSpPr/>
            <p:nvPr/>
          </p:nvSpPr>
          <p:spPr>
            <a:xfrm>
              <a:off x="5685754" y="2083444"/>
              <a:ext cx="972065" cy="375469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413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1A2518-FA61-B03F-C302-4B134545AA94}"/>
                </a:ext>
              </a:extLst>
            </p:cNvPr>
            <p:cNvGrpSpPr/>
            <p:nvPr/>
          </p:nvGrpSpPr>
          <p:grpSpPr>
            <a:xfrm>
              <a:off x="3339024" y="2346078"/>
              <a:ext cx="1944130" cy="845554"/>
              <a:chOff x="3706675" y="2538762"/>
              <a:chExt cx="1944130" cy="845554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562CE33-15C4-DFC8-1776-303838536ED8}"/>
                  </a:ext>
                </a:extLst>
              </p:cNvPr>
              <p:cNvSpPr/>
              <p:nvPr/>
            </p:nvSpPr>
            <p:spPr>
              <a:xfrm>
                <a:off x="3706675" y="2538762"/>
                <a:ext cx="1803599" cy="375275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>
                    <a:solidFill>
                      <a:schemeClr val="tx1"/>
                    </a:solidFill>
                  </a:rPr>
                  <a:t>Liberal transfusion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92F7ECF-DE3B-666A-EA20-7A24E6F62DB6}"/>
                  </a:ext>
                </a:extLst>
              </p:cNvPr>
              <p:cNvSpPr/>
              <p:nvPr/>
            </p:nvSpPr>
            <p:spPr>
              <a:xfrm>
                <a:off x="3706675" y="2873037"/>
                <a:ext cx="1944130" cy="511279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</a:rPr>
                  <a:t>RBC transfusion </a:t>
                </a:r>
                <a:br>
                  <a:rPr lang="en-US" sz="1200">
                    <a:solidFill>
                      <a:schemeClr val="tx1"/>
                    </a:solidFill>
                  </a:rPr>
                </a:br>
                <a:r>
                  <a:rPr lang="en-US" sz="1200">
                    <a:solidFill>
                      <a:schemeClr val="tx1"/>
                    </a:solidFill>
                  </a:rPr>
                  <a:t>triggered by hemoglobin level &lt; 9g/dL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E16CF0A-D2D2-2EC0-B327-B52A93372406}"/>
                </a:ext>
              </a:extLst>
            </p:cNvPr>
            <p:cNvGrpSpPr/>
            <p:nvPr/>
          </p:nvGrpSpPr>
          <p:grpSpPr>
            <a:xfrm>
              <a:off x="5344725" y="2346078"/>
              <a:ext cx="2174790" cy="843835"/>
              <a:chOff x="5712376" y="2477879"/>
              <a:chExt cx="2174790" cy="843835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C0886E8-2E77-75D0-8594-B61A02DC399A}"/>
                  </a:ext>
                </a:extLst>
              </p:cNvPr>
              <p:cNvSpPr/>
              <p:nvPr/>
            </p:nvSpPr>
            <p:spPr>
              <a:xfrm>
                <a:off x="5712376" y="2477879"/>
                <a:ext cx="2174790" cy="375275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>
                    <a:solidFill>
                      <a:schemeClr val="tx1"/>
                    </a:solidFill>
                  </a:rPr>
                  <a:t>Restrictive transfusion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32549CA-A80E-252F-696B-80ABD6C23B0C}"/>
                  </a:ext>
                </a:extLst>
              </p:cNvPr>
              <p:cNvSpPr/>
              <p:nvPr/>
            </p:nvSpPr>
            <p:spPr>
              <a:xfrm>
                <a:off x="5713216" y="2810435"/>
                <a:ext cx="1944130" cy="511279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>
                    <a:solidFill>
                      <a:schemeClr val="tx1"/>
                    </a:solidFill>
                  </a:rPr>
                  <a:t>RBC transfusion </a:t>
                </a:r>
                <a:br>
                  <a:rPr lang="en-US" sz="1200">
                    <a:solidFill>
                      <a:schemeClr val="tx1"/>
                    </a:solidFill>
                  </a:rPr>
                </a:br>
                <a:r>
                  <a:rPr lang="en-US" sz="1200">
                    <a:solidFill>
                      <a:schemeClr val="tx1"/>
                    </a:solidFill>
                  </a:rPr>
                  <a:t>triggered by hemoglobin level &lt; 7g/dL</a:t>
                </a:r>
              </a:p>
            </p:txBody>
          </p:sp>
        </p:grpSp>
        <p:pic>
          <p:nvPicPr>
            <p:cNvPr id="47" name="Graphic 46" descr="Children outline">
              <a:extLst>
                <a:ext uri="{FF2B5EF4-FFF2-40B4-BE49-F238E27FC236}">
                  <a16:creationId xmlns:a16="http://schemas.microsoft.com/office/drawing/2014/main" id="{143A792D-4932-9DB1-AAF2-736B9E162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07655" y="1045670"/>
              <a:ext cx="914400" cy="914400"/>
            </a:xfrm>
            <a:prstGeom prst="rect">
              <a:avLst/>
            </a:prstGeom>
          </p:spPr>
        </p:pic>
        <p:cxnSp>
          <p:nvCxnSpPr>
            <p:cNvPr id="49" name="Connector: Elbow 48">
              <a:extLst>
                <a:ext uri="{FF2B5EF4-FFF2-40B4-BE49-F238E27FC236}">
                  <a16:creationId xmlns:a16="http://schemas.microsoft.com/office/drawing/2014/main" id="{E003BAA3-CC1F-1BAB-6BBC-1EB39ED000CC}"/>
                </a:ext>
              </a:extLst>
            </p:cNvPr>
            <p:cNvCxnSpPr>
              <a:stCxn id="37" idx="2"/>
              <a:endCxn id="38" idx="0"/>
            </p:cNvCxnSpPr>
            <p:nvPr/>
          </p:nvCxnSpPr>
          <p:spPr>
            <a:xfrm rot="5400000">
              <a:off x="4549348" y="1222402"/>
              <a:ext cx="339694" cy="138239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or: Elbow 49">
              <a:extLst>
                <a:ext uri="{FF2B5EF4-FFF2-40B4-BE49-F238E27FC236}">
                  <a16:creationId xmlns:a16="http://schemas.microsoft.com/office/drawing/2014/main" id="{74EAF46D-4FE9-52BF-77FF-D5556DD61AD2}"/>
                </a:ext>
              </a:extLst>
            </p:cNvPr>
            <p:cNvCxnSpPr>
              <a:cxnSpLocks/>
              <a:stCxn id="37" idx="2"/>
              <a:endCxn id="39" idx="0"/>
            </p:cNvCxnSpPr>
            <p:nvPr/>
          </p:nvCxnSpPr>
          <p:spPr>
            <a:xfrm rot="16200000" flipH="1">
              <a:off x="5621241" y="1532898"/>
              <a:ext cx="339694" cy="76139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4E19BC2-27DF-D776-0754-75365A520DED}"/>
                </a:ext>
              </a:extLst>
            </p:cNvPr>
            <p:cNvSpPr txBox="1"/>
            <p:nvPr/>
          </p:nvSpPr>
          <p:spPr>
            <a:xfrm>
              <a:off x="3507655" y="4292536"/>
              <a:ext cx="3150164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b="1"/>
                <a:t>Outcome: </a:t>
              </a:r>
              <a:r>
                <a:rPr lang="en-US" sz="1100" err="1"/>
                <a:t>unfavourable</a:t>
              </a:r>
              <a:r>
                <a:rPr lang="en-US" sz="1100"/>
                <a:t> neurological outcome</a:t>
              </a:r>
              <a:endParaRPr lang="en-US" sz="1100" b="1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54DCA1C-4397-A842-D699-B28D7D6C0A1A}"/>
                </a:ext>
              </a:extLst>
            </p:cNvPr>
            <p:cNvSpPr txBox="1"/>
            <p:nvPr/>
          </p:nvSpPr>
          <p:spPr>
            <a:xfrm>
              <a:off x="3509938" y="4506362"/>
              <a:ext cx="2799454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/>
                <a:t>Glasgow Outcome Scale Extended score between 1 and 5, 180 days after randomization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D726E45-C2BF-80A0-C667-3B882158B811}"/>
                </a:ext>
              </a:extLst>
            </p:cNvPr>
            <p:cNvCxnSpPr/>
            <p:nvPr/>
          </p:nvCxnSpPr>
          <p:spPr>
            <a:xfrm>
              <a:off x="3183200" y="1150579"/>
              <a:ext cx="0" cy="3413163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" name="Graphic 81" descr="Ruler with solid fill">
              <a:extLst>
                <a:ext uri="{FF2B5EF4-FFF2-40B4-BE49-F238E27FC236}">
                  <a16:creationId xmlns:a16="http://schemas.microsoft.com/office/drawing/2014/main" id="{A876FA97-1AC4-FD37-5BE3-C8BEDF456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8900000">
              <a:off x="6367983" y="3927439"/>
              <a:ext cx="1309338" cy="130933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BD9F7E-3607-4EB9-ECDE-DF261CA15017}"/>
              </a:ext>
            </a:extLst>
          </p:cNvPr>
          <p:cNvGrpSpPr/>
          <p:nvPr/>
        </p:nvGrpSpPr>
        <p:grpSpPr>
          <a:xfrm>
            <a:off x="7700478" y="903211"/>
            <a:ext cx="4422769" cy="3988100"/>
            <a:chOff x="7700478" y="714671"/>
            <a:chExt cx="4422769" cy="39881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D8D7A5-8724-C67E-6B68-3A75FFA53D1F}"/>
                </a:ext>
              </a:extLst>
            </p:cNvPr>
            <p:cNvSpPr txBox="1"/>
            <p:nvPr/>
          </p:nvSpPr>
          <p:spPr>
            <a:xfrm>
              <a:off x="7853085" y="714671"/>
              <a:ext cx="2636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</a:rPr>
                <a:t>Findings</a:t>
              </a:r>
            </a:p>
          </p:txBody>
        </p:sp>
        <p:graphicFrame>
          <p:nvGraphicFramePr>
            <p:cNvPr id="64" name="Chart 63">
              <a:extLst>
                <a:ext uri="{FF2B5EF4-FFF2-40B4-BE49-F238E27FC236}">
                  <a16:creationId xmlns:a16="http://schemas.microsoft.com/office/drawing/2014/main" id="{E45EDE1F-C399-389C-8D4A-D0E3318C0A4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24692779"/>
                </p:ext>
              </p:extLst>
            </p:nvPr>
          </p:nvGraphicFramePr>
          <p:xfrm>
            <a:off x="7781074" y="1572255"/>
            <a:ext cx="2147173" cy="23684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graphicFrame>
          <p:nvGraphicFramePr>
            <p:cNvPr id="65" name="Chart 64">
              <a:extLst>
                <a:ext uri="{FF2B5EF4-FFF2-40B4-BE49-F238E27FC236}">
                  <a16:creationId xmlns:a16="http://schemas.microsoft.com/office/drawing/2014/main" id="{E4C1D80E-696F-B912-3728-3A2D5AE05FA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7452692"/>
                </p:ext>
              </p:extLst>
            </p:nvPr>
          </p:nvGraphicFramePr>
          <p:xfrm>
            <a:off x="9656202" y="1572255"/>
            <a:ext cx="2147173" cy="23684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B259E6C-38DB-62ED-0D94-AEE714964F08}"/>
                </a:ext>
              </a:extLst>
            </p:cNvPr>
            <p:cNvSpPr txBox="1"/>
            <p:nvPr/>
          </p:nvSpPr>
          <p:spPr>
            <a:xfrm>
              <a:off x="8393156" y="2546826"/>
              <a:ext cx="12046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accent1"/>
                  </a:solidFill>
                </a:rPr>
                <a:t>62.6%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341E9D7-8821-80E1-D541-E473207D28E2}"/>
                </a:ext>
              </a:extLst>
            </p:cNvPr>
            <p:cNvSpPr txBox="1"/>
            <p:nvPr/>
          </p:nvSpPr>
          <p:spPr>
            <a:xfrm>
              <a:off x="10268284" y="2546826"/>
              <a:ext cx="12046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accent1"/>
                  </a:solidFill>
                </a:rPr>
                <a:t>72.6%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6FA9D90-FE0F-8F07-F78F-10F5BF8984D9}"/>
                </a:ext>
              </a:extLst>
            </p:cNvPr>
            <p:cNvSpPr/>
            <p:nvPr/>
          </p:nvSpPr>
          <p:spPr>
            <a:xfrm>
              <a:off x="7853085" y="1384617"/>
              <a:ext cx="1803599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>
                  <a:solidFill>
                    <a:schemeClr val="tx1"/>
                  </a:solidFill>
                </a:rPr>
                <a:t>Liberal transfusion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74AC9E7-EFE8-5D0A-3BC5-AEF950476FDF}"/>
                </a:ext>
              </a:extLst>
            </p:cNvPr>
            <p:cNvSpPr/>
            <p:nvPr/>
          </p:nvSpPr>
          <p:spPr>
            <a:xfrm>
              <a:off x="9934092" y="1384616"/>
              <a:ext cx="2154211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>
                  <a:solidFill>
                    <a:schemeClr val="tx1"/>
                  </a:solidFill>
                </a:rPr>
                <a:t>Restrictive transfusion</a:t>
              </a: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4D32F4E-6B72-2E9C-DD42-4096E088377E}"/>
                </a:ext>
              </a:extLst>
            </p:cNvPr>
            <p:cNvCxnSpPr/>
            <p:nvPr/>
          </p:nvCxnSpPr>
          <p:spPr>
            <a:xfrm>
              <a:off x="7700478" y="1150579"/>
              <a:ext cx="0" cy="3413163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635C34E-1530-6FCF-98B9-5EFB66C378BA}"/>
                </a:ext>
              </a:extLst>
            </p:cNvPr>
            <p:cNvSpPr/>
            <p:nvPr/>
          </p:nvSpPr>
          <p:spPr>
            <a:xfrm>
              <a:off x="7737861" y="1053225"/>
              <a:ext cx="4209037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Unfavourable neurological outcome at 180 days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C7FACA9-2ED2-18DC-9695-74AC473CCE9A}"/>
                </a:ext>
              </a:extLst>
            </p:cNvPr>
            <p:cNvSpPr/>
            <p:nvPr/>
          </p:nvSpPr>
          <p:spPr>
            <a:xfrm>
              <a:off x="7861175" y="3653826"/>
              <a:ext cx="4209037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Difference was statistically significant: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FF52BB-F9ED-0997-CEF0-1E6573657695}"/>
                </a:ext>
              </a:extLst>
            </p:cNvPr>
            <p:cNvSpPr/>
            <p:nvPr/>
          </p:nvSpPr>
          <p:spPr>
            <a:xfrm>
              <a:off x="7861175" y="3969081"/>
              <a:ext cx="4209037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>
                  <a:solidFill>
                    <a:schemeClr val="tx1"/>
                  </a:solidFill>
                </a:rPr>
                <a:t>Absolute difference, </a:t>
              </a:r>
              <a:r>
                <a:rPr lang="en-US" sz="1600" b="1">
                  <a:solidFill>
                    <a:schemeClr val="tx1"/>
                  </a:solidFill>
                </a:rPr>
                <a:t>-10.0% </a:t>
              </a:r>
              <a:r>
                <a:rPr lang="en-US" sz="1200">
                  <a:solidFill>
                    <a:schemeClr val="tx1"/>
                  </a:solidFill>
                </a:rPr>
                <a:t>(95% CI, -16% to -3.6%)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321B68B-CFC4-F142-CD29-E4B71283ACD1}"/>
                </a:ext>
              </a:extLst>
            </p:cNvPr>
            <p:cNvSpPr/>
            <p:nvPr/>
          </p:nvSpPr>
          <p:spPr>
            <a:xfrm>
              <a:off x="7808140" y="4327496"/>
              <a:ext cx="4315107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>
                  <a:solidFill>
                    <a:schemeClr val="tx1"/>
                  </a:solidFill>
                </a:rPr>
                <a:t>Adjusted relative risk, </a:t>
              </a:r>
              <a:r>
                <a:rPr lang="en-US" sz="1600" b="1">
                  <a:solidFill>
                    <a:schemeClr val="tx1"/>
                  </a:solidFill>
                </a:rPr>
                <a:t>0.86 </a:t>
              </a:r>
              <a:r>
                <a:rPr lang="en-US" sz="1200">
                  <a:solidFill>
                    <a:schemeClr val="tx1"/>
                  </a:solidFill>
                </a:rPr>
                <a:t>(95% CI, 0.79 to 0.94; </a:t>
              </a:r>
              <a:r>
                <a:rPr lang="en-US" sz="1200" i="1">
                  <a:solidFill>
                    <a:schemeClr val="tx1"/>
                  </a:solidFill>
                </a:rPr>
                <a:t>p</a:t>
              </a:r>
              <a:r>
                <a:rPr lang="en-US" sz="1200">
                  <a:solidFill>
                    <a:schemeClr val="tx1"/>
                  </a:solidFill>
                </a:rPr>
                <a:t> = .002)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DD7D7D-15A7-1249-604B-495C71F53CAB}"/>
                </a:ext>
              </a:extLst>
            </p:cNvPr>
            <p:cNvSpPr/>
            <p:nvPr/>
          </p:nvSpPr>
          <p:spPr>
            <a:xfrm>
              <a:off x="8123995" y="1601823"/>
              <a:ext cx="1803599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>
                  <a:solidFill>
                    <a:schemeClr val="tx2"/>
                  </a:solidFill>
                </a:rPr>
                <a:t>246 of 393 patients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94ABF4-A422-2152-EE53-D7191E3C8A6E}"/>
                </a:ext>
              </a:extLst>
            </p:cNvPr>
            <p:cNvSpPr/>
            <p:nvPr/>
          </p:nvSpPr>
          <p:spPr>
            <a:xfrm>
              <a:off x="10252060" y="1589698"/>
              <a:ext cx="1803599" cy="3752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>
                  <a:solidFill>
                    <a:schemeClr val="tx2"/>
                  </a:solidFill>
                </a:rPr>
                <a:t>300 of 413 patients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67C2417-FDAA-47FE-0B9A-BC9873013E10}"/>
              </a:ext>
            </a:extLst>
          </p:cNvPr>
          <p:cNvGrpSpPr/>
          <p:nvPr/>
        </p:nvGrpSpPr>
        <p:grpSpPr>
          <a:xfrm>
            <a:off x="8781538" y="5204490"/>
            <a:ext cx="1941744" cy="821740"/>
            <a:chOff x="8649730" y="5204490"/>
            <a:chExt cx="1941744" cy="82174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284F300-5B60-7238-247E-610AED293A2D}"/>
                </a:ext>
              </a:extLst>
            </p:cNvPr>
            <p:cNvSpPr txBox="1"/>
            <p:nvPr/>
          </p:nvSpPr>
          <p:spPr>
            <a:xfrm>
              <a:off x="8649730" y="5204490"/>
              <a:ext cx="1941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Arial"/>
                  <a:cs typeface="Arial"/>
                </a:rPr>
                <a:t>Scan or click to view </a:t>
              </a:r>
              <a:b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Arial"/>
                  <a:cs typeface="Arial"/>
                </a:rPr>
              </a:br>
              <a:r>
                <a:rPr lang="en-US" sz="1400" b="0" i="0">
                  <a:solidFill>
                    <a:schemeClr val="tx2"/>
                  </a:solidFill>
                  <a:effectLst/>
                  <a:highlight>
                    <a:srgbClr val="FFFFFF"/>
                  </a:highlight>
                  <a:latin typeface="Arial"/>
                  <a:cs typeface="Arial"/>
                </a:rPr>
                <a:t>the article</a:t>
              </a:r>
              <a:endParaRPr lang="en-US" sz="1400">
                <a:solidFill>
                  <a:schemeClr val="tx2"/>
                </a:solidFill>
                <a:latin typeface="Arial"/>
                <a:cs typeface="Arial"/>
              </a:endParaRPr>
            </a:p>
          </p:txBody>
        </p:sp>
        <p:pic>
          <p:nvPicPr>
            <p:cNvPr id="29" name="Graphic 28" descr="Line arrow: Slight curve with solid fill">
              <a:extLst>
                <a:ext uri="{FF2B5EF4-FFF2-40B4-BE49-F238E27FC236}">
                  <a16:creationId xmlns:a16="http://schemas.microsoft.com/office/drawing/2014/main" id="{8E38B275-7792-9319-2567-96C062502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522867" y="5252343"/>
              <a:ext cx="773887" cy="773887"/>
            </a:xfrm>
            <a:prstGeom prst="rect">
              <a:avLst/>
            </a:prstGeom>
          </p:spPr>
        </p:pic>
      </p:grpSp>
      <p:pic>
        <p:nvPicPr>
          <p:cNvPr id="30" name="Graphic 29" descr="Smart Phone with solid fill">
            <a:extLst>
              <a:ext uri="{FF2B5EF4-FFF2-40B4-BE49-F238E27FC236}">
                <a16:creationId xmlns:a16="http://schemas.microsoft.com/office/drawing/2014/main" id="{92ACFC83-E8EC-4017-1E1B-C9BC39A344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61606" y="5125323"/>
            <a:ext cx="773887" cy="77388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D06AF54-5043-E797-0363-F2010C466622}"/>
              </a:ext>
            </a:extLst>
          </p:cNvPr>
          <p:cNvSpPr txBox="1"/>
          <p:nvPr/>
        </p:nvSpPr>
        <p:spPr>
          <a:xfrm>
            <a:off x="355591" y="268656"/>
            <a:ext cx="84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u="none" strike="noStrike" baseline="0">
                <a:solidFill>
                  <a:schemeClr val="accent2"/>
                </a:solidFill>
                <a:latin typeface="Arial"/>
                <a:cs typeface="Arial"/>
              </a:rPr>
              <a:t>TRAIN Study</a:t>
            </a:r>
            <a:endParaRPr lang="en-US" sz="2400" b="1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6919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4D4D4D"/>
      </a:dk1>
      <a:lt1>
        <a:srgbClr val="FFFFFF"/>
      </a:lt1>
      <a:dk2>
        <a:srgbClr val="8C8C8C"/>
      </a:dk2>
      <a:lt2>
        <a:srgbClr val="BEBEBE"/>
      </a:lt2>
      <a:accent1>
        <a:srgbClr val="E71324"/>
      </a:accent1>
      <a:accent2>
        <a:srgbClr val="C4161C"/>
      </a:accent2>
      <a:accent3>
        <a:srgbClr val="A70E13"/>
      </a:accent3>
      <a:accent4>
        <a:srgbClr val="54C3BB"/>
      </a:accent4>
      <a:accent5>
        <a:srgbClr val="419B96"/>
      </a:accent5>
      <a:accent6>
        <a:srgbClr val="F2F2F2"/>
      </a:accent6>
      <a:hlink>
        <a:srgbClr val="88528B"/>
      </a:hlink>
      <a:folHlink>
        <a:srgbClr val="5532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C76A233-9B69-FF4A-AA9E-80A5585C98CA}" vid="{824AAD8E-9169-EA4A-9D29-C1F4CA76AD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35C42546A9154286300FFC1EE1C677" ma:contentTypeVersion="27" ma:contentTypeDescription="Create a new document." ma:contentTypeScope="" ma:versionID="873e442d01b0165801822ca52f39d300">
  <xsd:schema xmlns:xsd="http://www.w3.org/2001/XMLSchema" xmlns:xs="http://www.w3.org/2001/XMLSchema" xmlns:p="http://schemas.microsoft.com/office/2006/metadata/properties" xmlns:ns1="http://schemas.microsoft.com/sharepoint/v3" xmlns:ns2="3d30a626-e7f1-43ec-9dd2-88d2b696b3d5" xmlns:ns3="43c1d4b3-fc67-4c00-8178-0d590268036f" targetNamespace="http://schemas.microsoft.com/office/2006/metadata/properties" ma:root="true" ma:fieldsID="f7416c85634c329a046fa9cb0f1a738a" ns1:_="" ns2:_="" ns3:_="">
    <xsd:import namespace="http://schemas.microsoft.com/sharepoint/v3"/>
    <xsd:import namespace="3d30a626-e7f1-43ec-9dd2-88d2b696b3d5"/>
    <xsd:import namespace="43c1d4b3-fc67-4c00-8178-0d59026803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Sophies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30a626-e7f1-43ec-9dd2-88d2b696b3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2b9c19e-1ce7-41ad-b5fe-f1235fea75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SophiesNotes" ma:index="28" nillable="true" ma:displayName="Sophie's Notes" ma:format="Dropdown" ma:internalName="Sophies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c1d4b3-fc67-4c00-8178-0d59026803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a794ec2-33d3-4229-998e-9aef64585d67}" ma:internalName="TaxCatchAll" ma:showField="CatchAllData" ma:web="43c1d4b3-fc67-4c00-8178-0d59026803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3c1d4b3-fc67-4c00-8178-0d590268036f">
      <UserInfo>
        <DisplayName>SharingLinks.0368035d-1039-4cdc-b96a-ec75f34d85d4.OrganizationView.d1969ad1-1b94-4467-959e-6b72e9569dbf</DisplayName>
        <AccountId>221</AccountId>
        <AccountType/>
      </UserInfo>
      <UserInfo>
        <DisplayName>Carolyn Powell</DisplayName>
        <AccountId>15</AccountId>
        <AccountType/>
      </UserInfo>
      <UserInfo>
        <DisplayName>SharingLinks.716b0765-4c2a-4116-8138-957af62c3f6f.OrganizationView.b423a354-59fc-4458-b948-f800dfff17e8</DisplayName>
        <AccountId>354</AccountId>
        <AccountType/>
      </UserInfo>
      <UserInfo>
        <DisplayName>Mary James Fisher</DisplayName>
        <AccountId>65</AccountId>
        <AccountType/>
      </UserInfo>
    </SharedWithUsers>
    <TaxCatchAll xmlns="43c1d4b3-fc67-4c00-8178-0d590268036f" xsi:nil="true"/>
    <lcf76f155ced4ddcb4097134ff3c332f xmlns="3d30a626-e7f1-43ec-9dd2-88d2b696b3d5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SophiesNotes xmlns="3d30a626-e7f1-43ec-9dd2-88d2b696b3d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30A6F-1A8D-47A3-8EE2-AFB6BD60C50E}">
  <ds:schemaRefs>
    <ds:schemaRef ds:uri="3d30a626-e7f1-43ec-9dd2-88d2b696b3d5"/>
    <ds:schemaRef ds:uri="43c1d4b3-fc67-4c00-8178-0d59026803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E1F2185-22A1-4812-864D-4B0C98B5E981}">
  <ds:schemaRefs>
    <ds:schemaRef ds:uri="http://purl.org/dc/elements/1.1/"/>
    <ds:schemaRef ds:uri="http://purl.org/dc/terms/"/>
    <ds:schemaRef ds:uri="http://schemas.microsoft.com/office/2006/metadata/properties"/>
    <ds:schemaRef ds:uri="43c1d4b3-fc67-4c00-8178-0d590268036f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d30a626-e7f1-43ec-9dd2-88d2b696b3d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4B6F552-3F16-48A0-8699-3DB354F92FE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830d02f-fd7b-4629-905f-a41bb5868147}" enabled="0" method="" siteId="{4830d02f-fd7b-4629-905f-a41bb58681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920</Words>
  <Application>Microsoft Office PowerPoint</Application>
  <PresentationFormat>Widescreen</PresentationFormat>
  <Paragraphs>141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Summary of Traumatic Brain Injury (TBI) Literature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Michelle Armstrong</dc:creator>
  <cp:keywords/>
  <dc:description/>
  <cp:lastModifiedBy>Kaylee Brooks</cp:lastModifiedBy>
  <cp:revision>19</cp:revision>
  <dcterms:created xsi:type="dcterms:W3CDTF">2023-08-31T18:54:24Z</dcterms:created>
  <dcterms:modified xsi:type="dcterms:W3CDTF">2025-01-20T15:02:09Z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0x010100AD35C42546A9154286300FFC1EE1C677</vt:lpwstr>
  </property>
  <property fmtid="{D5CDD505-2E9C-101B-9397-08002B2CF9AE}" pid="3" name="MediaServiceImageTags">
    <vt:lpwstr/>
  </property>
</Properties>
</file>