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8.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0.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2.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3.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6.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7.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8.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655" r:id="rId6"/>
    <p:sldId id="311" r:id="rId7"/>
    <p:sldId id="649" r:id="rId8"/>
    <p:sldId id="314" r:id="rId9"/>
    <p:sldId id="646" r:id="rId10"/>
    <p:sldId id="606" r:id="rId11"/>
    <p:sldId id="570" r:id="rId12"/>
    <p:sldId id="288" r:id="rId13"/>
    <p:sldId id="650" r:id="rId14"/>
    <p:sldId id="634" r:id="rId15"/>
    <p:sldId id="603" r:id="rId16"/>
    <p:sldId id="635" r:id="rId17"/>
    <p:sldId id="651" r:id="rId18"/>
    <p:sldId id="608" r:id="rId19"/>
    <p:sldId id="628" r:id="rId20"/>
    <p:sldId id="607" r:id="rId21"/>
    <p:sldId id="592" r:id="rId22"/>
    <p:sldId id="318" r:id="rId23"/>
    <p:sldId id="654" r:id="rId24"/>
    <p:sldId id="637" r:id="rId25"/>
    <p:sldId id="621" r:id="rId26"/>
    <p:sldId id="598" r:id="rId27"/>
    <p:sldId id="597" r:id="rId28"/>
    <p:sldId id="643" r:id="rId29"/>
    <p:sldId id="629" r:id="rId30"/>
    <p:sldId id="644" r:id="rId31"/>
    <p:sldId id="641" r:id="rId32"/>
    <p:sldId id="647" r:id="rId33"/>
    <p:sldId id="325" r:id="rId34"/>
    <p:sldId id="599"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A4124D22-267D-8EB3-1185-586C28074EDE}" name="Clélia Gauduchon" initials="CG" userId="58d5c0396ce69d7a" providerId="Windows Live"/>
  <p188:author id="{C16C2F49-1682-F94B-BCA6-A3A329139EF4}" name="Aditi Khandelwal" initials="AK" userId="S::aditi.khandelwal@blood.ca::7abcef6e-8258-45ee-a25f-6a92d7b1a3cd" providerId="AD"/>
  <p188:author id="{4BAD1D54-C365-C9CC-CFBD-DD2843A8DAC4}" name="Tricia Abe" initials="TA" userId="S::tricia.abe@blood.ca::54ab208a-2579-46a2-bbb1-09dd3af9c75d" providerId="AD"/>
  <p188:author id="{9CA8C16A-0819-4728-A8BF-7B8EF504827D}" name="Shuoyan Ning" initials="SN" userId="S::shuoyan.ning@blood.ca::9214369e-58a0-4792-a46f-d721ec4ea434" providerId="AD"/>
  <p188:author id="{6F4D84D2-1992-529F-D488-421CF60E8F86}" name="Patrizia Ruoso" initials="PR" userId="S::Patrizia.Ruoso@blood.ca::994cc2a7-e06c-4d30-93c7-8b9f7f8c3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9"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ED3338"/>
    <a:srgbClr val="4D9E99"/>
    <a:srgbClr val="ED1C24"/>
    <a:srgbClr val="88528B"/>
    <a:srgbClr val="E5A812"/>
    <a:srgbClr val="54C3BB"/>
    <a:srgbClr val="BEBEBE"/>
    <a:srgbClr val="8C8C8C"/>
    <a:srgbClr val="F6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F47A0-9B8E-4F26-98FA-DE328CF899FD}" v="21" dt="2022-12-19T14:42:48.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0494" autoAdjust="0"/>
  </p:normalViewPr>
  <p:slideViewPr>
    <p:cSldViewPr snapToGrid="0">
      <p:cViewPr varScale="1">
        <p:scale>
          <a:sx n="92" d="100"/>
          <a:sy n="92" d="100"/>
        </p:scale>
        <p:origin x="1194"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Wolfe" userId="4bd8c99e-4269-4737-a7cb-b8469a7bc8fd" providerId="ADAL" clId="{E32F47A0-9B8E-4F26-98FA-DE328CF899FD}"/>
    <pc:docChg chg="undo custSel modSld replTag delTag">
      <pc:chgData name="Abby Wolfe" userId="4bd8c99e-4269-4737-a7cb-b8469a7bc8fd" providerId="ADAL" clId="{E32F47A0-9B8E-4F26-98FA-DE328CF899FD}" dt="2022-12-19T15:06:20.836" v="606" actId="20577"/>
      <pc:docMkLst>
        <pc:docMk/>
      </pc:docMkLst>
      <pc:sldChg chg="addSp delSp modSp mod replTag delTag modNotesTx">
        <pc:chgData name="Abby Wolfe" userId="4bd8c99e-4269-4737-a7cb-b8469a7bc8fd" providerId="ADAL" clId="{E32F47A0-9B8E-4F26-98FA-DE328CF899FD}" dt="2022-12-19T14:57:35.633" v="376"/>
        <pc:sldMkLst>
          <pc:docMk/>
          <pc:sldMk cId="151409954" sldId="256"/>
        </pc:sldMkLst>
        <pc:spChg chg="add del">
          <ac:chgData name="Abby Wolfe" userId="4bd8c99e-4269-4737-a7cb-b8469a7bc8fd" providerId="ADAL" clId="{E32F47A0-9B8E-4F26-98FA-DE328CF899FD}" dt="2022-12-14T16:17:56.586" v="102" actId="478"/>
          <ac:spMkLst>
            <pc:docMk/>
            <pc:sldMk cId="151409954" sldId="256"/>
            <ac:spMk id="3" creationId="{8F3E5CE2-33C8-E190-6134-3486D6EEC65B}"/>
          </ac:spMkLst>
        </pc:spChg>
        <pc:spChg chg="add mod">
          <ac:chgData name="Abby Wolfe" userId="4bd8c99e-4269-4737-a7cb-b8469a7bc8fd" providerId="ADAL" clId="{E32F47A0-9B8E-4F26-98FA-DE328CF899FD}" dt="2022-12-14T16:18:42.931" v="113" actId="1076"/>
          <ac:spMkLst>
            <pc:docMk/>
            <pc:sldMk cId="151409954" sldId="256"/>
            <ac:spMk id="5" creationId="{B917349A-2469-7744-B8D9-AF37668102B5}"/>
          </ac:spMkLst>
        </pc:spChg>
        <pc:spChg chg="mod">
          <ac:chgData name="Abby Wolfe" userId="4bd8c99e-4269-4737-a7cb-b8469a7bc8fd" providerId="ADAL" clId="{E32F47A0-9B8E-4F26-98FA-DE328CF899FD}" dt="2022-12-14T16:17:47.083" v="100" actId="20577"/>
          <ac:spMkLst>
            <pc:docMk/>
            <pc:sldMk cId="151409954" sldId="256"/>
            <ac:spMk id="7" creationId="{56AD6B28-9D3A-46B4-87B0-4CB8D8A795E1}"/>
          </ac:spMkLst>
        </pc:spChg>
      </pc:sldChg>
      <pc:sldChg chg="modSp mod replTag delTag">
        <pc:chgData name="Abby Wolfe" userId="4bd8c99e-4269-4737-a7cb-b8469a7bc8fd" providerId="ADAL" clId="{E32F47A0-9B8E-4F26-98FA-DE328CF899FD}" dt="2022-12-19T15:00:38.210" v="455"/>
        <pc:sldMkLst>
          <pc:docMk/>
          <pc:sldMk cId="2995009815" sldId="288"/>
        </pc:sldMkLst>
        <pc:spChg chg="mod">
          <ac:chgData name="Abby Wolfe" userId="4bd8c99e-4269-4737-a7cb-b8469a7bc8fd" providerId="ADAL" clId="{E32F47A0-9B8E-4F26-98FA-DE328CF899FD}" dt="2022-12-19T15:00:31.791" v="447" actId="14100"/>
          <ac:spMkLst>
            <pc:docMk/>
            <pc:sldMk cId="2995009815" sldId="288"/>
            <ac:spMk id="4" creationId="{106EF5BE-6C9C-42B6-B343-405D54FAAF27}"/>
          </ac:spMkLst>
        </pc:spChg>
      </pc:sldChg>
      <pc:sldChg chg="addSp modSp mod replTag delTag">
        <pc:chgData name="Abby Wolfe" userId="4bd8c99e-4269-4737-a7cb-b8469a7bc8fd" providerId="ADAL" clId="{E32F47A0-9B8E-4F26-98FA-DE328CF899FD}" dt="2022-12-19T14:58:18.734" v="407"/>
        <pc:sldMkLst>
          <pc:docMk/>
          <pc:sldMk cId="3290365670" sldId="311"/>
        </pc:sldMkLst>
        <pc:spChg chg="add mod">
          <ac:chgData name="Abby Wolfe" userId="4bd8c99e-4269-4737-a7cb-b8469a7bc8fd" providerId="ADAL" clId="{E32F47A0-9B8E-4F26-98FA-DE328CF899FD}" dt="2022-12-14T16:19:06.125" v="131" actId="1076"/>
          <ac:spMkLst>
            <pc:docMk/>
            <pc:sldMk cId="3290365670" sldId="311"/>
            <ac:spMk id="4" creationId="{D2D5D783-86CD-3EC2-4691-ED73E1936584}"/>
          </ac:spMkLst>
        </pc:spChg>
      </pc:sldChg>
      <pc:sldChg chg="replTag delTag modNotesTx">
        <pc:chgData name="Abby Wolfe" userId="4bd8c99e-4269-4737-a7cb-b8469a7bc8fd" providerId="ADAL" clId="{E32F47A0-9B8E-4F26-98FA-DE328CF899FD}" dt="2022-12-19T14:58:32.236" v="430" actId="20577"/>
        <pc:sldMkLst>
          <pc:docMk/>
          <pc:sldMk cId="716125670" sldId="314"/>
        </pc:sldMkLst>
      </pc:sldChg>
      <pc:sldChg chg="addSp modSp replTag delTag">
        <pc:chgData name="Abby Wolfe" userId="4bd8c99e-4269-4737-a7cb-b8469a7bc8fd" providerId="ADAL" clId="{E32F47A0-9B8E-4F26-98FA-DE328CF899FD}" dt="2022-12-19T15:04:21.035" v="580"/>
        <pc:sldMkLst>
          <pc:docMk/>
          <pc:sldMk cId="3394418029" sldId="318"/>
        </pc:sldMkLst>
        <pc:spChg chg="add mod">
          <ac:chgData name="Abby Wolfe" userId="4bd8c99e-4269-4737-a7cb-b8469a7bc8fd" providerId="ADAL" clId="{E32F47A0-9B8E-4F26-98FA-DE328CF899FD}" dt="2022-12-14T16:20:51.611" v="215"/>
          <ac:spMkLst>
            <pc:docMk/>
            <pc:sldMk cId="3394418029" sldId="318"/>
            <ac:spMk id="2" creationId="{CB7AB9F4-852D-7CB6-5FE7-2DCECF2CFBA4}"/>
          </ac:spMkLst>
        </pc:spChg>
      </pc:sldChg>
      <pc:sldChg chg="addSp modSp replTag delTag">
        <pc:chgData name="Abby Wolfe" userId="4bd8c99e-4269-4737-a7cb-b8469a7bc8fd" providerId="ADAL" clId="{E32F47A0-9B8E-4F26-98FA-DE328CF899FD}" dt="2022-12-14T16:22:21.892" v="293"/>
        <pc:sldMkLst>
          <pc:docMk/>
          <pc:sldMk cId="3722828454" sldId="325"/>
        </pc:sldMkLst>
        <pc:spChg chg="add mod">
          <ac:chgData name="Abby Wolfe" userId="4bd8c99e-4269-4737-a7cb-b8469a7bc8fd" providerId="ADAL" clId="{E32F47A0-9B8E-4F26-98FA-DE328CF899FD}" dt="2022-12-14T16:22:18.523" v="284"/>
          <ac:spMkLst>
            <pc:docMk/>
            <pc:sldMk cId="3722828454" sldId="325"/>
            <ac:spMk id="2" creationId="{E529890F-53F5-1C10-6B7C-C97F63E72CA5}"/>
          </ac:spMkLst>
        </pc:spChg>
      </pc:sldChg>
      <pc:sldChg chg="modSp mod replTag delTag">
        <pc:chgData name="Abby Wolfe" userId="4bd8c99e-4269-4737-a7cb-b8469a7bc8fd" providerId="ADAL" clId="{E32F47A0-9B8E-4F26-98FA-DE328CF899FD}" dt="2022-12-19T15:00:14.057" v="442"/>
        <pc:sldMkLst>
          <pc:docMk/>
          <pc:sldMk cId="3523293049" sldId="570"/>
        </pc:sldMkLst>
        <pc:spChg chg="mod">
          <ac:chgData name="Abby Wolfe" userId="4bd8c99e-4269-4737-a7cb-b8469a7bc8fd" providerId="ADAL" clId="{E32F47A0-9B8E-4F26-98FA-DE328CF899FD}" dt="2022-12-14T16:19:42.854" v="155" actId="1076"/>
          <ac:spMkLst>
            <pc:docMk/>
            <pc:sldMk cId="3523293049" sldId="570"/>
            <ac:spMk id="6" creationId="{EFA0C148-94B6-4293-BEA1-B62D7ED4EFBC}"/>
          </ac:spMkLst>
        </pc:spChg>
      </pc:sldChg>
      <pc:sldChg chg="addSp modSp replTag delTag">
        <pc:chgData name="Abby Wolfe" userId="4bd8c99e-4269-4737-a7cb-b8469a7bc8fd" providerId="ADAL" clId="{E32F47A0-9B8E-4F26-98FA-DE328CF899FD}" dt="2022-12-19T15:03:55.683" v="564"/>
        <pc:sldMkLst>
          <pc:docMk/>
          <pc:sldMk cId="1972667280" sldId="592"/>
        </pc:sldMkLst>
        <pc:spChg chg="add mod">
          <ac:chgData name="Abby Wolfe" userId="4bd8c99e-4269-4737-a7cb-b8469a7bc8fd" providerId="ADAL" clId="{E32F47A0-9B8E-4F26-98FA-DE328CF899FD}" dt="2022-12-14T16:20:49.581" v="210"/>
          <ac:spMkLst>
            <pc:docMk/>
            <pc:sldMk cId="1972667280" sldId="592"/>
            <ac:spMk id="2" creationId="{70EB5683-D31F-C218-BF9F-476A05B96AE4}"/>
          </ac:spMkLst>
        </pc:spChg>
      </pc:sldChg>
      <pc:sldChg chg="addSp modSp replTag delTag">
        <pc:chgData name="Abby Wolfe" userId="4bd8c99e-4269-4737-a7cb-b8469a7bc8fd" providerId="ADAL" clId="{E32F47A0-9B8E-4F26-98FA-DE328CF899FD}" dt="2022-12-19T14:43:59.589" v="361"/>
        <pc:sldMkLst>
          <pc:docMk/>
          <pc:sldMk cId="3185281098" sldId="597"/>
        </pc:sldMkLst>
        <pc:spChg chg="add mod">
          <ac:chgData name="Abby Wolfe" userId="4bd8c99e-4269-4737-a7cb-b8469a7bc8fd" providerId="ADAL" clId="{E32F47A0-9B8E-4F26-98FA-DE328CF899FD}" dt="2022-12-14T16:21:53.181" v="251"/>
          <ac:spMkLst>
            <pc:docMk/>
            <pc:sldMk cId="3185281098" sldId="597"/>
            <ac:spMk id="4" creationId="{47269F9A-48DB-BDD3-5606-B955C14FB15B}"/>
          </ac:spMkLst>
        </pc:spChg>
      </pc:sldChg>
      <pc:sldChg chg="addSp modSp mod replTag delTag">
        <pc:chgData name="Abby Wolfe" userId="4bd8c99e-4269-4737-a7cb-b8469a7bc8fd" providerId="ADAL" clId="{E32F47A0-9B8E-4F26-98FA-DE328CF899FD}" dt="2022-12-19T15:06:20.836" v="606" actId="20577"/>
        <pc:sldMkLst>
          <pc:docMk/>
          <pc:sldMk cId="4267533534" sldId="598"/>
        </pc:sldMkLst>
        <pc:spChg chg="mod">
          <ac:chgData name="Abby Wolfe" userId="4bd8c99e-4269-4737-a7cb-b8469a7bc8fd" providerId="ADAL" clId="{E32F47A0-9B8E-4F26-98FA-DE328CF899FD}" dt="2022-12-19T15:06:20.836" v="606" actId="20577"/>
          <ac:spMkLst>
            <pc:docMk/>
            <pc:sldMk cId="4267533534" sldId="598"/>
            <ac:spMk id="2" creationId="{352C7E40-2A8B-49A6-AA7C-CF4EB6DEA170}"/>
          </ac:spMkLst>
        </pc:spChg>
        <pc:spChg chg="mod">
          <ac:chgData name="Abby Wolfe" userId="4bd8c99e-4269-4737-a7cb-b8469a7bc8fd" providerId="ADAL" clId="{E32F47A0-9B8E-4F26-98FA-DE328CF899FD}" dt="2022-12-14T16:21:34.868" v="243" actId="1076"/>
          <ac:spMkLst>
            <pc:docMk/>
            <pc:sldMk cId="4267533534" sldId="598"/>
            <ac:spMk id="4" creationId="{47677D36-E79F-43A1-9641-06F818B0AD9F}"/>
          </ac:spMkLst>
        </pc:spChg>
        <pc:spChg chg="add mod">
          <ac:chgData name="Abby Wolfe" userId="4bd8c99e-4269-4737-a7cb-b8469a7bc8fd" providerId="ADAL" clId="{E32F47A0-9B8E-4F26-98FA-DE328CF899FD}" dt="2022-12-14T16:21:35.817" v="244"/>
          <ac:spMkLst>
            <pc:docMk/>
            <pc:sldMk cId="4267533534" sldId="598"/>
            <ac:spMk id="5" creationId="{BEB5AF4C-A301-1C16-5AD6-65D76745CF24}"/>
          </ac:spMkLst>
        </pc:spChg>
      </pc:sldChg>
      <pc:sldChg chg="addSp modSp replTag delTag">
        <pc:chgData name="Abby Wolfe" userId="4bd8c99e-4269-4737-a7cb-b8469a7bc8fd" providerId="ADAL" clId="{E32F47A0-9B8E-4F26-98FA-DE328CF899FD}" dt="2022-12-14T16:22:20.648" v="291"/>
        <pc:sldMkLst>
          <pc:docMk/>
          <pc:sldMk cId="752376958" sldId="599"/>
        </pc:sldMkLst>
        <pc:spChg chg="add mod">
          <ac:chgData name="Abby Wolfe" userId="4bd8c99e-4269-4737-a7cb-b8469a7bc8fd" providerId="ADAL" clId="{E32F47A0-9B8E-4F26-98FA-DE328CF899FD}" dt="2022-12-14T16:22:20.648" v="291"/>
          <ac:spMkLst>
            <pc:docMk/>
            <pc:sldMk cId="752376958" sldId="599"/>
            <ac:spMk id="2" creationId="{D7E0D9FE-C591-7DCC-80E4-2D4DDEAB9C45}"/>
          </ac:spMkLst>
        </pc:spChg>
      </pc:sldChg>
      <pc:sldChg chg="addSp modSp mod replTag delTag">
        <pc:chgData name="Abby Wolfe" userId="4bd8c99e-4269-4737-a7cb-b8469a7bc8fd" providerId="ADAL" clId="{E32F47A0-9B8E-4F26-98FA-DE328CF899FD}" dt="2022-12-19T15:01:43.610" v="482"/>
        <pc:sldMkLst>
          <pc:docMk/>
          <pc:sldMk cId="1141556221" sldId="603"/>
        </pc:sldMkLst>
        <pc:spChg chg="mod">
          <ac:chgData name="Abby Wolfe" userId="4bd8c99e-4269-4737-a7cb-b8469a7bc8fd" providerId="ADAL" clId="{E32F47A0-9B8E-4F26-98FA-DE328CF899FD}" dt="2022-12-19T14:42:05.974" v="328" actId="164"/>
          <ac:spMkLst>
            <pc:docMk/>
            <pc:sldMk cId="1141556221" sldId="603"/>
            <ac:spMk id="4" creationId="{761FA051-4238-9A63-8E06-CF252E6EC0DC}"/>
          </ac:spMkLst>
        </pc:spChg>
        <pc:spChg chg="mod">
          <ac:chgData name="Abby Wolfe" userId="4bd8c99e-4269-4737-a7cb-b8469a7bc8fd" providerId="ADAL" clId="{E32F47A0-9B8E-4F26-98FA-DE328CF899FD}" dt="2022-12-19T14:42:05.974" v="328" actId="164"/>
          <ac:spMkLst>
            <pc:docMk/>
            <pc:sldMk cId="1141556221" sldId="603"/>
            <ac:spMk id="5" creationId="{CBC3EAD5-EB6B-2749-0ADF-42920076657F}"/>
          </ac:spMkLst>
        </pc:spChg>
        <pc:spChg chg="mod">
          <ac:chgData name="Abby Wolfe" userId="4bd8c99e-4269-4737-a7cb-b8469a7bc8fd" providerId="ADAL" clId="{E32F47A0-9B8E-4F26-98FA-DE328CF899FD}" dt="2022-12-14T16:20:25.361" v="180" actId="207"/>
          <ac:spMkLst>
            <pc:docMk/>
            <pc:sldMk cId="1141556221" sldId="603"/>
            <ac:spMk id="6" creationId="{6257F832-615D-4B7C-8ED6-A1E6D8CFFCA5}"/>
          </ac:spMkLst>
        </pc:spChg>
        <pc:spChg chg="mod">
          <ac:chgData name="Abby Wolfe" userId="4bd8c99e-4269-4737-a7cb-b8469a7bc8fd" providerId="ADAL" clId="{E32F47A0-9B8E-4F26-98FA-DE328CF899FD}" dt="2022-12-19T14:42:05.974" v="328" actId="164"/>
          <ac:spMkLst>
            <pc:docMk/>
            <pc:sldMk cId="1141556221" sldId="603"/>
            <ac:spMk id="7" creationId="{ABD84697-0059-8DEC-9DC3-A5EE7E064411}"/>
          </ac:spMkLst>
        </pc:spChg>
        <pc:spChg chg="mod">
          <ac:chgData name="Abby Wolfe" userId="4bd8c99e-4269-4737-a7cb-b8469a7bc8fd" providerId="ADAL" clId="{E32F47A0-9B8E-4F26-98FA-DE328CF899FD}" dt="2022-12-19T14:42:05.974" v="328" actId="164"/>
          <ac:spMkLst>
            <pc:docMk/>
            <pc:sldMk cId="1141556221" sldId="603"/>
            <ac:spMk id="8" creationId="{E4CE09AF-B93A-7011-A673-35E86243B37B}"/>
          </ac:spMkLst>
        </pc:spChg>
        <pc:spChg chg="mod">
          <ac:chgData name="Abby Wolfe" userId="4bd8c99e-4269-4737-a7cb-b8469a7bc8fd" providerId="ADAL" clId="{E32F47A0-9B8E-4F26-98FA-DE328CF899FD}" dt="2022-12-19T14:42:05.974" v="328" actId="164"/>
          <ac:spMkLst>
            <pc:docMk/>
            <pc:sldMk cId="1141556221" sldId="603"/>
            <ac:spMk id="9" creationId="{A7D9BD08-2127-D73E-9317-D8FF2E5DEC96}"/>
          </ac:spMkLst>
        </pc:spChg>
        <pc:spChg chg="mod">
          <ac:chgData name="Abby Wolfe" userId="4bd8c99e-4269-4737-a7cb-b8469a7bc8fd" providerId="ADAL" clId="{E32F47A0-9B8E-4F26-98FA-DE328CF899FD}" dt="2022-12-19T14:42:05.974" v="328" actId="164"/>
          <ac:spMkLst>
            <pc:docMk/>
            <pc:sldMk cId="1141556221" sldId="603"/>
            <ac:spMk id="10" creationId="{89E38760-296A-7D1D-31C9-7B006CEBC553}"/>
          </ac:spMkLst>
        </pc:spChg>
        <pc:spChg chg="mod">
          <ac:chgData name="Abby Wolfe" userId="4bd8c99e-4269-4737-a7cb-b8469a7bc8fd" providerId="ADAL" clId="{E32F47A0-9B8E-4F26-98FA-DE328CF899FD}" dt="2022-12-19T14:42:05.974" v="328" actId="164"/>
          <ac:spMkLst>
            <pc:docMk/>
            <pc:sldMk cId="1141556221" sldId="603"/>
            <ac:spMk id="11" creationId="{E73B36AB-1C9B-65A9-1A05-33778E78DF12}"/>
          </ac:spMkLst>
        </pc:spChg>
        <pc:spChg chg="mod">
          <ac:chgData name="Abby Wolfe" userId="4bd8c99e-4269-4737-a7cb-b8469a7bc8fd" providerId="ADAL" clId="{E32F47A0-9B8E-4F26-98FA-DE328CF899FD}" dt="2022-12-19T14:42:05.974" v="328" actId="164"/>
          <ac:spMkLst>
            <pc:docMk/>
            <pc:sldMk cId="1141556221" sldId="603"/>
            <ac:spMk id="12" creationId="{47FFC0AE-690E-8F71-2A11-0196BE8EA766}"/>
          </ac:spMkLst>
        </pc:spChg>
        <pc:spChg chg="mod">
          <ac:chgData name="Abby Wolfe" userId="4bd8c99e-4269-4737-a7cb-b8469a7bc8fd" providerId="ADAL" clId="{E32F47A0-9B8E-4F26-98FA-DE328CF899FD}" dt="2022-12-19T14:42:05.974" v="328" actId="164"/>
          <ac:spMkLst>
            <pc:docMk/>
            <pc:sldMk cId="1141556221" sldId="603"/>
            <ac:spMk id="13" creationId="{11E970CC-727E-B002-D2AF-82DBD22AD1B8}"/>
          </ac:spMkLst>
        </pc:spChg>
        <pc:spChg chg="mod">
          <ac:chgData name="Abby Wolfe" userId="4bd8c99e-4269-4737-a7cb-b8469a7bc8fd" providerId="ADAL" clId="{E32F47A0-9B8E-4F26-98FA-DE328CF899FD}" dt="2022-12-19T14:42:05.974" v="328" actId="164"/>
          <ac:spMkLst>
            <pc:docMk/>
            <pc:sldMk cId="1141556221" sldId="603"/>
            <ac:spMk id="14" creationId="{E7CEA289-DA3A-50E1-A8E2-B9A189F06AAB}"/>
          </ac:spMkLst>
        </pc:spChg>
        <pc:spChg chg="mod">
          <ac:chgData name="Abby Wolfe" userId="4bd8c99e-4269-4737-a7cb-b8469a7bc8fd" providerId="ADAL" clId="{E32F47A0-9B8E-4F26-98FA-DE328CF899FD}" dt="2022-12-19T14:42:48.076" v="333" actId="164"/>
          <ac:spMkLst>
            <pc:docMk/>
            <pc:sldMk cId="1141556221" sldId="603"/>
            <ac:spMk id="15" creationId="{2C813520-5EAC-7668-874A-01FC7BBF26D1}"/>
          </ac:spMkLst>
        </pc:spChg>
        <pc:spChg chg="mod">
          <ac:chgData name="Abby Wolfe" userId="4bd8c99e-4269-4737-a7cb-b8469a7bc8fd" providerId="ADAL" clId="{E32F47A0-9B8E-4F26-98FA-DE328CF899FD}" dt="2022-12-19T14:42:48.076" v="333" actId="164"/>
          <ac:spMkLst>
            <pc:docMk/>
            <pc:sldMk cId="1141556221" sldId="603"/>
            <ac:spMk id="16" creationId="{AE5B3866-0AB1-85A3-8668-84505A6E6505}"/>
          </ac:spMkLst>
        </pc:spChg>
        <pc:spChg chg="mod">
          <ac:chgData name="Abby Wolfe" userId="4bd8c99e-4269-4737-a7cb-b8469a7bc8fd" providerId="ADAL" clId="{E32F47A0-9B8E-4F26-98FA-DE328CF899FD}" dt="2022-12-19T14:42:48.076" v="333" actId="164"/>
          <ac:spMkLst>
            <pc:docMk/>
            <pc:sldMk cId="1141556221" sldId="603"/>
            <ac:spMk id="17" creationId="{30EF28DB-54A1-61C3-94AF-F5CED0CA8166}"/>
          </ac:spMkLst>
        </pc:spChg>
        <pc:grpChg chg="add mod">
          <ac:chgData name="Abby Wolfe" userId="4bd8c99e-4269-4737-a7cb-b8469a7bc8fd" providerId="ADAL" clId="{E32F47A0-9B8E-4F26-98FA-DE328CF899FD}" dt="2022-12-19T14:42:48.076" v="333" actId="164"/>
          <ac:grpSpMkLst>
            <pc:docMk/>
            <pc:sldMk cId="1141556221" sldId="603"/>
            <ac:grpSpMk id="19" creationId="{0AA62DB5-8E31-313D-5FD2-33CB116ABCBA}"/>
          </ac:grpSpMkLst>
        </pc:grpChg>
        <pc:grpChg chg="add mod">
          <ac:chgData name="Abby Wolfe" userId="4bd8c99e-4269-4737-a7cb-b8469a7bc8fd" providerId="ADAL" clId="{E32F47A0-9B8E-4F26-98FA-DE328CF899FD}" dt="2022-12-19T14:42:48.076" v="333" actId="164"/>
          <ac:grpSpMkLst>
            <pc:docMk/>
            <pc:sldMk cId="1141556221" sldId="603"/>
            <ac:grpSpMk id="20" creationId="{8ABE1518-79AB-47FC-C233-4BF686F42369}"/>
          </ac:grpSpMkLst>
        </pc:grpChg>
        <pc:picChg chg="mod">
          <ac:chgData name="Abby Wolfe" userId="4bd8c99e-4269-4737-a7cb-b8469a7bc8fd" providerId="ADAL" clId="{E32F47A0-9B8E-4F26-98FA-DE328CF899FD}" dt="2022-12-19T14:42:24.277" v="332" actId="1076"/>
          <ac:picMkLst>
            <pc:docMk/>
            <pc:sldMk cId="1141556221" sldId="603"/>
            <ac:picMk id="3" creationId="{22E423B4-45CA-45A7-9B43-901ADE0CF5D9}"/>
          </ac:picMkLst>
        </pc:picChg>
      </pc:sldChg>
      <pc:sldChg chg="addSp modSp replTag delTag">
        <pc:chgData name="Abby Wolfe" userId="4bd8c99e-4269-4737-a7cb-b8469a7bc8fd" providerId="ADAL" clId="{E32F47A0-9B8E-4F26-98FA-DE328CF899FD}" dt="2022-12-19T14:59:56.045" v="438"/>
        <pc:sldMkLst>
          <pc:docMk/>
          <pc:sldMk cId="321364999" sldId="606"/>
        </pc:sldMkLst>
        <pc:spChg chg="add mod">
          <ac:chgData name="Abby Wolfe" userId="4bd8c99e-4269-4737-a7cb-b8469a7bc8fd" providerId="ADAL" clId="{E32F47A0-9B8E-4F26-98FA-DE328CF899FD}" dt="2022-12-14T16:19:24.219" v="147"/>
          <ac:spMkLst>
            <pc:docMk/>
            <pc:sldMk cId="321364999" sldId="606"/>
            <ac:spMk id="3" creationId="{722C6DDF-3AB6-9D8D-9BC0-3885F62369FA}"/>
          </ac:spMkLst>
        </pc:spChg>
      </pc:sldChg>
      <pc:sldChg chg="replTag delTag modNotesTx">
        <pc:chgData name="Abby Wolfe" userId="4bd8c99e-4269-4737-a7cb-b8469a7bc8fd" providerId="ADAL" clId="{E32F47A0-9B8E-4F26-98FA-DE328CF899FD}" dt="2022-12-19T15:03:54.814" v="562"/>
        <pc:sldMkLst>
          <pc:docMk/>
          <pc:sldMk cId="2111290436" sldId="607"/>
        </pc:sldMkLst>
      </pc:sldChg>
      <pc:sldChg chg="addSp modSp replTag delTag modNotesTx">
        <pc:chgData name="Abby Wolfe" userId="4bd8c99e-4269-4737-a7cb-b8469a7bc8fd" providerId="ADAL" clId="{E32F47A0-9B8E-4F26-98FA-DE328CF899FD}" dt="2022-12-19T15:03:02.410" v="537" actId="20577"/>
        <pc:sldMkLst>
          <pc:docMk/>
          <pc:sldMk cId="3660594509" sldId="608"/>
        </pc:sldMkLst>
        <pc:spChg chg="add mod">
          <ac:chgData name="Abby Wolfe" userId="4bd8c99e-4269-4737-a7cb-b8469a7bc8fd" providerId="ADAL" clId="{E32F47A0-9B8E-4F26-98FA-DE328CF899FD}" dt="2022-12-14T16:20:39.084" v="198"/>
          <ac:spMkLst>
            <pc:docMk/>
            <pc:sldMk cId="3660594509" sldId="608"/>
            <ac:spMk id="2" creationId="{1CF01DFE-772B-FE52-A9B7-2BA4CB8E2E77}"/>
          </ac:spMkLst>
        </pc:spChg>
      </pc:sldChg>
      <pc:sldChg chg="addSp modSp mod replTag delTag">
        <pc:chgData name="Abby Wolfe" userId="4bd8c99e-4269-4737-a7cb-b8469a7bc8fd" providerId="ADAL" clId="{E32F47A0-9B8E-4F26-98FA-DE328CF899FD}" dt="2022-12-19T15:04:58.173" v="596" actId="20577"/>
        <pc:sldMkLst>
          <pc:docMk/>
          <pc:sldMk cId="2683086375" sldId="621"/>
        </pc:sldMkLst>
        <pc:spChg chg="mod">
          <ac:chgData name="Abby Wolfe" userId="4bd8c99e-4269-4737-a7cb-b8469a7bc8fd" providerId="ADAL" clId="{E32F47A0-9B8E-4F26-98FA-DE328CF899FD}" dt="2022-12-19T15:04:58.173" v="596" actId="20577"/>
          <ac:spMkLst>
            <pc:docMk/>
            <pc:sldMk cId="2683086375" sldId="621"/>
            <ac:spMk id="2" creationId="{79A8DB6B-D978-4946-8753-8287BB588A4B}"/>
          </ac:spMkLst>
        </pc:spChg>
        <pc:spChg chg="add mod">
          <ac:chgData name="Abby Wolfe" userId="4bd8c99e-4269-4737-a7cb-b8469a7bc8fd" providerId="ADAL" clId="{E32F47A0-9B8E-4F26-98FA-DE328CF899FD}" dt="2022-12-14T16:21:24.665" v="236"/>
          <ac:spMkLst>
            <pc:docMk/>
            <pc:sldMk cId="2683086375" sldId="621"/>
            <ac:spMk id="3" creationId="{51036037-EA78-8D36-58DF-60EC81D38037}"/>
          </ac:spMkLst>
        </pc:spChg>
      </pc:sldChg>
      <pc:sldChg chg="addSp modSp replTag delTag">
        <pc:chgData name="Abby Wolfe" userId="4bd8c99e-4269-4737-a7cb-b8469a7bc8fd" providerId="ADAL" clId="{E32F47A0-9B8E-4F26-98FA-DE328CF899FD}" dt="2022-12-19T15:03:44.231" v="541"/>
        <pc:sldMkLst>
          <pc:docMk/>
          <pc:sldMk cId="998279252" sldId="628"/>
        </pc:sldMkLst>
        <pc:spChg chg="add mod">
          <ac:chgData name="Abby Wolfe" userId="4bd8c99e-4269-4737-a7cb-b8469a7bc8fd" providerId="ADAL" clId="{E32F47A0-9B8E-4F26-98FA-DE328CF899FD}" dt="2022-12-14T16:20:41.262" v="203"/>
          <ac:spMkLst>
            <pc:docMk/>
            <pc:sldMk cId="998279252" sldId="628"/>
            <ac:spMk id="4" creationId="{38601DF6-D350-13A5-87F5-F3F19745A95F}"/>
          </ac:spMkLst>
        </pc:spChg>
      </pc:sldChg>
      <pc:sldChg chg="addSp modSp replTag delTag">
        <pc:chgData name="Abby Wolfe" userId="4bd8c99e-4269-4737-a7cb-b8469a7bc8fd" providerId="ADAL" clId="{E32F47A0-9B8E-4F26-98FA-DE328CF899FD}" dt="2022-12-19T14:44:02.143" v="365"/>
        <pc:sldMkLst>
          <pc:docMk/>
          <pc:sldMk cId="1280225584" sldId="629"/>
        </pc:sldMkLst>
        <pc:spChg chg="add mod">
          <ac:chgData name="Abby Wolfe" userId="4bd8c99e-4269-4737-a7cb-b8469a7bc8fd" providerId="ADAL" clId="{E32F47A0-9B8E-4F26-98FA-DE328CF899FD}" dt="2022-12-14T16:22:01.388" v="263"/>
          <ac:spMkLst>
            <pc:docMk/>
            <pc:sldMk cId="1280225584" sldId="629"/>
            <ac:spMk id="5" creationId="{5A4D0104-39E2-B79D-BF9C-CEC5A658134D}"/>
          </ac:spMkLst>
        </pc:spChg>
      </pc:sldChg>
      <pc:sldChg chg="addSp modSp replTag delTag">
        <pc:chgData name="Abby Wolfe" userId="4bd8c99e-4269-4737-a7cb-b8469a7bc8fd" providerId="ADAL" clId="{E32F47A0-9B8E-4F26-98FA-DE328CF899FD}" dt="2022-12-19T15:00:57.234" v="478"/>
        <pc:sldMkLst>
          <pc:docMk/>
          <pc:sldMk cId="103257155" sldId="634"/>
        </pc:sldMkLst>
        <pc:spChg chg="add mod">
          <ac:chgData name="Abby Wolfe" userId="4bd8c99e-4269-4737-a7cb-b8469a7bc8fd" providerId="ADAL" clId="{E32F47A0-9B8E-4F26-98FA-DE328CF899FD}" dt="2022-12-14T16:20:11.742" v="173"/>
          <ac:spMkLst>
            <pc:docMk/>
            <pc:sldMk cId="103257155" sldId="634"/>
            <ac:spMk id="3" creationId="{A2B4E2F9-0CF0-F4CC-4CA7-B368498F3A18}"/>
          </ac:spMkLst>
        </pc:spChg>
      </pc:sldChg>
      <pc:sldChg chg="modSp mod replTag delTag">
        <pc:chgData name="Abby Wolfe" userId="4bd8c99e-4269-4737-a7cb-b8469a7bc8fd" providerId="ADAL" clId="{E32F47A0-9B8E-4F26-98FA-DE328CF899FD}" dt="2022-12-19T15:02:41.039" v="486"/>
        <pc:sldMkLst>
          <pc:docMk/>
          <pc:sldMk cId="67692335" sldId="635"/>
        </pc:sldMkLst>
        <pc:spChg chg="mod">
          <ac:chgData name="Abby Wolfe" userId="4bd8c99e-4269-4737-a7cb-b8469a7bc8fd" providerId="ADAL" clId="{E32F47A0-9B8E-4F26-98FA-DE328CF899FD}" dt="2022-12-14T16:20:31.316" v="189" actId="207"/>
          <ac:spMkLst>
            <pc:docMk/>
            <pc:sldMk cId="67692335" sldId="635"/>
            <ac:spMk id="8" creationId="{EB3CFBFE-F135-4847-A785-BD81795A7E0A}"/>
          </ac:spMkLst>
        </pc:spChg>
      </pc:sldChg>
      <pc:sldChg chg="addSp modSp mod replTag delTag">
        <pc:chgData name="Abby Wolfe" userId="4bd8c99e-4269-4737-a7cb-b8469a7bc8fd" providerId="ADAL" clId="{E32F47A0-9B8E-4F26-98FA-DE328CF899FD}" dt="2022-12-19T15:04:46.951" v="591"/>
        <pc:sldMkLst>
          <pc:docMk/>
          <pc:sldMk cId="2762183153" sldId="637"/>
        </pc:sldMkLst>
        <pc:spChg chg="mod">
          <ac:chgData name="Abby Wolfe" userId="4bd8c99e-4269-4737-a7cb-b8469a7bc8fd" providerId="ADAL" clId="{E32F47A0-9B8E-4F26-98FA-DE328CF899FD}" dt="2022-12-14T16:21:21.995" v="231" actId="1076"/>
          <ac:spMkLst>
            <pc:docMk/>
            <pc:sldMk cId="2762183153" sldId="637"/>
            <ac:spMk id="2" creationId="{D2B812B6-15B2-B9AB-24AF-4751AFACFDCC}"/>
          </ac:spMkLst>
        </pc:spChg>
        <pc:spChg chg="add mod">
          <ac:chgData name="Abby Wolfe" userId="4bd8c99e-4269-4737-a7cb-b8469a7bc8fd" providerId="ADAL" clId="{E32F47A0-9B8E-4F26-98FA-DE328CF899FD}" dt="2022-12-14T16:21:12.579" v="230"/>
          <ac:spMkLst>
            <pc:docMk/>
            <pc:sldMk cId="2762183153" sldId="637"/>
            <ac:spMk id="3" creationId="{75645037-1203-3FD3-0ED2-F01C8AE4FB7F}"/>
          </ac:spMkLst>
        </pc:spChg>
        <pc:spChg chg="mod">
          <ac:chgData name="Abby Wolfe" userId="4bd8c99e-4269-4737-a7cb-b8469a7bc8fd" providerId="ADAL" clId="{E32F47A0-9B8E-4F26-98FA-DE328CF899FD}" dt="2022-12-19T15:04:39.500" v="589" actId="14100"/>
          <ac:spMkLst>
            <pc:docMk/>
            <pc:sldMk cId="2762183153" sldId="637"/>
            <ac:spMk id="9" creationId="{258EA76D-D8C0-1AAA-C6E4-7A376E7917F9}"/>
          </ac:spMkLst>
        </pc:spChg>
      </pc:sldChg>
      <pc:sldChg chg="addSp modSp replTag delTag">
        <pc:chgData name="Abby Wolfe" userId="4bd8c99e-4269-4737-a7cb-b8469a7bc8fd" providerId="ADAL" clId="{E32F47A0-9B8E-4F26-98FA-DE328CF899FD}" dt="2022-12-14T16:22:09.952" v="275"/>
        <pc:sldMkLst>
          <pc:docMk/>
          <pc:sldMk cId="936230078" sldId="641"/>
        </pc:sldMkLst>
        <pc:spChg chg="add mod">
          <ac:chgData name="Abby Wolfe" userId="4bd8c99e-4269-4737-a7cb-b8469a7bc8fd" providerId="ADAL" clId="{E32F47A0-9B8E-4F26-98FA-DE328CF899FD}" dt="2022-12-14T16:22:09.952" v="275"/>
          <ac:spMkLst>
            <pc:docMk/>
            <pc:sldMk cId="936230078" sldId="641"/>
            <ac:spMk id="2" creationId="{438EB847-8879-48F4-C21E-A88129458228}"/>
          </ac:spMkLst>
        </pc:spChg>
      </pc:sldChg>
      <pc:sldChg chg="addSp modSp replTag delTag">
        <pc:chgData name="Abby Wolfe" userId="4bd8c99e-4269-4737-a7cb-b8469a7bc8fd" providerId="ADAL" clId="{E32F47A0-9B8E-4F26-98FA-DE328CF899FD}" dt="2022-12-19T14:44:00.405" v="363"/>
        <pc:sldMkLst>
          <pc:docMk/>
          <pc:sldMk cId="3240629692" sldId="643"/>
        </pc:sldMkLst>
        <pc:spChg chg="add mod">
          <ac:chgData name="Abby Wolfe" userId="4bd8c99e-4269-4737-a7cb-b8469a7bc8fd" providerId="ADAL" clId="{E32F47A0-9B8E-4F26-98FA-DE328CF899FD}" dt="2022-12-14T16:21:59.704" v="256"/>
          <ac:spMkLst>
            <pc:docMk/>
            <pc:sldMk cId="3240629692" sldId="643"/>
            <ac:spMk id="3" creationId="{884D882D-B365-FC05-07F1-30D5BD21895B}"/>
          </ac:spMkLst>
        </pc:spChg>
      </pc:sldChg>
      <pc:sldChg chg="addSp modSp replTag delTag">
        <pc:chgData name="Abby Wolfe" userId="4bd8c99e-4269-4737-a7cb-b8469a7bc8fd" providerId="ADAL" clId="{E32F47A0-9B8E-4F26-98FA-DE328CF899FD}" dt="2022-12-14T16:22:08.151" v="270"/>
        <pc:sldMkLst>
          <pc:docMk/>
          <pc:sldMk cId="3923246019" sldId="644"/>
        </pc:sldMkLst>
        <pc:spChg chg="add mod">
          <ac:chgData name="Abby Wolfe" userId="4bd8c99e-4269-4737-a7cb-b8469a7bc8fd" providerId="ADAL" clId="{E32F47A0-9B8E-4F26-98FA-DE328CF899FD}" dt="2022-12-14T16:22:03.430" v="268"/>
          <ac:spMkLst>
            <pc:docMk/>
            <pc:sldMk cId="3923246019" sldId="644"/>
            <ac:spMk id="2" creationId="{54B8AF83-B577-9576-944D-85D0A2D9D174}"/>
          </ac:spMkLst>
        </pc:spChg>
      </pc:sldChg>
      <pc:sldChg chg="addSp modSp replTag delTag">
        <pc:chgData name="Abby Wolfe" userId="4bd8c99e-4269-4737-a7cb-b8469a7bc8fd" providerId="ADAL" clId="{E32F47A0-9B8E-4F26-98FA-DE328CF899FD}" dt="2022-12-19T14:58:47.665" v="434"/>
        <pc:sldMkLst>
          <pc:docMk/>
          <pc:sldMk cId="2431799283" sldId="646"/>
        </pc:sldMkLst>
        <pc:spChg chg="add mod">
          <ac:chgData name="Abby Wolfe" userId="4bd8c99e-4269-4737-a7cb-b8469a7bc8fd" providerId="ADAL" clId="{E32F47A0-9B8E-4F26-98FA-DE328CF899FD}" dt="2022-12-14T16:19:20.893" v="142"/>
          <ac:spMkLst>
            <pc:docMk/>
            <pc:sldMk cId="2431799283" sldId="646"/>
            <ac:spMk id="3" creationId="{036253E2-621E-CFCC-A5AE-F881F7EA3D5C}"/>
          </ac:spMkLst>
        </pc:spChg>
      </pc:sldChg>
      <pc:sldChg chg="replTag delTag">
        <pc:chgData name="Abby Wolfe" userId="4bd8c99e-4269-4737-a7cb-b8469a7bc8fd" providerId="ADAL" clId="{E32F47A0-9B8E-4F26-98FA-DE328CF899FD}" dt="2022-12-19T14:44:03.182" v="367"/>
        <pc:sldMkLst>
          <pc:docMk/>
          <pc:sldMk cId="783352414" sldId="647"/>
        </pc:sldMkLst>
      </pc:sldChg>
      <pc:sldChg chg="addSp modSp replTag delTag modNotesTx">
        <pc:chgData name="Abby Wolfe" userId="4bd8c99e-4269-4737-a7cb-b8469a7bc8fd" providerId="ADAL" clId="{E32F47A0-9B8E-4F26-98FA-DE328CF899FD}" dt="2022-12-19T14:58:19.651" v="409"/>
        <pc:sldMkLst>
          <pc:docMk/>
          <pc:sldMk cId="2986934800" sldId="649"/>
        </pc:sldMkLst>
        <pc:spChg chg="add mod">
          <ac:chgData name="Abby Wolfe" userId="4bd8c99e-4269-4737-a7cb-b8469a7bc8fd" providerId="ADAL" clId="{E32F47A0-9B8E-4F26-98FA-DE328CF899FD}" dt="2022-12-14T16:19:10.238" v="135"/>
          <ac:spMkLst>
            <pc:docMk/>
            <pc:sldMk cId="2986934800" sldId="649"/>
            <ac:spMk id="2" creationId="{9D11A5D1-A311-61BE-DD5D-54A4B0C9DEFC}"/>
          </ac:spMkLst>
        </pc:spChg>
      </pc:sldChg>
      <pc:sldChg chg="replTag delTag modNotesTx">
        <pc:chgData name="Abby Wolfe" userId="4bd8c99e-4269-4737-a7cb-b8469a7bc8fd" providerId="ADAL" clId="{E32F47A0-9B8E-4F26-98FA-DE328CF899FD}" dt="2022-12-19T15:00:47.464" v="474" actId="20577"/>
        <pc:sldMkLst>
          <pc:docMk/>
          <pc:sldMk cId="3745384112" sldId="650"/>
        </pc:sldMkLst>
      </pc:sldChg>
      <pc:sldChg chg="replTag delTag modNotesTx">
        <pc:chgData name="Abby Wolfe" userId="4bd8c99e-4269-4737-a7cb-b8469a7bc8fd" providerId="ADAL" clId="{E32F47A0-9B8E-4F26-98FA-DE328CF899FD}" dt="2022-12-19T15:02:46.855" v="505" actId="20577"/>
        <pc:sldMkLst>
          <pc:docMk/>
          <pc:sldMk cId="749736808" sldId="651"/>
        </pc:sldMkLst>
      </pc:sldChg>
      <pc:sldChg chg="addSp modSp mod replTag delTag">
        <pc:chgData name="Abby Wolfe" userId="4bd8c99e-4269-4737-a7cb-b8469a7bc8fd" providerId="ADAL" clId="{E32F47A0-9B8E-4F26-98FA-DE328CF899FD}" dt="2022-12-19T15:04:29.867" v="584"/>
        <pc:sldMkLst>
          <pc:docMk/>
          <pc:sldMk cId="245346991" sldId="654"/>
        </pc:sldMkLst>
        <pc:spChg chg="add mod">
          <ac:chgData name="Abby Wolfe" userId="4bd8c99e-4269-4737-a7cb-b8469a7bc8fd" providerId="ADAL" clId="{E32F47A0-9B8E-4F26-98FA-DE328CF899FD}" dt="2022-12-14T16:20:59.928" v="222"/>
          <ac:spMkLst>
            <pc:docMk/>
            <pc:sldMk cId="245346991" sldId="654"/>
            <ac:spMk id="2" creationId="{4EDED100-E536-9163-E55D-7BFEE2B84013}"/>
          </ac:spMkLst>
        </pc:spChg>
        <pc:spChg chg="mod">
          <ac:chgData name="Abby Wolfe" userId="4bd8c99e-4269-4737-a7cb-b8469a7bc8fd" providerId="ADAL" clId="{E32F47A0-9B8E-4F26-98FA-DE328CF899FD}" dt="2022-12-19T15:04:17.876" v="574" actId="1076"/>
          <ac:spMkLst>
            <pc:docMk/>
            <pc:sldMk cId="245346991" sldId="654"/>
            <ac:spMk id="6" creationId="{E57E7F5C-08DF-4E09-8C26-87262AAEC187}"/>
          </ac:spMkLst>
        </pc:spChg>
        <pc:spChg chg="mod">
          <ac:chgData name="Abby Wolfe" userId="4bd8c99e-4269-4737-a7cb-b8469a7bc8fd" providerId="ADAL" clId="{E32F47A0-9B8E-4F26-98FA-DE328CF899FD}" dt="2022-12-19T15:04:12.730" v="573" actId="1076"/>
          <ac:spMkLst>
            <pc:docMk/>
            <pc:sldMk cId="245346991" sldId="654"/>
            <ac:spMk id="7" creationId="{AAA55285-8C8F-4DEF-95D6-56C4E8745D4D}"/>
          </ac:spMkLst>
        </pc:spChg>
      </pc:sldChg>
      <pc:sldChg chg="delSp mod replTag delTag">
        <pc:chgData name="Abby Wolfe" userId="4bd8c99e-4269-4737-a7cb-b8469a7bc8fd" providerId="ADAL" clId="{E32F47A0-9B8E-4F26-98FA-DE328CF899FD}" dt="2022-12-19T14:57:37.123" v="378"/>
        <pc:sldMkLst>
          <pc:docMk/>
          <pc:sldMk cId="175739646" sldId="655"/>
        </pc:sldMkLst>
        <pc:spChg chg="del">
          <ac:chgData name="Abby Wolfe" userId="4bd8c99e-4269-4737-a7cb-b8469a7bc8fd" providerId="ADAL" clId="{E32F47A0-9B8E-4F26-98FA-DE328CF899FD}" dt="2022-12-14T15:58:28.727" v="68" actId="478"/>
          <ac:spMkLst>
            <pc:docMk/>
            <pc:sldMk cId="175739646" sldId="655"/>
            <ac:spMk id="2" creationId="{E1A8F41A-348F-2501-C0E9-05EF0E7C7367}"/>
          </ac:spMkLst>
        </pc:spChg>
        <pc:spChg chg="del">
          <ac:chgData name="Abby Wolfe" userId="4bd8c99e-4269-4737-a7cb-b8469a7bc8fd" providerId="ADAL" clId="{E32F47A0-9B8E-4F26-98FA-DE328CF899FD}" dt="2022-12-14T15:58:27.746" v="67" actId="478"/>
          <ac:spMkLst>
            <pc:docMk/>
            <pc:sldMk cId="175739646" sldId="655"/>
            <ac:spMk id="3" creationId="{C640A77B-4B97-CD5F-3817-719AAE52B534}"/>
          </ac:spMkLst>
        </pc:spChg>
        <pc:spChg chg="del">
          <ac:chgData name="Abby Wolfe" userId="4bd8c99e-4269-4737-a7cb-b8469a7bc8fd" providerId="ADAL" clId="{E32F47A0-9B8E-4F26-98FA-DE328CF899FD}" dt="2022-12-14T15:58:26.257" v="66" actId="478"/>
          <ac:spMkLst>
            <pc:docMk/>
            <pc:sldMk cId="175739646" sldId="655"/>
            <ac:spMk id="4" creationId="{7B7716DF-857F-86FE-7C05-17BBA7B3EBE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2022-12-19</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2022-12-19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latin typeface="Arial"/>
                <a:cs typeface="Arial"/>
              </a:rPr>
              <a:t>Plaquettes à teneur réduite en agents pathogènes : informations cliniques</a:t>
            </a:r>
            <a:endParaRPr lang="en-CA" dirty="0"/>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Actuellement, deux produits de plaquettes non traités ou sans teneur réduite en agents pathogènes sont fabriqués par la Société canadienne du sang : les plaquettes mélangées non traitées, dans le plasma, et les plaquettes d’aphérèse non traitées, dans le plasma. </a:t>
            </a: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En décembre 2021, Santé Canada a approuvé l’utilisation de la technologie d’inactivation des agents pathogènes INTERCEPT de </a:t>
            </a:r>
            <a:r>
              <a:rPr lang="fr-CA" sz="12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 pour la fabrication des plaquettes mélangées traitées au psoralène (PMTP) à la Société canadienne du sang. En janvier 2022, la Société canadienne du sang a introduit les PMTP dans certains hôpitaux et la production se déploiera dans les centres de production en 2023</a:t>
            </a:r>
            <a:r>
              <a:rPr lang="fr-CA" noProof="0" dirty="0"/>
              <a:t>.</a:t>
            </a:r>
          </a:p>
          <a:p>
            <a:endParaRPr lang="fr-CA" noProof="0" dirty="0">
              <a:cs typeface="Calibri"/>
            </a:endParaRPr>
          </a:p>
          <a:p>
            <a:r>
              <a:rPr lang="fr-CA" sz="1200" noProof="0" dirty="0"/>
              <a:t>La Société canadienne du sang soumettra également auprès de Santé Canada des demandes pour la fabrication de deux nouveaux produits plaquettaires : les plaquettes d’aphérèse traitées au psoralène (PATP) et les plaquettes d’aphérèse non traitées, en solution PAS-E. Leur mise en circulation nécessite l’approbation de Santé Canada et ces produits ne sont pas encore offerts au Canada.</a:t>
            </a:r>
          </a:p>
          <a:p>
            <a:endParaRPr lang="fr-CA" sz="1800" noProof="0" dirty="0">
              <a:solidFill>
                <a:srgbClr val="000000"/>
              </a:solidFill>
              <a:latin typeface="Arial"/>
              <a:ea typeface="Calibri" panose="020F0502020204030204" pitchFamily="34" charset="0"/>
              <a:cs typeface="Arial"/>
            </a:endParaRPr>
          </a:p>
          <a:p>
            <a:r>
              <a:rPr lang="fr-CA" sz="1800" noProof="0" dirty="0">
                <a:solidFill>
                  <a:srgbClr val="000000"/>
                </a:solidFill>
                <a:effectLst/>
                <a:latin typeface="Arial"/>
                <a:cs typeface="Arial"/>
              </a:rPr>
              <a:t>Si vous souhaitez obtenir des détails sur les caractéristiques de chacun de ces produits, nous vous invitons à vous référer au diaporama, à la vidéo et à la circulaire d’information, ainsi qu’au chapitre du Guide de la pratique transfusionnelle sur les plaquettes à teneur réduite en agents pathogènes.</a:t>
            </a:r>
            <a:endParaRPr lang="fr-CA" sz="1800" noProof="0" dirty="0">
              <a:solidFill>
                <a:srgbClr val="000000"/>
              </a:solidFill>
              <a:effectLst/>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11</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rPr>
              <a:t>La fabrication de PMTP débute par le recueil du sang total de donneurs dans un centre de collecte de la Société canadienne du sang. Les unités de sang total sont centrifugées pour être fractionnées en plasma, couche </a:t>
            </a:r>
            <a:r>
              <a:rPr lang="fr-CA" sz="1800" dirty="0" err="1">
                <a:solidFill>
                  <a:srgbClr val="000000"/>
                </a:solidFill>
                <a:effectLst/>
                <a:latin typeface="Arial" panose="020B0604020202020204" pitchFamily="34" charset="0"/>
                <a:ea typeface="Calibri" panose="020F0502020204030204" pitchFamily="34" charset="0"/>
              </a:rPr>
              <a:t>leucoplaquettaire</a:t>
            </a:r>
            <a:r>
              <a:rPr lang="fr-CA" sz="1800" dirty="0">
                <a:solidFill>
                  <a:srgbClr val="000000"/>
                </a:solidFill>
                <a:effectLst/>
                <a:latin typeface="Arial" panose="020B0604020202020204" pitchFamily="34" charset="0"/>
                <a:ea typeface="Calibri" panose="020F0502020204030204" pitchFamily="34" charset="0"/>
              </a:rPr>
              <a:t> (contenant des leucocytes et des plaquettes) et globules rouges. Sept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(une de chaque unité de donneur) sont ensuite mélangées et on y ajoute la solution additive pour plaquettes. Le mélange de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est alors centrifugé et le surnageant riche en plaquettes est extrait des globules rouges restants dans les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via un filtre de </a:t>
            </a:r>
            <a:r>
              <a:rPr lang="fr-CA" sz="1800" dirty="0" err="1">
                <a:solidFill>
                  <a:srgbClr val="000000"/>
                </a:solidFill>
                <a:effectLst/>
                <a:latin typeface="Arial" panose="020B0604020202020204" pitchFamily="34" charset="0"/>
                <a:ea typeface="Calibri" panose="020F0502020204030204" pitchFamily="34" charset="0"/>
              </a:rPr>
              <a:t>déleucocytation</a:t>
            </a:r>
            <a:r>
              <a:rPr lang="fr-CA" sz="1800" dirty="0">
                <a:solidFill>
                  <a:srgbClr val="000000"/>
                </a:solidFill>
                <a:effectLst/>
                <a:latin typeface="Arial" panose="020B0604020202020204" pitchFamily="34" charset="0"/>
                <a:ea typeface="Calibri" panose="020F0502020204030204" pitchFamily="34" charset="0"/>
              </a:rPr>
              <a:t> préservant les plaquettes, afin de produire une unité de double dose de plaquettes mélangées.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 concentré déleucocyté de double dose de plaquettes mélangées</a:t>
            </a:r>
            <a:r>
              <a:rPr lang="fr-CA" sz="1800" dirty="0">
                <a:solidFill>
                  <a:srgbClr val="000000"/>
                </a:solidFill>
                <a:effectLst/>
                <a:latin typeface="Arial" panose="020B0604020202020204" pitchFamily="34" charset="0"/>
                <a:ea typeface="Calibri" panose="020F0502020204030204" pitchFamily="34" charset="0"/>
              </a:rPr>
              <a:t> est prêt pour l’inactivation des agents pathogènes, qui se produit lors de l’ajout de l’amotosalène et de l’illumination aux rayonnements UVA pour inactiver les agents pathogènes et les leucocytes. </a:t>
            </a:r>
            <a:r>
              <a:rPr lang="fr-CA" sz="1800" dirty="0">
                <a:effectLst/>
                <a:latin typeface="Arial" panose="020B0604020202020204" pitchFamily="34" charset="0"/>
                <a:ea typeface="Calibri" panose="020F0502020204030204" pitchFamily="34" charset="0"/>
              </a:rPr>
              <a:t>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ensuite éliminés par un dispositif d’adsorption du composé. </a:t>
            </a:r>
            <a:r>
              <a:rPr lang="fr-CA" sz="1800" dirty="0">
                <a:solidFill>
                  <a:srgbClr val="000000"/>
                </a:solidFill>
                <a:effectLst/>
                <a:latin typeface="Arial" panose="020B0604020202020204" pitchFamily="34" charset="0"/>
                <a:ea typeface="Calibri" panose="020F0502020204030204" pitchFamily="34" charset="0"/>
              </a:rPr>
              <a:t>L’unité de double dose de PMTP est alors divisée en deux unités de dose unique de PMTP et prête à l’emploi pour la transfusion.</a:t>
            </a:r>
            <a:endParaRPr lang="en-CA"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12</a:t>
            </a:fld>
            <a:endParaRPr lang="en-CA"/>
          </a:p>
        </p:txBody>
      </p:sp>
    </p:spTree>
    <p:extLst>
      <p:ext uri="{BB962C8B-B14F-4D97-AF65-F5344CB8AC3E}">
        <p14:creationId xmlns:p14="http://schemas.microsoft.com/office/powerpoint/2010/main" val="7413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fr-CA" sz="1800" dirty="0">
                <a:effectLst/>
                <a:latin typeface="Arial" panose="020B0604020202020204" pitchFamily="34" charset="0"/>
                <a:ea typeface="Calibri" panose="020F0502020204030204" pitchFamily="34" charset="0"/>
              </a:rPr>
              <a:t>La fabrication débute par le don de plaquettes par aphérèse d’un donneur unique, duquel on extrait les plaquettes et le plasma, dans un centre de collecte de la Société canadienne du sang. Chaque prélèvement produit un ou deux produits plaquettaires. Les plaquettes sont déleucocytées par le système durant le prélèvement. La solution additive pour plaquettes est ensuite ajoutée au concentré plaquettaire. Les unités de double dose sont divisées en unités de dose unique. *Pour les plaquettes d’aphérèse non traitées en PAS-E, la fabrication se termine à ce stade et le produit est envoyé pour un test de stérilité sans passer par l’inactivation des agents pathogènes. Pour les PATP, ces plaquettes de dose unique sont alors prêtes pour l’inactivation des agents pathogènes, qui se produit lors de l’ajout de l’</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et de l’illumination aux rayonnements UVA pour inactiver les agents pathogènes et les leucocytes. 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éliminés par un dispositif d’adsorption du composé. Chaque produit plaquettaire PATP est alors prêt à l’emploi pour la transfusion.</a:t>
            </a:r>
          </a:p>
        </p:txBody>
      </p:sp>
      <p:sp>
        <p:nvSpPr>
          <p:cNvPr id="4" name="Slide Number Placeholder 3"/>
          <p:cNvSpPr>
            <a:spLocks noGrp="1"/>
          </p:cNvSpPr>
          <p:nvPr>
            <p:ph type="sldNum" sz="quarter" idx="5"/>
          </p:nvPr>
        </p:nvSpPr>
        <p:spPr/>
        <p:txBody>
          <a:bodyPr/>
          <a:lstStyle/>
          <a:p>
            <a:fld id="{6795374F-67B4-4964-B74C-2D30B3D88A80}" type="slidenum">
              <a:rPr lang="en-CA" smtClean="0"/>
              <a:t>13</a:t>
            </a:fld>
            <a:endParaRPr lang="en-CA"/>
          </a:p>
        </p:txBody>
      </p:sp>
    </p:spTree>
    <p:extLst>
      <p:ext uri="{BB962C8B-B14F-4D97-AF65-F5344CB8AC3E}">
        <p14:creationId xmlns:p14="http://schemas.microsoft.com/office/powerpoint/2010/main" val="226749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14</a:t>
            </a:fld>
            <a:endParaRPr lang="en-CA"/>
          </a:p>
        </p:txBody>
      </p:sp>
    </p:spTree>
    <p:extLst>
      <p:ext uri="{BB962C8B-B14F-4D97-AF65-F5344CB8AC3E}">
        <p14:creationId xmlns:p14="http://schemas.microsoft.com/office/powerpoint/2010/main" val="35743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rPr>
              <a:t>La solution additive pour plaquettes est un</a:t>
            </a:r>
            <a:r>
              <a:rPr lang="fr-CA" sz="1800" dirty="0">
                <a:solidFill>
                  <a:srgbClr val="000000"/>
                </a:solidFill>
                <a:effectLst/>
                <a:latin typeface="Arial" panose="020B0604020202020204" pitchFamily="34" charset="0"/>
                <a:ea typeface="Calibri" panose="020F0502020204030204" pitchFamily="34" charset="0"/>
              </a:rPr>
              <a:t> milieu nutritif cristalloïde conçu pour remplacer une partie du plasma dans les unités de plaquettes. Le ratio entre la solution PAS-E et le plasma dans les PMTP, PATP et plaquettes d’aphérèse non traitées en PAS-E est de 60:40 environ. </a:t>
            </a:r>
            <a:r>
              <a:rPr lang="fr-CA" sz="1800" dirty="0">
                <a:latin typeface="Arial" panose="020B0604020202020204" pitchFamily="34" charset="0"/>
                <a:cs typeface="Arial" panose="020B0604020202020204" pitchFamily="34" charset="0"/>
              </a:rPr>
              <a:t>La solution PAS-E est la préparation de PAS utilisée par la Société canadienne du sang. La solution PAS-E utilisée avec le système INTERCEPT est la solution SSP+ de </a:t>
            </a:r>
            <a:r>
              <a:rPr lang="fr-CA" sz="1800" dirty="0" err="1">
                <a:latin typeface="Arial" panose="020B0604020202020204" pitchFamily="34" charset="0"/>
                <a:cs typeface="Arial" panose="020B0604020202020204" pitchFamily="34" charset="0"/>
              </a:rPr>
              <a:t>Macopharma</a:t>
            </a:r>
            <a:r>
              <a:rPr lang="fr-CA" sz="1800" dirty="0">
                <a:latin typeface="Arial" panose="020B0604020202020204" pitchFamily="34" charset="0"/>
                <a:cs typeface="Arial" panose="020B0604020202020204" pitchFamily="34" charset="0"/>
              </a:rPr>
              <a:t>, qui contient (lire la diapo).</a:t>
            </a:r>
            <a:endParaRPr lang="fr-CA" sz="1800"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436985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solution PAS est relativement inerte par rapport au plasma, qui implique une suspension.</a:t>
            </a:r>
            <a:r>
              <a:rPr lang="fr-CA" sz="1200" dirty="0">
                <a:solidFill>
                  <a:srgbClr val="000000"/>
                </a:solidFill>
                <a:effectLst/>
                <a:latin typeface="Arial" panose="020B0604020202020204" pitchFamily="34" charset="0"/>
                <a:ea typeface="Calibri" panose="020F0502020204030204" pitchFamily="34" charset="0"/>
              </a:rPr>
              <a:t> Du fait de la dilution </a:t>
            </a:r>
            <a:r>
              <a:rPr lang="fr-CA" sz="1200" dirty="0"/>
              <a:t>des protéines plasmatiques, des cytokines, des </a:t>
            </a:r>
            <a:r>
              <a:rPr lang="fr-CA" sz="1200" dirty="0" err="1"/>
              <a:t>isoagglutinines</a:t>
            </a:r>
            <a:r>
              <a:rPr lang="fr-CA" sz="1200" dirty="0"/>
              <a:t> et d’autres molécules bioactives</a:t>
            </a:r>
            <a:r>
              <a:rPr lang="fr-CA" sz="1200" dirty="0">
                <a:solidFill>
                  <a:srgbClr val="000000"/>
                </a:solidFill>
                <a:effectLst/>
                <a:latin typeface="Arial" panose="020B0604020202020204" pitchFamily="34" charset="0"/>
                <a:ea typeface="Calibri" panose="020F0502020204030204" pitchFamily="34" charset="0"/>
              </a:rPr>
              <a:t> dans le produit plaquettaire, les plaquettes conservées dans la solution PAS présentent un risque plus faible de réactions allergiques et de </a:t>
            </a:r>
            <a:r>
              <a:rPr lang="fr-CA" sz="1200" dirty="0"/>
              <a:t>réactions fébriles transfusionnelles non hémolytiques. Cette solution réduit également les </a:t>
            </a:r>
            <a:r>
              <a:rPr lang="fr-CA" sz="1800" dirty="0">
                <a:effectLst/>
                <a:latin typeface="Arial" panose="020B0604020202020204" pitchFamily="34" charset="0"/>
                <a:ea typeface="Calibri" panose="020F0502020204030204" pitchFamily="34" charset="0"/>
              </a:rPr>
              <a:t>titres d’</a:t>
            </a:r>
            <a:r>
              <a:rPr lang="fr-CA" sz="1800" dirty="0" err="1">
                <a:effectLst/>
                <a:latin typeface="Arial" panose="020B0604020202020204" pitchFamily="34" charset="0"/>
                <a:ea typeface="Calibri" panose="020F0502020204030204" pitchFamily="34" charset="0"/>
              </a:rPr>
              <a:t>isoagglutinines</a:t>
            </a:r>
            <a:r>
              <a:rPr lang="fr-CA" sz="1800" dirty="0">
                <a:effectLst/>
                <a:latin typeface="Arial" panose="020B0604020202020204" pitchFamily="34" charset="0"/>
                <a:ea typeface="Calibri" panose="020F0502020204030204" pitchFamily="34" charset="0"/>
              </a:rPr>
              <a:t> dans le produit. </a:t>
            </a:r>
            <a:r>
              <a:rPr lang="fr-CA" sz="1800" noProof="0" dirty="0">
                <a:solidFill>
                  <a:srgbClr val="000000"/>
                </a:solidFill>
                <a:effectLst/>
                <a:latin typeface="Arial" panose="020B0604020202020204" pitchFamily="34" charset="0"/>
                <a:ea typeface="Calibri" panose="020F0502020204030204" pitchFamily="34" charset="0"/>
              </a:rPr>
              <a:t>Les études cliniques n’ont fait état d’aucune différence d’intervalles entre l’hémostase et la transfusion par rapport aux plaquettes suspendues dans le plasma.</a:t>
            </a:r>
            <a:endParaRPr lang="fr-CA" sz="1800" dirty="0">
              <a:solidFill>
                <a:srgbClr val="000000"/>
              </a:solidFill>
              <a:effectLst/>
              <a:latin typeface="Arial" panose="020B0604020202020204" pitchFamily="34" charset="0"/>
            </a:endParaRPr>
          </a:p>
          <a:p>
            <a:endParaRPr lang="fr-CA" sz="1800" dirty="0">
              <a:solidFill>
                <a:srgbClr val="000000"/>
              </a:solidFill>
              <a:effectLst/>
              <a:latin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387033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90738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154843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(Lire la </a:t>
            </a:r>
            <a:r>
              <a:rPr lang="en-US" dirty="0" err="1"/>
              <a:t>diapo</a:t>
            </a:r>
            <a:r>
              <a:rPr lang="en-US" dirty="0"/>
              <a:t>)</a:t>
            </a:r>
          </a:p>
          <a:p>
            <a:pPr marL="0" indent="0">
              <a:buFontTx/>
              <a:buNone/>
            </a:pPr>
            <a:r>
              <a:rPr lang="en-US" dirty="0"/>
              <a:t>Il </a:t>
            </a:r>
            <a:r>
              <a:rPr lang="en-US" dirty="0" err="1"/>
              <a:t>convient</a:t>
            </a:r>
            <a:r>
              <a:rPr lang="en-US" dirty="0"/>
              <a:t> de noter que la </a:t>
            </a:r>
            <a:r>
              <a:rPr lang="en-US" dirty="0" err="1"/>
              <a:t>photothérapie</a:t>
            </a:r>
            <a:r>
              <a:rPr lang="en-US" dirty="0"/>
              <a:t> </a:t>
            </a:r>
            <a:r>
              <a:rPr lang="fr-CA" sz="1800" dirty="0">
                <a:solidFill>
                  <a:srgbClr val="000000"/>
                </a:solidFill>
                <a:effectLst/>
                <a:latin typeface="Arial" panose="020B0604020202020204" pitchFamily="34" charset="0"/>
                <a:ea typeface="Calibri" panose="020F0502020204030204" pitchFamily="34" charset="0"/>
              </a:rPr>
              <a:t>à lumière bleue/verte est la norme de soins actuelle pour le traitement de l’hyperbilirubinémie néonatale au Canada. La lumière bleue/verte a une longueur d’onde maximum de 450-460 nm, qui est la fourchette recommandée. Pour les patients relevant de ces contre-indications, la Société canadienne du sang continuera à offrir au besoin des produits plaquettaires sans teneur réduite en agents pathogènes.</a:t>
            </a:r>
            <a:endParaRPr lang="en-CA" sz="1800" dirty="0">
              <a:solidFill>
                <a:srgbClr val="000000"/>
              </a:solidFill>
              <a:effectLst/>
              <a:latin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19</a:t>
            </a:fld>
            <a:endParaRPr lang="en-CA"/>
          </a:p>
        </p:txBody>
      </p:sp>
    </p:spTree>
    <p:extLst>
      <p:ext uri="{BB962C8B-B14F-4D97-AF65-F5344CB8AC3E}">
        <p14:creationId xmlns:p14="http://schemas.microsoft.com/office/powerpoint/2010/main" val="211203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Les plaquettes à teneur réduite en agents pathogènes présentent plusieurs avantages</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Les plaquettes à teneur réduite en agents pathogènes réduisent considérablement le risque de contamination bactérienne. Les données d’hémovigilance</a:t>
            </a: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étayent fortement la réduction du risque d’infections bactériennes transmises par transfusion après l’utilisation d’une technologie d’inactivation des pathogènes. La technologie d’inactivation des agents pathogènes réduit également le risque d’autres infections transmises par transfusion. </a:t>
            </a:r>
            <a:r>
              <a:rPr lang="fr-CA" sz="1800" dirty="0">
                <a:solidFill>
                  <a:srgbClr val="000000"/>
                </a:solidFill>
                <a:effectLst/>
                <a:latin typeface="Arial" panose="020B0604020202020204" pitchFamily="34" charset="0"/>
                <a:ea typeface="Calibri" panose="020F0502020204030204" pitchFamily="34" charset="0"/>
              </a:rPr>
              <a:t>Dans la mesure où l’</a:t>
            </a:r>
            <a:r>
              <a:rPr lang="fr-CA" sz="1800" dirty="0" err="1">
                <a:solidFill>
                  <a:srgbClr val="000000"/>
                </a:solidFill>
                <a:effectLst/>
                <a:latin typeface="Arial" panose="020B0604020202020204" pitchFamily="34" charset="0"/>
                <a:ea typeface="Calibri" panose="020F0502020204030204" pitchFamily="34" charset="0"/>
              </a:rPr>
              <a:t>amotosalène</a:t>
            </a:r>
            <a:r>
              <a:rPr lang="fr-CA" sz="1800" dirty="0">
                <a:solidFill>
                  <a:srgbClr val="000000"/>
                </a:solidFill>
                <a:effectLst/>
                <a:latin typeface="Arial" panose="020B0604020202020204" pitchFamily="34" charset="0"/>
                <a:ea typeface="Calibri" panose="020F0502020204030204" pitchFamily="34" charset="0"/>
              </a:rPr>
              <a:t> s’intercale de manière non spécifique dans l’ADN et l’ARN des organismes et des virus</a:t>
            </a:r>
            <a:r>
              <a:rPr lang="fr-CA" sz="4000" dirty="0">
                <a:latin typeface="Arial"/>
                <a:cs typeface="Arial"/>
              </a:rPr>
              <a:t>, la </a:t>
            </a:r>
            <a:r>
              <a:rPr lang="fr-CA" sz="1800" dirty="0">
                <a:latin typeface="Arial"/>
                <a:cs typeface="Arial"/>
              </a:rPr>
              <a:t>technologie d’inactivation des agents pathogènes </a:t>
            </a:r>
            <a:r>
              <a:rPr lang="fr-CA" sz="1800" dirty="0">
                <a:solidFill>
                  <a:srgbClr val="000000"/>
                </a:solidFill>
                <a:effectLst/>
                <a:latin typeface="Arial" panose="020B0604020202020204" pitchFamily="34" charset="0"/>
                <a:ea typeface="Calibri" panose="020F0502020204030204" pitchFamily="34" charset="0"/>
              </a:rPr>
              <a:t>est une mesure supplémentaire pour renforcer la sécurité des composants plaquettaires face à des agents pathogènes connus et inconnus. </a:t>
            </a:r>
            <a:r>
              <a:rPr lang="fr-CA" sz="1800" noProof="0" dirty="0">
                <a:solidFill>
                  <a:srgbClr val="000000"/>
                </a:solidFill>
                <a:effectLst/>
                <a:latin typeface="Arial"/>
                <a:ea typeface="Calibri" panose="020F0502020204030204" pitchFamily="34" charset="0"/>
                <a:cs typeface="Arial"/>
              </a:rPr>
              <a:t>La </a:t>
            </a:r>
            <a:r>
              <a:rPr lang="fr-CA" sz="1800" dirty="0">
                <a:latin typeface="Arial"/>
                <a:cs typeface="Arial"/>
              </a:rPr>
              <a:t>technologie d’inactivation des agents pathogènes </a:t>
            </a:r>
            <a:r>
              <a:rPr lang="fr-CA" sz="1800" dirty="0">
                <a:effectLst/>
                <a:latin typeface="Arial" panose="020B0604020202020204" pitchFamily="34" charset="0"/>
                <a:ea typeface="Calibri" panose="020F0502020204030204" pitchFamily="34" charset="0"/>
              </a:rPr>
              <a:t>vient renforcer les critères de sélection des donneurs et les épreuves </a:t>
            </a:r>
            <a:r>
              <a:rPr lang="fr-CA" sz="1800" dirty="0" err="1">
                <a:effectLst/>
                <a:latin typeface="Arial" panose="020B0604020202020204" pitchFamily="34" charset="0"/>
                <a:ea typeface="Calibri" panose="020F0502020204030204" pitchFamily="34" charset="0"/>
              </a:rPr>
              <a:t>prétransfusionnelles</a:t>
            </a:r>
            <a:r>
              <a:rPr lang="fr-CA" sz="1800" dirty="0">
                <a:effectLst/>
                <a:latin typeface="Arial" panose="020B0604020202020204" pitchFamily="34" charset="0"/>
                <a:ea typeface="Calibri" panose="020F0502020204030204" pitchFamily="34" charset="0"/>
              </a:rPr>
              <a:t> de détection des agents pathogènes qui sont réalisées pour tous les dons</a:t>
            </a:r>
            <a:r>
              <a:rPr lang="fr-CA" sz="1800" dirty="0">
                <a:solidFill>
                  <a:srgbClr val="000000"/>
                </a:solidFill>
                <a:effectLst/>
                <a:latin typeface="Arial" panose="020B060402020202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rPr>
              <a:t>Sachant que la technologie d’inactivation des agents pathogènes élimine la nécessité de soumettre les plaquettes aux analyses bactériologiques, les plaquettes à teneur réduite en agents pathogènes sont délivrées aux hôpitaux environ 24 heures plus tôt dans leur durée de conservation que les plaquettes non traitées</a:t>
            </a:r>
            <a:r>
              <a:rPr lang="fr-CA" sz="4000" dirty="0">
                <a:latin typeface="Arial"/>
                <a:cs typeface="Arial"/>
              </a:rPr>
              <a:t>.</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382764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(Lire l’aperçu)</a:t>
            </a:r>
          </a:p>
          <a:p>
            <a:endParaRPr lang="fr-CA"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000000"/>
                </a:solidFill>
                <a:effectLst/>
                <a:latin typeface="Arial" panose="020B0604020202020204" pitchFamily="34" charset="0"/>
                <a:ea typeface="Calibri" panose="020F0502020204030204" pitchFamily="34" charset="0"/>
              </a:rPr>
              <a:t>Étant donné que l’inactivation des agents pathogènes </a:t>
            </a:r>
            <a:r>
              <a:rPr lang="fr-CA" sz="1800" dirty="0">
                <a:solidFill>
                  <a:srgbClr val="000000"/>
                </a:solidFill>
                <a:effectLst/>
                <a:latin typeface="Arial" panose="020B0604020202020204" pitchFamily="34" charset="0"/>
                <a:ea typeface="Calibri" panose="020F0502020204030204" pitchFamily="34" charset="0"/>
              </a:rPr>
              <a:t>inhibe la réplication leucocytaire et la production des cytokines</a:t>
            </a:r>
            <a:r>
              <a:rPr lang="fr-CA" sz="1800" noProof="0" dirty="0">
                <a:solidFill>
                  <a:srgbClr val="000000"/>
                </a:solidFill>
                <a:effectLst/>
                <a:latin typeface="Arial" panose="020B0604020202020204" pitchFamily="34" charset="0"/>
                <a:ea typeface="Calibri" panose="020F0502020204030204" pitchFamily="34" charset="0"/>
              </a:rPr>
              <a:t>, </a:t>
            </a:r>
            <a:r>
              <a:rPr lang="fr-CA" sz="1800" dirty="0">
                <a:effectLst/>
                <a:latin typeface="Arial" panose="020B0604020202020204" pitchFamily="34" charset="0"/>
                <a:ea typeface="Calibri" panose="020F0502020204030204" pitchFamily="34" charset="0"/>
              </a:rPr>
              <a:t>il n’est plus nécessaire d’avoir recours à l’irradiation pour éviter les cas de maladie du greffon contre l’hôte associée à une transfusion</a:t>
            </a:r>
            <a:r>
              <a:rPr lang="fr-CA" sz="1800" noProof="0" dirty="0">
                <a:solidFill>
                  <a:srgbClr val="000000"/>
                </a:solidFill>
                <a:effectLst/>
                <a:latin typeface="Arial" panose="020B0604020202020204" pitchFamily="34" charset="0"/>
                <a:ea typeface="Calibri" panose="020F0502020204030204" pitchFamily="34" charset="0"/>
              </a:rPr>
              <a:t>. C</a:t>
            </a:r>
            <a:r>
              <a:rPr lang="fr-CA" sz="1800" dirty="0" err="1">
                <a:solidFill>
                  <a:srgbClr val="000000"/>
                </a:solidFill>
                <a:effectLst/>
                <a:latin typeface="Arial" panose="020B0604020202020204" pitchFamily="34" charset="0"/>
                <a:ea typeface="Calibri" panose="020F0502020204030204" pitchFamily="34" charset="0"/>
              </a:rPr>
              <a:t>ela</a:t>
            </a:r>
            <a:r>
              <a:rPr lang="fr-CA" sz="1800" dirty="0">
                <a:solidFill>
                  <a:srgbClr val="000000"/>
                </a:solidFill>
                <a:effectLst/>
                <a:latin typeface="Arial" panose="020B0604020202020204" pitchFamily="34" charset="0"/>
                <a:ea typeface="Calibri" panose="020F0502020204030204" pitchFamily="34" charset="0"/>
              </a:rPr>
              <a:t> simplifie la gestion des stocks et le processus de commande pour les hôpitaux</a:t>
            </a:r>
            <a:r>
              <a:rPr lang="fr-CA" sz="1800" noProof="0" dirty="0">
                <a:solidFill>
                  <a:srgbClr val="000000"/>
                </a:solidFill>
                <a:effectLst/>
                <a:latin typeface="Arial" panose="020B0604020202020204" pitchFamily="34" charset="0"/>
                <a:ea typeface="Calibri" panose="020F0502020204030204" pitchFamily="34" charset="0"/>
              </a:rPr>
              <a:t>. </a:t>
            </a:r>
            <a:r>
              <a:rPr lang="fr-CA" sz="1800" dirty="0">
                <a:solidFill>
                  <a:srgbClr val="000000"/>
                </a:solidFill>
                <a:effectLst/>
                <a:latin typeface="Arial" panose="020B0604020202020204" pitchFamily="34" charset="0"/>
                <a:ea typeface="Calibri" panose="020F0502020204030204" pitchFamily="34" charset="0"/>
              </a:rPr>
              <a:t>De même, les composants sanguins négatifs au cytomégalovirus (CMV), dont l’utilisation est déjà limitée, ne sont plus utiles, car les plaquettes dont les agents pathogènes ont été inactivés sont considérées comme un produit CMV-négatif.</a:t>
            </a:r>
            <a:endParaRPr lang="fr-CA" sz="1800" noProof="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44257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a:p>
            <a:endParaRPr lang="en-CA" dirty="0"/>
          </a:p>
          <a:p>
            <a:endParaRPr lang="en-CA" dirty="0"/>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17220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fr-CA" sz="1800" dirty="0">
                <a:solidFill>
                  <a:srgbClr val="000000"/>
                </a:solidFill>
                <a:effectLst/>
                <a:latin typeface="Arial" panose="020B0604020202020204" pitchFamily="34" charset="0"/>
                <a:ea typeface="Calibri" panose="020F0502020204030204" pitchFamily="34" charset="0"/>
              </a:rPr>
              <a:t>S’agissant des problèmes respiratoires, un essai randomisé (SPRINT) dans le cadre duquel 645 patients atteints de thrombocytopénie ont été répartis de manière aléatoire pour recevoir des transfusions de plaquettes INTERCEPT ou de plaquettes non traitées, a semblé indiquer un risque de SDRA (5 sur 318 pour les plaquettes INTERCEPT contre 0 sur 327 pour les plaquettes non traitées). </a:t>
            </a:r>
            <a:r>
              <a:rPr lang="fr-CA" sz="1800" dirty="0">
                <a:effectLst/>
                <a:latin typeface="Arial" panose="020B0604020202020204" pitchFamily="34" charset="0"/>
                <a:ea typeface="Calibri" panose="020F0502020204030204" pitchFamily="34" charset="0"/>
              </a:rPr>
              <a:t>Une analyse secondaire des données n’a toutefois révélé aucune différence entre les deux groupes.</a:t>
            </a:r>
            <a:endParaRPr lang="fr-CA" sz="1800" baseline="30000" dirty="0">
              <a:solidFill>
                <a:srgbClr val="000000"/>
              </a:solidFill>
              <a:effectLst/>
              <a:latin typeface="Arial" panose="020B0604020202020204" pitchFamily="34" charset="0"/>
              <a:ea typeface="Calibri" panose="020F0502020204030204" pitchFamily="34" charset="0"/>
            </a:endParaRPr>
          </a:p>
          <a:p>
            <a:pPr algn="just">
              <a:lnSpc>
                <a:spcPct val="107000"/>
              </a:lnSpc>
              <a:spcAft>
                <a:spcPts val="800"/>
              </a:spcAf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CA" sz="1800" dirty="0">
                <a:effectLst/>
                <a:latin typeface="Arial" panose="020B0604020202020204" pitchFamily="34" charset="0"/>
                <a:ea typeface="Calibri" panose="020F0502020204030204" pitchFamily="34" charset="0"/>
                <a:cs typeface="Arial" panose="020B0604020202020204" pitchFamily="34" charset="0"/>
              </a:rPr>
              <a:t>Plus récemment, une étude de pharmacovigilance de phase IV, l’essai PIPER, a évalué les transfusions de plaquettes chez des patients atteints de cancer hématologique sur 15 sites aux États-Unis.</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L’étude portait sur plus de 2 000 patients (9 % étaient âgés de moins de 18 ans) ayant reçu plus de 10 000 transfusions de plaquettes. Aucune différence en termes de ventilation artificielle ou d’atteinte pulmonaire survenant pendant le traitement n’a été mise en évidence entre les transfusions de plaquettes à teneur réduite en agents pathogènes et celles de plaquettes non traitées. </a:t>
            </a:r>
            <a:r>
              <a:rPr lang="fr-CA" sz="1800" dirty="0">
                <a:effectLst/>
                <a:latin typeface="Arial" panose="020B0604020202020204" pitchFamily="34" charset="0"/>
                <a:ea typeface="Calibri" panose="020F0502020204030204" pitchFamily="34" charset="0"/>
                <a:cs typeface="Arial" panose="020B0604020202020204" pitchFamily="34" charset="0"/>
              </a:rPr>
              <a:t>De même, aucune différence significative n’a été détectée pour les cas de SDRA ou de réactions indésirables.</a:t>
            </a:r>
            <a:r>
              <a:rPr lang="fr-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fr-CA" sz="18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 ailleurs, les données d’hémovigilance suisses n’ont pas permis de mettre en évidence une différence au niveau du risque de TRALI, celui-ci se situant à 1 pour 31 000 pour les plaquettes non traitées et à 1 pour 33 000 pour les plaquettes à teneur réduite en agents pathogènes</a:t>
            </a:r>
            <a:r>
              <a:rPr lang="fr-CA" sz="1800" dirty="0">
                <a:effectLst/>
                <a:latin typeface="Arial" panose="020B0604020202020204" pitchFamily="34" charset="0"/>
                <a:ea typeface="Calibri" panose="020F0502020204030204" pitchFamily="34" charset="0"/>
                <a:cs typeface="Arial" panose="020B0604020202020204" pitchFamily="34" charset="0"/>
              </a:rPr>
              <a:t>.</a:t>
            </a:r>
            <a:r>
              <a:rPr lang="fr-CA"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fr-CA"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r>
              <a:rPr lang="fr-CA" sz="1800" dirty="0">
                <a:effectLst/>
                <a:latin typeface="Arial" panose="020B0604020202020204" pitchFamily="34" charset="0"/>
                <a:ea typeface="Calibri" panose="020F0502020204030204" pitchFamily="34" charset="0"/>
              </a:rPr>
              <a:t>L’innocuité et l’efficacité des plaquettes à teneur réduite en agents pathogènes ont également été signalées chez des patients pédiatriques et néonataux.</a:t>
            </a:r>
          </a:p>
          <a:p>
            <a:endParaRPr lang="en-CA" sz="1800" b="0" i="0" kern="1200" dirty="0">
              <a:solidFill>
                <a:srgbClr val="000000"/>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RÉFÉRENCE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23</a:t>
            </a:fld>
            <a:endParaRPr lang="en-CA"/>
          </a:p>
        </p:txBody>
      </p:sp>
    </p:spTree>
    <p:extLst>
      <p:ext uri="{BB962C8B-B14F-4D97-AF65-F5344CB8AC3E}">
        <p14:creationId xmlns:p14="http://schemas.microsoft.com/office/powerpoint/2010/main" val="76272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2000" noProof="0" dirty="0"/>
              <a:t>S’agissant des résultats cliniques, </a:t>
            </a:r>
            <a:r>
              <a:rPr lang="fr-CA" sz="2000" dirty="0">
                <a:effectLst/>
                <a:latin typeface="Arial" panose="020B0604020202020204" pitchFamily="34" charset="0"/>
                <a:ea typeface="Calibri" panose="020F0502020204030204" pitchFamily="34" charset="0"/>
              </a:rPr>
              <a:t>aucune différence n’a été détectée au niveau de la mortalité, ni en termes de saignements, de saignements cliniquement significatifs ou de saignements sévères entre les plaquettes à teneur réduite en agents pathogènes et les plaquettes non traitées.</a:t>
            </a:r>
            <a:endParaRPr lang="fr-CA" sz="2000" noProof="0" dirty="0"/>
          </a:p>
          <a:p>
            <a:r>
              <a:rPr lang="fr-CA" sz="2000" noProof="0" dirty="0"/>
              <a:t>Des </a:t>
            </a:r>
            <a:r>
              <a:rPr lang="fr-CA" sz="2400" kern="1200" noProof="0" dirty="0">
                <a:solidFill>
                  <a:schemeClr val="tx1"/>
                </a:solidFill>
                <a:latin typeface="Arial"/>
                <a:ea typeface="+mn-ea"/>
                <a:cs typeface="Arial"/>
              </a:rPr>
              <a:t>études</a:t>
            </a:r>
            <a:r>
              <a:rPr lang="fr-CA" sz="2000" noProof="0" dirty="0"/>
              <a:t> ont montré que les plaquettes à teneur réduite en agents pathogènes entraînent une baisse de la numération plaquettaire corrigée, une augmentation du nombre de transfusions de plaquettes et un raccourcissement de l’intervalle entre les transfusions </a:t>
            </a:r>
            <a:r>
              <a:rPr lang="fr-CA" sz="2000" dirty="0">
                <a:solidFill>
                  <a:srgbClr val="000000"/>
                </a:solidFill>
                <a:effectLst/>
                <a:latin typeface="Arial" panose="020B0604020202020204" pitchFamily="34" charset="0"/>
                <a:ea typeface="Calibri" panose="020F0502020204030204" pitchFamily="34" charset="0"/>
              </a:rPr>
              <a:t>par rapport aux plaquettes non traitées. C</a:t>
            </a:r>
            <a:r>
              <a:rPr lang="fr-CA" sz="2000" noProof="0" dirty="0">
                <a:solidFill>
                  <a:srgbClr val="000000"/>
                </a:solidFill>
                <a:effectLst/>
                <a:latin typeface="Arial" panose="020B0604020202020204" pitchFamily="34" charset="0"/>
                <a:ea typeface="Calibri" panose="020F0502020204030204" pitchFamily="34" charset="0"/>
              </a:rPr>
              <a:t>es différences sont toutefois minimes, comme on peut le voir sur la diapo. On observe également plus fréquemment un état réfractaire aux plaquettes pour des causes non immunitaires.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24</a:t>
            </a:fld>
            <a:endParaRPr lang="en-CA"/>
          </a:p>
        </p:txBody>
      </p:sp>
    </p:spTree>
    <p:extLst>
      <p:ext uri="{BB962C8B-B14F-4D97-AF65-F5344CB8AC3E}">
        <p14:creationId xmlns:p14="http://schemas.microsoft.com/office/powerpoint/2010/main" val="236057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noProof="0" dirty="0"/>
              <a:t>Ces graphiques proviennent de l’évaluation systématique de Cochrane de 2017 qui compare les plaquettes INTERCEPT aux plaquettes non traitées. On y voit des différences pour la numération plaquettaire corrigée (CCI) à 1 heure et à 24 heures : elles sont en moyenne de -4,1 pour le CCI à 1 heure et de -3,5 pour la CCI à 24 heures.</a:t>
            </a:r>
          </a:p>
        </p:txBody>
      </p:sp>
      <p:sp>
        <p:nvSpPr>
          <p:cNvPr id="4" name="Slide Number Placeholder 3"/>
          <p:cNvSpPr>
            <a:spLocks noGrp="1"/>
          </p:cNvSpPr>
          <p:nvPr>
            <p:ph type="sldNum" sz="quarter" idx="5"/>
          </p:nvPr>
        </p:nvSpPr>
        <p:spPr/>
        <p:txBody>
          <a:bodyPr/>
          <a:lstStyle/>
          <a:p>
            <a:fld id="{6795374F-67B4-4964-B74C-2D30B3D88A80}" type="slidenum">
              <a:rPr lang="en-CA" smtClean="0"/>
              <a:t>25</a:t>
            </a:fld>
            <a:endParaRPr lang="en-CA"/>
          </a:p>
        </p:txBody>
      </p:sp>
    </p:spTree>
    <p:extLst>
      <p:ext uri="{BB962C8B-B14F-4D97-AF65-F5344CB8AC3E}">
        <p14:creationId xmlns:p14="http://schemas.microsoft.com/office/powerpoint/2010/main" val="117750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Si on note une baisse de la numération plaquettaire post-transfusionnelle avec les plaquettes à teneur réduite en agents pathogènes, l’étude marquante PLADO, réalisée sur des doses de plaquettes variables, nous rappelle une chose importante : même s’il se peut qu’un plus grand nombre de doses de plaquettes soit nécessaire, le saignement clinique n’augmente PAS. N’oublions pas que les essais utilisant des plaquettes à teneur réduite en agents pathogènes n’ont montré aucune augmentation du risque de saignement.</a:t>
            </a:r>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361105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noProof="0" dirty="0"/>
              <a:t>En ce qui concerne l’état réfractaire aux plaquettes</a:t>
            </a:r>
            <a:r>
              <a:rPr lang="fr-CA" b="0" noProof="0" dirty="0"/>
              <a:t>, un vaste essai contrôlé randomisé comparant les plaquettes INTERCEPT aux plaquettes non traitées (l’essai SPRINT) a détecté que l’état réfractaire semblait être transitoire dans les deux groupes. Le bras INTERCEPT avait besoin de davantage de transfusions de plaquettes, mais il n’y avait aucune différence significative au niveau de l’allo-immunisation anti-HLA ou des anticorps spécifiques aux plaquettes entre les deux groupes. L’état réfractaire aux plaquettes allo-immunes et le besoin de plaquettes HLA compatibles étaient peut fréquent, et similaires dans les deux groupes.</a:t>
            </a:r>
          </a:p>
          <a:p>
            <a:endParaRPr lang="fr-CA" sz="1800" b="1" noProof="0" dirty="0">
              <a:solidFill>
                <a:srgbClr val="000000"/>
              </a:solidFill>
              <a:effectLst/>
              <a:latin typeface="Arial" panose="020B0604020202020204" pitchFamily="34" charset="0"/>
              <a:ea typeface="Calibri" panose="020F0502020204030204" pitchFamily="34" charset="0"/>
            </a:endParaRPr>
          </a:p>
          <a:p>
            <a:r>
              <a:rPr lang="fr-CA" sz="1800" dirty="0">
                <a:solidFill>
                  <a:srgbClr val="000000"/>
                </a:solidFill>
                <a:effectLst/>
                <a:latin typeface="Arial" panose="020B0604020202020204" pitchFamily="34" charset="0"/>
                <a:ea typeface="Calibri" panose="020F0502020204030204" pitchFamily="34" charset="0"/>
              </a:rPr>
              <a:t>Dans un autre essai (IPTAS), les patients ont été évalués pour détecter la présence d’anticorps anti-HLA avant et après la transfusion de plaquettes à teneur réduite en agents pathogènes ou de plaquettes non traitées. </a:t>
            </a:r>
            <a:r>
              <a:rPr lang="fr-CA" sz="1800" dirty="0">
                <a:effectLst/>
                <a:latin typeface="Arial" panose="020B0604020202020204" pitchFamily="34" charset="0"/>
                <a:ea typeface="Calibri" panose="020F0502020204030204" pitchFamily="34" charset="0"/>
              </a:rPr>
              <a:t>Aucune différence statistiquement significative n’a été observée au niveau des taux d’allo-immunisation anti-HLA, bien que l’analyse n’ait pas été suffisamment puissante</a:t>
            </a:r>
            <a:r>
              <a:rPr lang="fr-CA" sz="1800" dirty="0">
                <a:solidFill>
                  <a:srgbClr val="000000"/>
                </a:solidFill>
                <a:effectLst/>
                <a:latin typeface="Arial" panose="020B0604020202020204" pitchFamily="34" charset="0"/>
                <a:ea typeface="Calibri" panose="020F0502020204030204" pitchFamily="34" charset="0"/>
              </a:rPr>
              <a:t>. De manière générale, les données probantes disponibles à ce jour semblent indiquer que l’état réfractaire aux plaquettes après une transfusion de produits à teneur réduite en agents pathogènes est davantage lié à des causes non immunitaires et peut probablement être surmonté par des transfusions de plaquettes supplémentaires</a:t>
            </a:r>
            <a:r>
              <a:rPr lang="fr-CA" sz="1800" b="1" dirty="0">
                <a:solidFill>
                  <a:srgbClr val="000000"/>
                </a:solidFill>
                <a:effectLst/>
                <a:latin typeface="Arial" panose="020B0604020202020204" pitchFamily="34" charset="0"/>
                <a:ea typeface="Calibri" panose="020F0502020204030204" pitchFamily="34" charset="0"/>
              </a:rPr>
              <a:t>.</a:t>
            </a:r>
            <a:endParaRPr lang="fr-CA"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27</a:t>
            </a:fld>
            <a:endParaRPr lang="en-CA"/>
          </a:p>
        </p:txBody>
      </p:sp>
    </p:spTree>
    <p:extLst>
      <p:ext uri="{BB962C8B-B14F-4D97-AF65-F5344CB8AC3E}">
        <p14:creationId xmlns:p14="http://schemas.microsoft.com/office/powerpoint/2010/main" val="338957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solidFill>
                  <a:srgbClr val="141414"/>
                </a:solidFill>
                <a:effectLst/>
                <a:latin typeface="Arial" panose="020B0604020202020204" pitchFamily="34" charset="0"/>
                <a:ea typeface="Calibri" panose="020F0502020204030204" pitchFamily="34" charset="0"/>
              </a:rPr>
              <a:t>Depuis l’approbation des plaquettes traitées par le système INTERCEPT</a:t>
            </a:r>
            <a:r>
              <a:rPr lang="fr-CA" sz="1800" baseline="30000" noProof="0" dirty="0">
                <a:solidFill>
                  <a:srgbClr val="141414"/>
                </a:solidFill>
                <a:effectLst/>
                <a:latin typeface="Arial" panose="020B0604020202020204" pitchFamily="34" charset="0"/>
                <a:ea typeface="Calibri" panose="020F0502020204030204" pitchFamily="34" charset="0"/>
              </a:rPr>
              <a:t>®</a:t>
            </a:r>
            <a:r>
              <a:rPr lang="fr-CA" sz="1800" noProof="0" dirty="0">
                <a:solidFill>
                  <a:srgbClr val="141414"/>
                </a:solidFill>
                <a:effectLst/>
                <a:latin typeface="Arial" panose="020B0604020202020204" pitchFamily="34" charset="0"/>
                <a:ea typeface="Calibri" panose="020F0502020204030204" pitchFamily="34" charset="0"/>
              </a:rPr>
              <a:t> à l’échelle internationale, plusieurs études ont décrit l’innocuité de ces produits chez les patients pédiatriques et néonataux. Aucun préjudice n’a été constaté dans les études publiées. La plus grande de ces études est publiée par Delaney et </a:t>
            </a:r>
            <a:r>
              <a:rPr lang="fr-CA" sz="1800" dirty="0">
                <a:solidFill>
                  <a:srgbClr val="141414"/>
                </a:solidFill>
                <a:effectLst/>
                <a:latin typeface="Arial" panose="020B0604020202020204" pitchFamily="34" charset="0"/>
                <a:ea typeface="Calibri" panose="020F0502020204030204" pitchFamily="34" charset="0"/>
              </a:rPr>
              <a:t>ses collaborateurs, qui ont rapporté l’absence de problèmes chez 1 188 patients de moins de 4 mois ayant reçu des plaquettes à teneur réduite en agents pathogènes. Les données d’innocuité à court terme ont démontré l’innocuité, mais les données à long terme restent limitées. </a:t>
            </a:r>
            <a:r>
              <a:rPr lang="fr-CA" sz="1800" dirty="0">
                <a:effectLst/>
                <a:latin typeface="Arial" panose="020B0604020202020204" pitchFamily="34" charset="0"/>
                <a:ea typeface="Calibri" panose="020F0502020204030204" pitchFamily="34" charset="0"/>
              </a:rPr>
              <a:t>Il n’y a pas de données probantes publiées concernant l’utilisation des plaquettes traitées par le système INTERCEPT pour les transfusions intra-utérines, contexte dans lequel les plaquettes non traitées resteront offertes.</a:t>
            </a:r>
            <a:r>
              <a:rPr lang="fr-CA" sz="1800" dirty="0">
                <a:solidFill>
                  <a:srgbClr val="000000"/>
                </a:solidFill>
                <a:effectLst/>
                <a:latin typeface="Arial" panose="020B0604020202020204" pitchFamily="34" charset="0"/>
                <a:ea typeface="Calibri" panose="020F0502020204030204" pitchFamily="34" charset="0"/>
              </a:rPr>
              <a:t> Il convient d’évaluer et de peser les avantages et les risques avant d’utiliser les plaquettes à teneur réduite en agents pathogènes dans de telles situations.</a:t>
            </a:r>
            <a:endParaRPr lang="fr-CA"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1618787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795374F-67B4-4964-B74C-2D30B3D88A80}" type="slidenum">
              <a:rPr lang="en-CA" smtClean="0"/>
              <a:t>29</a:t>
            </a:fld>
            <a:endParaRPr lang="en-CA"/>
          </a:p>
        </p:txBody>
      </p:sp>
    </p:spTree>
    <p:extLst>
      <p:ext uri="{BB962C8B-B14F-4D97-AF65-F5344CB8AC3E}">
        <p14:creationId xmlns:p14="http://schemas.microsoft.com/office/powerpoint/2010/main" val="158833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À signaler :</a:t>
            </a:r>
          </a:p>
          <a:p>
            <a:pPr marL="171450" indent="-171450">
              <a:buFont typeface="Arial" panose="020B0604020202020204" pitchFamily="34" charset="0"/>
              <a:buChar char="•"/>
            </a:pPr>
            <a:r>
              <a:rPr lang="fr-CA" noProof="0" dirty="0"/>
              <a:t>Lorsque vous naviguez sur le Web, n’oubliez pas que les exigences réglementaires applicables peuvent varier d’une région à l’autre.</a:t>
            </a:r>
          </a:p>
        </p:txBody>
      </p:sp>
      <p:sp>
        <p:nvSpPr>
          <p:cNvPr id="4" name="Slide Number Placeholder 3"/>
          <p:cNvSpPr>
            <a:spLocks noGrp="1"/>
          </p:cNvSpPr>
          <p:nvPr>
            <p:ph type="sldNum" sz="quarter" idx="5"/>
          </p:nvPr>
        </p:nvSpPr>
        <p:spPr/>
        <p:txBody>
          <a:bodyPr/>
          <a:lstStyle/>
          <a:p>
            <a:fld id="{6795374F-67B4-4964-B74C-2D30B3D88A80}" type="slidenum">
              <a:rPr lang="en-CA" smtClean="0"/>
              <a:t>30</a:t>
            </a:fld>
            <a:endParaRPr lang="en-CA"/>
          </a:p>
        </p:txBody>
      </p:sp>
    </p:spTree>
    <p:extLst>
      <p:ext uri="{BB962C8B-B14F-4D97-AF65-F5344CB8AC3E}">
        <p14:creationId xmlns:p14="http://schemas.microsoft.com/office/powerpoint/2010/main" val="186817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endParaRPr lang="en-US" dirty="0"/>
          </a:p>
        </p:txBody>
      </p:sp>
      <p:sp>
        <p:nvSpPr>
          <p:cNvPr id="4" name="Slide Number Placeholder 3"/>
          <p:cNvSpPr>
            <a:spLocks noGrp="1"/>
          </p:cNvSpPr>
          <p:nvPr>
            <p:ph type="sldNum" sz="quarter" idx="5"/>
          </p:nvPr>
        </p:nvSpPr>
        <p:spPr/>
        <p:txBody>
          <a:bodyPr/>
          <a:lstStyle/>
          <a:p>
            <a:fld id="{6795374F-67B4-4964-B74C-2D30B3D88A80}" type="slidenum">
              <a:rPr lang="en-CA" smtClean="0"/>
              <a:t>4</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6795374F-67B4-4964-B74C-2D30B3D88A80}" type="slidenum">
              <a:rPr lang="en-CA" smtClean="0"/>
              <a:t>31</a:t>
            </a:fld>
            <a:endParaRPr lang="en-CA"/>
          </a:p>
        </p:txBody>
      </p:sp>
    </p:spTree>
    <p:extLst>
      <p:ext uri="{BB962C8B-B14F-4D97-AF65-F5344CB8AC3E}">
        <p14:creationId xmlns:p14="http://schemas.microsoft.com/office/powerpoint/2010/main" val="230179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risque d’une contamination bactérienne est toujours présent après une transfusion de sang, en particulier avec les produits de plaquettes, qui sont conservés à température ambiante. Dans le but de renforcer l’innocuité du sang, de nombreux pays utilisent des technologies d’inactivation des agents pathogènes pour réduire le risque de transmission bactérienne. La technologie d’inactivation des agents pathogènes réduit le risque d’infections pathogènes transmises par transfusion et offre encore davantage de sécurité (lire la diapo).</a:t>
            </a: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180548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noProof="0" dirty="0">
                <a:latin typeface="Arial"/>
                <a:cs typeface="Arial"/>
              </a:rPr>
              <a:t>(Lire la diapo)</a:t>
            </a:r>
          </a:p>
          <a:p>
            <a:r>
              <a:rPr lang="fr-CA" sz="1800" noProof="0" dirty="0">
                <a:latin typeface="Arial"/>
                <a:cs typeface="Arial"/>
              </a:rPr>
              <a:t>Autres termes intéressants : les plaquettes mélangées traitées au psoralène (PMTP) et les plaquettes d’aphérèse traitées au psoralène (PATP), qui désignent certains types particuliers de plaquettes à teneur réduite en agents pathogènes.</a:t>
            </a:r>
            <a:endParaRPr lang="en-US" sz="1800" dirty="0"/>
          </a:p>
        </p:txBody>
      </p:sp>
      <p:sp>
        <p:nvSpPr>
          <p:cNvPr id="4" name="Slide Number Placeholder 3"/>
          <p:cNvSpPr>
            <a:spLocks noGrp="1"/>
          </p:cNvSpPr>
          <p:nvPr>
            <p:ph type="sldNum" sz="quarter" idx="5"/>
          </p:nvPr>
        </p:nvSpPr>
        <p:spPr/>
        <p:txBody>
          <a:bodyPr/>
          <a:lstStyle/>
          <a:p>
            <a:fld id="{6795374F-67B4-4964-B74C-2D30B3D88A80}" type="slidenum">
              <a:rPr lang="en-CA" smtClean="0"/>
              <a:t>7</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solidFill>
                  <a:srgbClr val="000000"/>
                </a:solidFill>
                <a:effectLst/>
                <a:latin typeface="Arial" panose="020B0604020202020204" pitchFamily="34" charset="0"/>
                <a:ea typeface="Calibri" panose="020F0502020204030204" pitchFamily="34" charset="0"/>
              </a:rPr>
              <a:t>L’</a:t>
            </a:r>
            <a:r>
              <a:rPr lang="fr-CA" sz="1800" dirty="0" err="1">
                <a:solidFill>
                  <a:srgbClr val="000000"/>
                </a:solidFill>
                <a:effectLst/>
                <a:latin typeface="Arial" panose="020B0604020202020204" pitchFamily="34" charset="0"/>
                <a:ea typeface="Calibri" panose="020F0502020204030204" pitchFamily="34" charset="0"/>
              </a:rPr>
              <a:t>amotosalène</a:t>
            </a:r>
            <a:r>
              <a:rPr lang="fr-CA" sz="1800" dirty="0">
                <a:solidFill>
                  <a:srgbClr val="000000"/>
                </a:solidFill>
                <a:effectLst/>
                <a:latin typeface="Arial" panose="020B0604020202020204" pitchFamily="34" charset="0"/>
                <a:ea typeface="Calibri" panose="020F0502020204030204" pitchFamily="34" charset="0"/>
              </a:rPr>
              <a:t> est le composé </a:t>
            </a:r>
            <a:r>
              <a:rPr lang="fr-CA" sz="1800" dirty="0" err="1">
                <a:solidFill>
                  <a:srgbClr val="000000"/>
                </a:solidFill>
                <a:effectLst/>
                <a:latin typeface="Arial" panose="020B0604020202020204" pitchFamily="34" charset="0"/>
                <a:ea typeface="Calibri" panose="020F0502020204030204" pitchFamily="34" charset="0"/>
              </a:rPr>
              <a:t>photoréactif</a:t>
            </a:r>
            <a:r>
              <a:rPr lang="fr-CA" sz="1800" dirty="0">
                <a:solidFill>
                  <a:srgbClr val="000000"/>
                </a:solidFill>
                <a:effectLst/>
                <a:latin typeface="Arial" panose="020B0604020202020204" pitchFamily="34" charset="0"/>
                <a:ea typeface="Calibri" panose="020F0502020204030204" pitchFamily="34" charset="0"/>
              </a:rPr>
              <a:t> actif du système d’inactivation des agents pathogènes INTERCEPT de </a:t>
            </a:r>
            <a:r>
              <a:rPr lang="fr-CA" sz="1800" dirty="0" err="1">
                <a:solidFill>
                  <a:srgbClr val="000000"/>
                </a:solidFill>
                <a:effectLst/>
                <a:latin typeface="Arial" panose="020B0604020202020204" pitchFamily="34" charset="0"/>
                <a:ea typeface="Calibri" panose="020F0502020204030204" pitchFamily="34" charset="0"/>
              </a:rPr>
              <a:t>Cerus</a:t>
            </a:r>
            <a:r>
              <a:rPr lang="fr-CA" sz="1800" dirty="0">
                <a:solidFill>
                  <a:srgbClr val="000000"/>
                </a:solidFill>
                <a:effectLst/>
                <a:latin typeface="Arial" panose="020B0604020202020204" pitchFamily="34" charset="0"/>
                <a:ea typeface="Calibri" panose="020F0502020204030204" pitchFamily="34" charset="0"/>
              </a:rPr>
              <a:t>. Il s’agit d’un psoralène synthétique qu’on ajoute au produit plaquettaire et qui s’intercale au sein des acides nucléiques composant l’ADN et l’ARN des cellules, des bactéries, des virus et des parasites. L</a:t>
            </a:r>
            <a:r>
              <a:rPr lang="fr-CA" sz="1800" dirty="0">
                <a:effectLst/>
                <a:latin typeface="Arial" panose="020B0604020202020204" pitchFamily="34" charset="0"/>
                <a:ea typeface="Calibri" panose="020F0502020204030204" pitchFamily="34" charset="0"/>
              </a:rPr>
              <a:t>’</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est activé par l’illumination aux rayonnements ultraviolets</a:t>
            </a:r>
            <a:r>
              <a:rPr lang="fr-CA" sz="1800" dirty="0">
                <a:solidFill>
                  <a:srgbClr val="000000"/>
                </a:solidFill>
                <a:effectLst/>
                <a:latin typeface="Arial" panose="020B0604020202020204" pitchFamily="34" charset="0"/>
                <a:ea typeface="Calibri" panose="020F0502020204030204" pitchFamily="34" charset="0"/>
              </a:rPr>
              <a:t> A, ce qui entraîne une réticulation permanente entre les brins d’acides nucléiques. La réticulation endommage l’ADN et l’ARN, inactivant ainsi les cellules et les agents pathogènes susceptibles d’être présents dans l’unité de plaquettes.</a:t>
            </a:r>
            <a:r>
              <a:rPr lang="fr-CA" sz="1800" dirty="0">
                <a:effectLst/>
                <a:latin typeface="Arial" panose="020B0604020202020204" pitchFamily="34" charset="0"/>
                <a:ea typeface="Calibri" panose="020F0502020204030204" pitchFamily="34" charset="0"/>
              </a:rPr>
              <a:t> Les résidus d’</a:t>
            </a:r>
            <a:r>
              <a:rPr lang="fr-CA" sz="1800" dirty="0" err="1">
                <a:effectLst/>
                <a:latin typeface="Arial" panose="020B0604020202020204" pitchFamily="34" charset="0"/>
                <a:ea typeface="Calibri" panose="020F0502020204030204" pitchFamily="34" charset="0"/>
              </a:rPr>
              <a:t>amotosalène</a:t>
            </a:r>
            <a:r>
              <a:rPr lang="fr-CA" sz="1800" dirty="0">
                <a:effectLst/>
                <a:latin typeface="Arial" panose="020B0604020202020204" pitchFamily="34" charset="0"/>
                <a:ea typeface="Calibri" panose="020F0502020204030204" pitchFamily="34" charset="0"/>
              </a:rPr>
              <a:t> sont ensuite éliminés par un dispositif d’adsorption du composé.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8</a:t>
            </a:fld>
            <a:endParaRPr lang="en-CA"/>
          </a:p>
        </p:txBody>
      </p:sp>
    </p:spTree>
    <p:extLst>
      <p:ext uri="{BB962C8B-B14F-4D97-AF65-F5344CB8AC3E}">
        <p14:creationId xmlns:p14="http://schemas.microsoft.com/office/powerpoint/2010/main" val="50672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fr-CA" sz="1800" noProof="0" dirty="0"/>
              <a:t>La toxicité des traitements au psoralène a fait l’objet d’études approfondies in vitro, dans des expérimentations animales et dans des essais cliniques. La quantité d’</a:t>
            </a:r>
            <a:r>
              <a:rPr lang="fr-CA" sz="1800" noProof="0" dirty="0" err="1"/>
              <a:t>amotosalène</a:t>
            </a:r>
            <a:r>
              <a:rPr lang="fr-CA" sz="1800" noProof="0" dirty="0"/>
              <a:t> résiduel après la préparation des plaquettes est minime et nettement inférieure aux seuils de toxicité. Il est important de souligner que, si les plaquettes à teneur réduite en agents pathogènes sont nouvelles au Canada, elles sont couramment utilisées en Europe depuis le milieu des années 2000. Le système INTERCEPT est commercialisé depuis près de 20 ans, et environ 8,5 millions de produits traités par INTERCEPT sont administrés dans le monde. De vastes bases de données d’hémovigilance multinationales ont confirmé l’excellent profil d’innocuité observé dans les études précliniques.</a:t>
            </a:r>
          </a:p>
        </p:txBody>
      </p:sp>
      <p:sp>
        <p:nvSpPr>
          <p:cNvPr id="4" name="Slide Number Placeholder 3"/>
          <p:cNvSpPr>
            <a:spLocks noGrp="1"/>
          </p:cNvSpPr>
          <p:nvPr>
            <p:ph type="sldNum" sz="quarter" idx="5"/>
          </p:nvPr>
        </p:nvSpPr>
        <p:spPr/>
        <p:txBody>
          <a:bodyPr/>
          <a:lstStyle/>
          <a:p>
            <a:fld id="{6795374F-67B4-4964-B74C-2D30B3D88A80}" type="slidenum">
              <a:rPr lang="en-CA" smtClean="0"/>
              <a:t>9</a:t>
            </a:fld>
            <a:endParaRPr lang="en-CA"/>
          </a:p>
        </p:txBody>
      </p:sp>
    </p:spTree>
    <p:extLst>
      <p:ext uri="{BB962C8B-B14F-4D97-AF65-F5344CB8AC3E}">
        <p14:creationId xmlns:p14="http://schemas.microsoft.com/office/powerpoint/2010/main" val="427047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(Lire la </a:t>
            </a:r>
            <a:r>
              <a:rPr lang="en-CA" dirty="0" err="1"/>
              <a:t>diapo</a:t>
            </a:r>
            <a:r>
              <a:rPr lang="en-CA"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73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E2355FF0-42CF-7032-F6C1-A6443C54C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6929" y="5671770"/>
            <a:ext cx="2953903" cy="54455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4" name="Picture 3" descr="Text&#10;&#10;Description automatically generated">
            <a:extLst>
              <a:ext uri="{FF2B5EF4-FFF2-40B4-BE49-F238E27FC236}">
                <a16:creationId xmlns:a16="http://schemas.microsoft.com/office/drawing/2014/main" id="{808589CF-2560-EF25-9D59-3EE8D0808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6929" y="5671770"/>
            <a:ext cx="2953903" cy="544556"/>
          </a:xfrm>
          <a:prstGeom prst="rect">
            <a:avLst/>
          </a:prstGeom>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3" name="Picture 2" descr="Text&#10;&#10;Description automatically generated">
            <a:extLst>
              <a:ext uri="{FF2B5EF4-FFF2-40B4-BE49-F238E27FC236}">
                <a16:creationId xmlns:a16="http://schemas.microsoft.com/office/drawing/2014/main" id="{EB7F8C5A-2D90-8825-E549-AF073EEA3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6B4E209-8F1A-4F27-2C07-00D330739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BCAA3FAB-1D9E-7BA9-989F-53BA0CC63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37897"/>
            <a:ext cx="2505075" cy="461814"/>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5.jpe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51.xml"/></Relationships>
</file>

<file path=ppt/slides/_rels/slide12.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tags" Target="../tags/tag69.xml"/><Relationship Id="rId3" Type="http://schemas.openxmlformats.org/officeDocument/2006/relationships/tags" Target="../tags/tag54.xml"/><Relationship Id="rId21" Type="http://schemas.openxmlformats.org/officeDocument/2006/relationships/image" Target="../media/image26.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 Type="http://schemas.openxmlformats.org/officeDocument/2006/relationships/tags" Target="../tags/tag53.xml"/><Relationship Id="rId16" Type="http://schemas.openxmlformats.org/officeDocument/2006/relationships/tags" Target="../tags/tag67.xml"/><Relationship Id="rId20" Type="http://schemas.openxmlformats.org/officeDocument/2006/relationships/notesSlide" Target="../notesSlides/notesSlide11.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10" Type="http://schemas.openxmlformats.org/officeDocument/2006/relationships/tags" Target="../tags/tag61.xml"/><Relationship Id="rId19" Type="http://schemas.openxmlformats.org/officeDocument/2006/relationships/slideLayout" Target="../slideLayouts/slideLayout7.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10" Type="http://schemas.openxmlformats.org/officeDocument/2006/relationships/image" Target="../media/image27.png"/><Relationship Id="rId4" Type="http://schemas.openxmlformats.org/officeDocument/2006/relationships/tags" Target="../tags/tag73.xml"/><Relationship Id="rId9"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8.png"/><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97.xml"/><Relationship Id="rId7" Type="http://schemas.openxmlformats.org/officeDocument/2006/relationships/slideLayout" Target="../slideLayouts/slideLayout4.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image" Target="../media/image21.png"/><Relationship Id="rId5" Type="http://schemas.openxmlformats.org/officeDocument/2006/relationships/tags" Target="../tags/tag99.xml"/><Relationship Id="rId10" Type="http://schemas.openxmlformats.org/officeDocument/2006/relationships/image" Target="../media/image22.png"/><Relationship Id="rId4" Type="http://schemas.openxmlformats.org/officeDocument/2006/relationships/tags" Target="../tags/tag98.xml"/><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03.xml"/><Relationship Id="rId7" Type="http://schemas.openxmlformats.org/officeDocument/2006/relationships/notesSlide" Target="../notesSlides/notesSlide20.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4.xml"/><Relationship Id="rId5" Type="http://schemas.openxmlformats.org/officeDocument/2006/relationships/tags" Target="../tags/tag105.xml"/><Relationship Id="rId4" Type="http://schemas.openxmlformats.org/officeDocument/2006/relationships/tags" Target="../tags/tag104.xml"/></Relationships>
</file>

<file path=ppt/slides/_rels/slide2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tags" Target="../tags/tag112.xml"/></Relationships>
</file>

<file path=ppt/slides/_rels/slide24.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1.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tags" Target="../tags/tag122.xml"/></Relationships>
</file>

<file path=ppt/slides/_rels/slide27.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31.xml"/><Relationship Id="rId7" Type="http://schemas.openxmlformats.org/officeDocument/2006/relationships/image" Target="../media/image32.jpe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28.xml"/><Relationship Id="rId5" Type="http://schemas.openxmlformats.org/officeDocument/2006/relationships/slideLayout" Target="../slideLayouts/slideLayout18.xml"/><Relationship Id="rId4" Type="http://schemas.openxmlformats.org/officeDocument/2006/relationships/tags" Target="../tags/tag132.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8.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tags" Target="../tags/tag9.xml"/></Relationships>
</file>

<file path=ppt/slides/_rels/slide30.xml.rels><?xml version="1.0" encoding="UTF-8" standalone="yes"?>
<Relationships xmlns="http://schemas.openxmlformats.org/package/2006/relationships"><Relationship Id="rId8" Type="http://schemas.openxmlformats.org/officeDocument/2006/relationships/hyperlink" Target="https://www.blood.ca/fr/hopitaux/produits/composants-sanguins/circulaires-dinformation" TargetMode="External"/><Relationship Id="rId3" Type="http://schemas.openxmlformats.org/officeDocument/2006/relationships/tags" Target="../tags/tag135.xml"/><Relationship Id="rId7" Type="http://schemas.openxmlformats.org/officeDocument/2006/relationships/hyperlink" Target="http://sang.ca" TargetMode="Externa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hyperlink" Target="https://professionaleducation.blood.ca/fr" TargetMode="External"/><Relationship Id="rId5" Type="http://schemas.openxmlformats.org/officeDocument/2006/relationships/notesSlide" Target="../notesSlides/notesSlide29.xml"/><Relationship Id="rId10" Type="http://schemas.openxmlformats.org/officeDocument/2006/relationships/hyperlink" Target="https://transfusionontario.org/en/category/toolkits/inventory-management/platelets/information-on-pathoge-reduced-pooled-platelets/" TargetMode="External"/><Relationship Id="rId4" Type="http://schemas.openxmlformats.org/officeDocument/2006/relationships/slideLayout" Target="../slideLayouts/slideLayout4.xml"/><Relationship Id="rId9" Type="http://schemas.openxmlformats.org/officeDocument/2006/relationships/hyperlink" Target="https://intercept-canada.com/fr/accueil-francais/" TargetMode="External"/></Relationships>
</file>

<file path=ppt/slides/_rels/slide31.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30.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8.xml"/><Relationship Id="rId7"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2.png"/><Relationship Id="rId5" Type="http://schemas.openxmlformats.org/officeDocument/2006/relationships/tags" Target="../tags/tag20.xml"/><Relationship Id="rId10" Type="http://schemas.openxmlformats.org/officeDocument/2006/relationships/image" Target="../media/image21.png"/><Relationship Id="rId4" Type="http://schemas.openxmlformats.org/officeDocument/2006/relationships/tags" Target="../tags/tag19.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4.xml"/><Relationship Id="rId7" Type="http://schemas.openxmlformats.org/officeDocument/2006/relationships/slideLayout" Target="../slideLayouts/slideLayout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22.png"/><Relationship Id="rId5" Type="http://schemas.openxmlformats.org/officeDocument/2006/relationships/tags" Target="../tags/tag26.xml"/><Relationship Id="rId10" Type="http://schemas.openxmlformats.org/officeDocument/2006/relationships/image" Target="../media/image21.png"/><Relationship Id="rId4" Type="http://schemas.openxmlformats.org/officeDocument/2006/relationships/tags" Target="../tags/tag25.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notesSlide" Target="../notesSlides/notesSlide7.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custDataLst>
              <p:tags r:id="rId2"/>
            </p:custDataLst>
          </p:nvPr>
        </p:nvSpPr>
        <p:spPr>
          <a:xfrm>
            <a:off x="879846" y="5381634"/>
            <a:ext cx="7190678" cy="1068953"/>
          </a:xfrm>
        </p:spPr>
        <p:txBody>
          <a:bodyPr/>
          <a:lstStyle/>
          <a:p>
            <a:r>
              <a:rPr lang="fr-CA" dirty="0" err="1"/>
              <a:t>Decembre</a:t>
            </a:r>
            <a:r>
              <a:rPr lang="fr-CA" dirty="0"/>
              <a:t> 2022 </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custDataLst>
              <p:tags r:id="rId3"/>
            </p:custDataLst>
          </p:nvPr>
        </p:nvSpPr>
        <p:spPr>
          <a:xfrm>
            <a:off x="744063" y="597418"/>
            <a:ext cx="10515600" cy="2585170"/>
          </a:xfrm>
        </p:spPr>
        <p:txBody>
          <a:bodyPr/>
          <a:lstStyle/>
          <a:p>
            <a:r>
              <a:rPr lang="fr-CA" dirty="0">
                <a:latin typeface="Arial"/>
                <a:cs typeface="Arial"/>
              </a:rPr>
              <a:t>Plaquettes à teneur réduite en agents pathogènes : informations cliniques</a:t>
            </a:r>
          </a:p>
        </p:txBody>
      </p:sp>
      <p:sp>
        <p:nvSpPr>
          <p:cNvPr id="5" name="TextBox 4">
            <a:extLst>
              <a:ext uri="{FF2B5EF4-FFF2-40B4-BE49-F238E27FC236}">
                <a16:creationId xmlns:a16="http://schemas.microsoft.com/office/drawing/2014/main" id="{B917349A-2469-7744-B8D9-AF37668102B5}"/>
              </a:ext>
            </a:extLst>
          </p:cNvPr>
          <p:cNvSpPr txBox="1"/>
          <p:nvPr/>
        </p:nvSpPr>
        <p:spPr>
          <a:xfrm>
            <a:off x="4706692" y="6450587"/>
            <a:ext cx="7190678"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14AC8C51-45C0-45CB-A14C-3E74CF812BB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379172"/>
            <a:ext cx="6095999" cy="6099656"/>
          </a:xfrm>
          <a:prstGeom prst="rect">
            <a:avLst/>
          </a:prstGeom>
        </p:spPr>
      </p:pic>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3"/>
            </p:custDataLst>
          </p:nvPr>
        </p:nvSpPr>
        <p:spPr/>
        <p:txBody>
          <a:bodyPr/>
          <a:lstStyle/>
          <a:p>
            <a:pPr>
              <a:tabLst>
                <a:tab pos="1546225" algn="l"/>
              </a:tabLst>
            </a:pPr>
            <a:r>
              <a:rPr lang="fr-CA" dirty="0"/>
              <a:t>Fabrication</a:t>
            </a:r>
          </a:p>
        </p:txBody>
      </p:sp>
    </p:spTree>
    <p:custDataLst>
      <p:tags r:id="rId1"/>
    </p:custDataLst>
    <p:extLst>
      <p:ext uri="{BB962C8B-B14F-4D97-AF65-F5344CB8AC3E}">
        <p14:creationId xmlns:p14="http://schemas.microsoft.com/office/powerpoint/2010/main" val="374538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691915" y="1085850"/>
            <a:ext cx="10735849" cy="3848100"/>
          </a:xfrm>
        </p:spPr>
        <p:txBody>
          <a:bodyPr anchor="t" anchorCtr="0">
            <a:normAutofit fontScale="92500" lnSpcReduction="10000"/>
          </a:bodyPr>
          <a:lstStyle/>
          <a:p>
            <a:pPr marL="0" lvl="0" indent="0">
              <a:lnSpc>
                <a:spcPct val="120000"/>
              </a:lnSpc>
              <a:spcBef>
                <a:spcPts val="0"/>
              </a:spcBef>
              <a:buNone/>
            </a:pPr>
            <a:endParaRPr lang="en-US" sz="2400" b="1" dirty="0"/>
          </a:p>
          <a:p>
            <a:pPr marL="0" indent="0">
              <a:lnSpc>
                <a:spcPct val="120000"/>
              </a:lnSpc>
              <a:spcBef>
                <a:spcPts val="0"/>
              </a:spcBef>
              <a:buNone/>
            </a:pPr>
            <a:r>
              <a:rPr lang="fr-CA" sz="2400" b="1" dirty="0">
                <a:latin typeface="Arial"/>
                <a:cs typeface="Arial"/>
              </a:rPr>
              <a:t>Produits existants, dans le plasma </a:t>
            </a:r>
          </a:p>
          <a:p>
            <a:pPr marL="342900" indent="-342900">
              <a:lnSpc>
                <a:spcPct val="120000"/>
              </a:lnSpc>
              <a:spcBef>
                <a:spcPts val="0"/>
              </a:spcBef>
            </a:pPr>
            <a:r>
              <a:rPr lang="fr-CA" sz="2400" dirty="0">
                <a:latin typeface="Arial"/>
                <a:cs typeface="Arial"/>
              </a:rPr>
              <a:t>Plaquettes mélangées non traitées (plaquettes mélangées [CPD] PD)</a:t>
            </a:r>
          </a:p>
          <a:p>
            <a:pPr marL="342900" indent="-342900">
              <a:lnSpc>
                <a:spcPct val="120000"/>
              </a:lnSpc>
              <a:spcBef>
                <a:spcPts val="0"/>
              </a:spcBef>
            </a:pPr>
            <a:r>
              <a:rPr lang="fr-CA" sz="2400" dirty="0">
                <a:latin typeface="Arial"/>
                <a:cs typeface="Arial"/>
              </a:rPr>
              <a:t>Plaquettes d’aphérèse non traitées (plaquettes d’aphérèse) </a:t>
            </a:r>
          </a:p>
          <a:p>
            <a:pPr marL="457200" lvl="1" indent="0">
              <a:lnSpc>
                <a:spcPct val="120000"/>
              </a:lnSpc>
              <a:buNone/>
            </a:pPr>
            <a:endParaRPr lang="en-US" sz="2400" dirty="0"/>
          </a:p>
          <a:p>
            <a:pPr marL="0" indent="0">
              <a:lnSpc>
                <a:spcPct val="120000"/>
              </a:lnSpc>
              <a:spcBef>
                <a:spcPts val="0"/>
              </a:spcBef>
              <a:buNone/>
            </a:pPr>
            <a:r>
              <a:rPr lang="fr-CA" sz="2400" b="1" dirty="0">
                <a:latin typeface="Arial"/>
                <a:cs typeface="Arial"/>
              </a:rPr>
              <a:t>Nouveaux produits de plaquettes, dans la solution additive pour plaquettes (PAS-E)</a:t>
            </a:r>
          </a:p>
          <a:p>
            <a:pPr marL="342900" indent="-342900">
              <a:lnSpc>
                <a:spcPct val="120000"/>
              </a:lnSpc>
              <a:spcBef>
                <a:spcPts val="0"/>
              </a:spcBef>
            </a:pPr>
            <a:r>
              <a:rPr lang="fr-CA" sz="2400" dirty="0">
                <a:latin typeface="Arial"/>
                <a:cs typeface="Arial"/>
              </a:rPr>
              <a:t>Plaquettes mélangées traitées au psoralène (PMTP)</a:t>
            </a:r>
          </a:p>
          <a:p>
            <a:pPr marL="342900" indent="-342900">
              <a:lnSpc>
                <a:spcPct val="120000"/>
              </a:lnSpc>
              <a:spcBef>
                <a:spcPts val="0"/>
              </a:spcBef>
            </a:pPr>
            <a:r>
              <a:rPr lang="fr-CA" sz="2400" dirty="0">
                <a:latin typeface="Arial"/>
                <a:cs typeface="Arial"/>
              </a:rPr>
              <a:t>Plaquettes d’aphérèse traitées au psoralène (PATP)*</a:t>
            </a:r>
          </a:p>
          <a:p>
            <a:pPr marL="342900" indent="-342900">
              <a:lnSpc>
                <a:spcPct val="120000"/>
              </a:lnSpc>
              <a:spcBef>
                <a:spcPts val="0"/>
              </a:spcBef>
            </a:pPr>
            <a:r>
              <a:rPr lang="fr-CA" sz="2400" dirty="0">
                <a:latin typeface="Arial"/>
                <a:cs typeface="Arial"/>
              </a:rPr>
              <a:t>Plaquettes d’aphérèse non traitées, en solution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p:txBody>
          <a:bodyPr/>
          <a:lstStyle/>
          <a:p>
            <a:r>
              <a:rPr lang="fr-CA"/>
              <a:t>Produits de plaquettes </a:t>
            </a:r>
          </a:p>
        </p:txBody>
      </p:sp>
      <p:sp>
        <p:nvSpPr>
          <p:cNvPr id="6" name="TextBox 5">
            <a:extLst>
              <a:ext uri="{FF2B5EF4-FFF2-40B4-BE49-F238E27FC236}">
                <a16:creationId xmlns:a16="http://schemas.microsoft.com/office/drawing/2014/main" id="{F79A2B62-E8AE-7B66-70B7-1A771664DFAA}"/>
              </a:ext>
            </a:extLst>
          </p:cNvPr>
          <p:cNvSpPr txBox="1"/>
          <p:nvPr>
            <p:custDataLst>
              <p:tags r:id="rId4"/>
            </p:custDataLst>
          </p:nvPr>
        </p:nvSpPr>
        <p:spPr>
          <a:xfrm>
            <a:off x="1078669" y="5268227"/>
            <a:ext cx="10735849" cy="646331"/>
          </a:xfrm>
          <a:prstGeom prst="rect">
            <a:avLst/>
          </a:prstGeom>
          <a:noFill/>
        </p:spPr>
        <p:txBody>
          <a:bodyPr wrap="square" lIns="91440" tIns="45720" rIns="91440" bIns="45720" rtlCol="0" anchor="t">
            <a:spAutoFit/>
          </a:bodyPr>
          <a:lstStyle/>
          <a:p>
            <a:r>
              <a:rPr lang="fr-CA" b="1">
                <a:latin typeface="Arial" panose="020B0604020202020204" pitchFamily="34" charset="0"/>
                <a:cs typeface="Arial" panose="020B0604020202020204" pitchFamily="34" charset="0"/>
              </a:rPr>
              <a:t>*Les PATP et les plaquettes d’aphérèse non traitées en solution PAS-E </a:t>
            </a:r>
            <a:r>
              <a:rPr lang="fr-CA" b="1">
                <a:solidFill>
                  <a:srgbClr val="4D4D4D"/>
                </a:solidFill>
                <a:latin typeface="Arial" panose="020B0604020202020204" pitchFamily="34" charset="0"/>
                <a:cs typeface="Arial" panose="020B0604020202020204" pitchFamily="34" charset="0"/>
              </a:rPr>
              <a:t>doivent être</a:t>
            </a:r>
            <a:r>
              <a:rPr lang="fr-CA" sz="1800" b="1">
                <a:solidFill>
                  <a:srgbClr val="4D4D4D"/>
                </a:solidFill>
                <a:latin typeface="Arial" panose="020B0604020202020204" pitchFamily="34" charset="0"/>
                <a:cs typeface="Arial" panose="020B0604020202020204" pitchFamily="34" charset="0"/>
              </a:rPr>
              <a:t> </a:t>
            </a:r>
            <a:r>
              <a:rPr lang="fr-CA" b="1">
                <a:solidFill>
                  <a:srgbClr val="4D4D4D"/>
                </a:solidFill>
                <a:latin typeface="Arial" panose="020B0604020202020204" pitchFamily="34" charset="0"/>
                <a:cs typeface="Arial" panose="020B0604020202020204" pitchFamily="34" charset="0"/>
              </a:rPr>
              <a:t>approuvées</a:t>
            </a:r>
            <a:r>
              <a:rPr lang="fr-CA" sz="1800" b="1">
                <a:solidFill>
                  <a:srgbClr val="4D4D4D"/>
                </a:solidFill>
                <a:latin typeface="Arial" panose="020B0604020202020204" pitchFamily="34" charset="0"/>
                <a:cs typeface="Arial" panose="020B0604020202020204" pitchFamily="34" charset="0"/>
              </a:rPr>
              <a:t> par Santé Canada et ne sont pas encore offertes au Canada. </a:t>
            </a:r>
          </a:p>
        </p:txBody>
      </p:sp>
      <p:sp>
        <p:nvSpPr>
          <p:cNvPr id="3" name="TextBox 2">
            <a:extLst>
              <a:ext uri="{FF2B5EF4-FFF2-40B4-BE49-F238E27FC236}">
                <a16:creationId xmlns:a16="http://schemas.microsoft.com/office/drawing/2014/main" id="{A2B4E2F9-0CF0-F4CC-4CA7-B368498F3A18}"/>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0325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FC2C-5E2F-4530-9F44-1BBF916BCDFC}"/>
              </a:ext>
            </a:extLst>
          </p:cNvPr>
          <p:cNvSpPr>
            <a:spLocks noGrp="1"/>
          </p:cNvSpPr>
          <p:nvPr>
            <p:ph type="title"/>
            <p:custDataLst>
              <p:tags r:id="rId2"/>
            </p:custDataLst>
          </p:nvPr>
        </p:nvSpPr>
        <p:spPr>
          <a:xfrm>
            <a:off x="499542" y="-132348"/>
            <a:ext cx="10515600" cy="943442"/>
          </a:xfrm>
        </p:spPr>
        <p:txBody>
          <a:bodyPr>
            <a:normAutofit/>
          </a:bodyPr>
          <a:lstStyle/>
          <a:p>
            <a:r>
              <a:rPr lang="fr-CA" dirty="0"/>
              <a:t>Fabrication de PMTP</a:t>
            </a:r>
          </a:p>
        </p:txBody>
      </p:sp>
      <p:sp>
        <p:nvSpPr>
          <p:cNvPr id="6" name="TextBox 5">
            <a:extLst>
              <a:ext uri="{FF2B5EF4-FFF2-40B4-BE49-F238E27FC236}">
                <a16:creationId xmlns:a16="http://schemas.microsoft.com/office/drawing/2014/main" id="{6257F832-615D-4B7C-8ED6-A1E6D8CFFCA5}"/>
              </a:ext>
            </a:extLst>
          </p:cNvPr>
          <p:cNvSpPr txBox="1"/>
          <p:nvPr>
            <p:custDataLst>
              <p:tags r:id="rId3"/>
            </p:custDataLst>
          </p:nvPr>
        </p:nvSpPr>
        <p:spPr>
          <a:xfrm>
            <a:off x="3381830" y="6211669"/>
            <a:ext cx="7505246" cy="646331"/>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Blais-Normandin I., </a:t>
            </a:r>
            <a:r>
              <a:rPr lang="fr-CA" sz="1200" dirty="0" err="1">
                <a:solidFill>
                  <a:schemeClr val="tx1">
                    <a:lumMod val="60000"/>
                    <a:lumOff val="40000"/>
                  </a:schemeClr>
                </a:solidFill>
                <a:latin typeface="Arial" panose="020B0604020202020204" pitchFamily="34" charset="0"/>
                <a:cs typeface="Arial" panose="020B0604020202020204" pitchFamily="34" charset="0"/>
              </a:rPr>
              <a:t>Tordon</a:t>
            </a:r>
            <a:r>
              <a:rPr lang="fr-CA" sz="1200" dirty="0">
                <a:solidFill>
                  <a:schemeClr val="tx1">
                    <a:lumMod val="60000"/>
                    <a:lumOff val="40000"/>
                  </a:schemeClr>
                </a:solidFill>
                <a:latin typeface="Arial" panose="020B0604020202020204" pitchFamily="34" charset="0"/>
                <a:cs typeface="Arial" panose="020B0604020202020204" pitchFamily="34" charset="0"/>
              </a:rPr>
              <a:t> B., </a:t>
            </a:r>
            <a:r>
              <a:rPr lang="fr-CA" sz="1200" dirty="0" err="1">
                <a:solidFill>
                  <a:schemeClr val="tx1">
                    <a:lumMod val="60000"/>
                    <a:lumOff val="40000"/>
                  </a:schemeClr>
                </a:solidFill>
                <a:latin typeface="Arial" panose="020B0604020202020204" pitchFamily="34" charset="0"/>
                <a:cs typeface="Arial" panose="020B0604020202020204" pitchFamily="34" charset="0"/>
              </a:rPr>
              <a:t>Anani</a:t>
            </a:r>
            <a:r>
              <a:rPr lang="fr-CA" sz="1200" dirty="0">
                <a:solidFill>
                  <a:schemeClr val="tx1">
                    <a:lumMod val="60000"/>
                    <a:lumOff val="40000"/>
                  </a:schemeClr>
                </a:solidFill>
                <a:latin typeface="Arial" panose="020B0604020202020204" pitchFamily="34" charset="0"/>
                <a:cs typeface="Arial" panose="020B0604020202020204" pitchFamily="34" charset="0"/>
              </a:rPr>
              <a:t> W. et </a:t>
            </a:r>
            <a:r>
              <a:rPr lang="fr-CA" sz="1200" dirty="0" err="1">
                <a:solidFill>
                  <a:schemeClr val="tx1">
                    <a:lumMod val="60000"/>
                    <a:lumOff val="40000"/>
                  </a:schemeClr>
                </a:solidFill>
                <a:latin typeface="Arial" panose="020B0604020202020204" pitchFamily="34" charset="0"/>
                <a:cs typeface="Arial" panose="020B0604020202020204" pitchFamily="34" charset="0"/>
              </a:rPr>
              <a:t>Ning</a:t>
            </a:r>
            <a:r>
              <a:rPr lang="fr-CA" sz="1200" dirty="0">
                <a:solidFill>
                  <a:schemeClr val="tx1">
                    <a:lumMod val="60000"/>
                    <a:lumOff val="40000"/>
                  </a:schemeClr>
                </a:solidFill>
                <a:latin typeface="Arial" panose="020B0604020202020204" pitchFamily="34" charset="0"/>
                <a:cs typeface="Arial" panose="020B0604020202020204" pitchFamily="34" charset="0"/>
              </a:rPr>
              <a:t> S. </a:t>
            </a:r>
            <a:r>
              <a:rPr lang="fr-CA" sz="1200" dirty="0" err="1">
                <a:solidFill>
                  <a:schemeClr val="tx1">
                    <a:lumMod val="60000"/>
                    <a:lumOff val="40000"/>
                  </a:schemeClr>
                </a:solidFill>
                <a:latin typeface="Arial" panose="020B0604020202020204" pitchFamily="34" charset="0"/>
                <a:cs typeface="Arial" panose="020B0604020202020204" pitchFamily="34" charset="0"/>
              </a:rPr>
              <a:t>Pathogen-reduced</a:t>
            </a:r>
            <a:r>
              <a:rPr lang="fr-CA" sz="1200" dirty="0">
                <a:solidFill>
                  <a:schemeClr val="tx1">
                    <a:lumMod val="60000"/>
                    <a:lumOff val="40000"/>
                  </a:schemeClr>
                </a:solidFill>
                <a:latin typeface="Arial" panose="020B0604020202020204" pitchFamily="34" charset="0"/>
                <a:cs typeface="Arial" panose="020B0604020202020204" pitchFamily="34" charset="0"/>
              </a:rPr>
              <a:t> </a:t>
            </a:r>
            <a:r>
              <a:rPr lang="fr-CA" sz="1200" dirty="0" err="1">
                <a:solidFill>
                  <a:schemeClr val="tx1">
                    <a:lumMod val="60000"/>
                    <a:lumOff val="40000"/>
                  </a:schemeClr>
                </a:solidFill>
                <a:latin typeface="Arial" panose="020B060402020202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cs typeface="Arial" panose="020B0604020202020204" pitchFamily="34" charset="0"/>
              </a:rPr>
              <a:t>. Dans : Clarke G., Abe T., éditeurs. </a:t>
            </a:r>
            <a:r>
              <a:rPr lang="fr-CA" sz="1200" i="1" dirty="0">
                <a:solidFill>
                  <a:schemeClr val="tx1">
                    <a:lumMod val="60000"/>
                    <a:lumOff val="40000"/>
                  </a:schemeClr>
                </a:solidFill>
                <a:latin typeface="Arial" panose="020B0604020202020204" pitchFamily="34" charset="0"/>
                <a:cs typeface="Arial" panose="020B0604020202020204" pitchFamily="34" charset="0"/>
              </a:rPr>
              <a:t>Guide clinique de la transfusion</a:t>
            </a:r>
            <a:r>
              <a:rPr lang="fr-CA" sz="1200" dirty="0">
                <a:solidFill>
                  <a:schemeClr val="tx1">
                    <a:lumMod val="60000"/>
                    <a:lumOff val="40000"/>
                  </a:schemeClr>
                </a:solidFill>
                <a:latin typeface="Arial" panose="020B0604020202020204" pitchFamily="34" charset="0"/>
                <a:cs typeface="Arial" panose="020B0604020202020204" pitchFamily="34" charset="0"/>
              </a:rPr>
              <a:t> [Internet]. Ottawa (ON) : Société canadienne du sang, 2022. Chapitre 19.</a:t>
            </a:r>
          </a:p>
        </p:txBody>
      </p:sp>
      <p:grpSp>
        <p:nvGrpSpPr>
          <p:cNvPr id="20" name="Group 19">
            <a:extLst>
              <a:ext uri="{FF2B5EF4-FFF2-40B4-BE49-F238E27FC236}">
                <a16:creationId xmlns:a16="http://schemas.microsoft.com/office/drawing/2014/main" id="{8ABE1518-79AB-47FC-C233-4BF686F42369}"/>
              </a:ext>
            </a:extLst>
          </p:cNvPr>
          <p:cNvGrpSpPr/>
          <p:nvPr/>
        </p:nvGrpSpPr>
        <p:grpSpPr>
          <a:xfrm>
            <a:off x="1142919" y="731933"/>
            <a:ext cx="9744157" cy="5425547"/>
            <a:chOff x="1142919" y="731933"/>
            <a:chExt cx="9744157" cy="5425547"/>
          </a:xfrm>
        </p:grpSpPr>
        <p:grpSp>
          <p:nvGrpSpPr>
            <p:cNvPr id="19" name="Group 18">
              <a:extLst>
                <a:ext uri="{FF2B5EF4-FFF2-40B4-BE49-F238E27FC236}">
                  <a16:creationId xmlns:a16="http://schemas.microsoft.com/office/drawing/2014/main" id="{0AA62DB5-8E31-313D-5FD2-33CB116ABCBA}"/>
                </a:ext>
              </a:extLst>
            </p:cNvPr>
            <p:cNvGrpSpPr/>
            <p:nvPr/>
          </p:nvGrpSpPr>
          <p:grpSpPr>
            <a:xfrm>
              <a:off x="1142919" y="731933"/>
              <a:ext cx="9744157" cy="5425547"/>
              <a:chOff x="1142919" y="731933"/>
              <a:chExt cx="9744157" cy="5425547"/>
            </a:xfrm>
          </p:grpSpPr>
          <p:pic>
            <p:nvPicPr>
              <p:cNvPr id="3" name="Picture 2">
                <a:extLst>
                  <a:ext uri="{FF2B5EF4-FFF2-40B4-BE49-F238E27FC236}">
                    <a16:creationId xmlns:a16="http://schemas.microsoft.com/office/drawing/2014/main" id="{22E423B4-45CA-45A7-9B43-901ADE0CF5D9}"/>
                  </a:ext>
                </a:extLst>
              </p:cNvPr>
              <p:cNvPicPr>
                <a:picLocks noChangeAspect="1"/>
              </p:cNvPicPr>
              <p:nvPr>
                <p:custDataLst>
                  <p:tags r:id="rId8"/>
                </p:custDataLst>
              </p:nvPr>
            </p:nvPicPr>
            <p:blipFill>
              <a:blip r:embed="rId21"/>
              <a:stretch>
                <a:fillRect/>
              </a:stretch>
            </p:blipFill>
            <p:spPr>
              <a:xfrm>
                <a:off x="1947832" y="770021"/>
                <a:ext cx="8578438" cy="5387459"/>
              </a:xfrm>
              <a:prstGeom prst="rect">
                <a:avLst/>
              </a:prstGeom>
            </p:spPr>
          </p:pic>
          <p:sp>
            <p:nvSpPr>
              <p:cNvPr id="4" name="ZoneTexte 3">
                <a:extLst>
                  <a:ext uri="{FF2B5EF4-FFF2-40B4-BE49-F238E27FC236}">
                    <a16:creationId xmlns:a16="http://schemas.microsoft.com/office/drawing/2014/main" id="{761FA051-4238-9A63-8E06-CF252E6EC0DC}"/>
                  </a:ext>
                </a:extLst>
              </p:cNvPr>
              <p:cNvSpPr txBox="1"/>
              <p:nvPr>
                <p:custDataLst>
                  <p:tags r:id="rId9"/>
                </p:custDataLst>
              </p:nvPr>
            </p:nvSpPr>
            <p:spPr>
              <a:xfrm>
                <a:off x="1780907" y="979263"/>
                <a:ext cx="1466882" cy="5078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sang total est centrifugé pour séparer les composants sanguins.</a:t>
                </a:r>
              </a:p>
            </p:txBody>
          </p:sp>
          <p:sp>
            <p:nvSpPr>
              <p:cNvPr id="5" name="ZoneTexte 4">
                <a:extLst>
                  <a:ext uri="{FF2B5EF4-FFF2-40B4-BE49-F238E27FC236}">
                    <a16:creationId xmlns:a16="http://schemas.microsoft.com/office/drawing/2014/main" id="{CBC3EAD5-EB6B-2749-0ADF-42920076657F}"/>
                  </a:ext>
                </a:extLst>
              </p:cNvPr>
              <p:cNvSpPr txBox="1"/>
              <p:nvPr>
                <p:custDataLst>
                  <p:tags r:id="rId10"/>
                </p:custDataLst>
              </p:nvPr>
            </p:nvSpPr>
            <p:spPr>
              <a:xfrm>
                <a:off x="3539358" y="909029"/>
                <a:ext cx="1708924" cy="6463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La couche leucoplaquettaire entre le plasma et les globules rouges contient des plaquettes et des globules blancs.</a:t>
                </a:r>
              </a:p>
            </p:txBody>
          </p:sp>
          <p:sp>
            <p:nvSpPr>
              <p:cNvPr id="7" name="ZoneTexte 6">
                <a:extLst>
                  <a:ext uri="{FF2B5EF4-FFF2-40B4-BE49-F238E27FC236}">
                    <a16:creationId xmlns:a16="http://schemas.microsoft.com/office/drawing/2014/main" id="{ABD84697-0059-8DEC-9DC3-A5EE7E064411}"/>
                  </a:ext>
                </a:extLst>
              </p:cNvPr>
              <p:cNvSpPr txBox="1"/>
              <p:nvPr>
                <p:custDataLst>
                  <p:tags r:id="rId11"/>
                </p:custDataLst>
              </p:nvPr>
            </p:nvSpPr>
            <p:spPr>
              <a:xfrm>
                <a:off x="5407598" y="731933"/>
                <a:ext cx="2545777" cy="9233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plasma extrait peut être fractionné ou utilisé en transfusion. Les unités de globules rouges extraits peuvent être utilisées en transfusion. Seule la couche leucoplaquettaire est utilisée pour la fabrication des plaquettes à teneur réduite en agents pathogènes.</a:t>
                </a:r>
              </a:p>
            </p:txBody>
          </p:sp>
          <p:sp>
            <p:nvSpPr>
              <p:cNvPr id="8" name="ZoneTexte 7">
                <a:extLst>
                  <a:ext uri="{FF2B5EF4-FFF2-40B4-BE49-F238E27FC236}">
                    <a16:creationId xmlns:a16="http://schemas.microsoft.com/office/drawing/2014/main" id="{E4CE09AF-B93A-7011-A673-35E86243B37B}"/>
                  </a:ext>
                </a:extLst>
              </p:cNvPr>
              <p:cNvSpPr txBox="1"/>
              <p:nvPr>
                <p:custDataLst>
                  <p:tags r:id="rId12"/>
                </p:custDataLst>
              </p:nvPr>
            </p:nvSpPr>
            <p:spPr>
              <a:xfrm>
                <a:off x="8273602" y="912908"/>
                <a:ext cx="1664736" cy="646331"/>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Les couches leucoplaquettaires de </a:t>
                </a:r>
                <a:br>
                  <a:rPr lang="fr-CA" sz="900" dirty="0">
                    <a:latin typeface="Source Sans Pro" panose="020B0503030403020204" pitchFamily="34" charset="0"/>
                    <a:ea typeface="Source Sans Pro" panose="020B0503030403020204" pitchFamily="34" charset="0"/>
                  </a:rPr>
                </a:br>
                <a:r>
                  <a:rPr lang="fr-CA" sz="900" dirty="0">
                    <a:latin typeface="Source Sans Pro" panose="020B0503030403020204" pitchFamily="34" charset="0"/>
                    <a:ea typeface="Source Sans Pro" panose="020B0503030403020204" pitchFamily="34" charset="0"/>
                  </a:rPr>
                  <a:t>7 donneurs sont mélangées </a:t>
                </a:r>
                <a:br>
                  <a:rPr lang="fr-CA" sz="900" dirty="0">
                    <a:latin typeface="Source Sans Pro" panose="020B0503030403020204" pitchFamily="34" charset="0"/>
                    <a:ea typeface="Source Sans Pro" panose="020B0503030403020204" pitchFamily="34" charset="0"/>
                  </a:rPr>
                </a:br>
                <a:r>
                  <a:rPr lang="fr-CA" sz="900" dirty="0">
                    <a:latin typeface="Source Sans Pro" panose="020B0503030403020204" pitchFamily="34" charset="0"/>
                    <a:ea typeface="Source Sans Pro" panose="020B0503030403020204" pitchFamily="34" charset="0"/>
                  </a:rPr>
                  <a:t>à la solution PAS.</a:t>
                </a:r>
              </a:p>
            </p:txBody>
          </p:sp>
          <p:sp>
            <p:nvSpPr>
              <p:cNvPr id="9" name="ZoneTexte 8">
                <a:extLst>
                  <a:ext uri="{FF2B5EF4-FFF2-40B4-BE49-F238E27FC236}">
                    <a16:creationId xmlns:a16="http://schemas.microsoft.com/office/drawing/2014/main" id="{A7D9BD08-2127-D73E-9317-D8FF2E5DEC96}"/>
                  </a:ext>
                </a:extLst>
              </p:cNvPr>
              <p:cNvSpPr txBox="1"/>
              <p:nvPr>
                <p:custDataLst>
                  <p:tags r:id="rId13"/>
                </p:custDataLst>
              </p:nvPr>
            </p:nvSpPr>
            <p:spPr>
              <a:xfrm>
                <a:off x="1142919" y="3584633"/>
                <a:ext cx="2555638" cy="9233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Le mélange de couches leucoplaquettaires est centrifugé pour séparer la couche riche en plaquettes des globules rouges restants. Les plaquettes mélangées en PAS sont ensuite déleucocytées par filtration au moment du transfert dans une nouvelle poche.</a:t>
                </a:r>
              </a:p>
            </p:txBody>
          </p:sp>
          <p:sp>
            <p:nvSpPr>
              <p:cNvPr id="10" name="ZoneTexte 9">
                <a:extLst>
                  <a:ext uri="{FF2B5EF4-FFF2-40B4-BE49-F238E27FC236}">
                    <a16:creationId xmlns:a16="http://schemas.microsoft.com/office/drawing/2014/main" id="{89E38760-296A-7D1D-31C9-7B006CEBC553}"/>
                  </a:ext>
                </a:extLst>
              </p:cNvPr>
              <p:cNvSpPr txBox="1"/>
              <p:nvPr>
                <p:custDataLst>
                  <p:tags r:id="rId14"/>
                </p:custDataLst>
              </p:nvPr>
            </p:nvSpPr>
            <p:spPr>
              <a:xfrm>
                <a:off x="3528095" y="3441717"/>
                <a:ext cx="1821003" cy="7848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L’unité de double dose de plaquettes mélangées déleucocytées en PAS sont maintenant prêtes pour la réduction des agents pathogènes.</a:t>
                </a:r>
              </a:p>
            </p:txBody>
          </p:sp>
          <p:sp>
            <p:nvSpPr>
              <p:cNvPr id="11" name="ZoneTexte 10">
                <a:extLst>
                  <a:ext uri="{FF2B5EF4-FFF2-40B4-BE49-F238E27FC236}">
                    <a16:creationId xmlns:a16="http://schemas.microsoft.com/office/drawing/2014/main" id="{E73B36AB-1C9B-65A9-1A05-33778E78DF12}"/>
                  </a:ext>
                </a:extLst>
              </p:cNvPr>
              <p:cNvSpPr txBox="1"/>
              <p:nvPr>
                <p:custDataLst>
                  <p:tags r:id="rId15"/>
                </p:custDataLst>
              </p:nvPr>
            </p:nvSpPr>
            <p:spPr>
              <a:xfrm>
                <a:off x="5340922" y="3546138"/>
                <a:ext cx="910941" cy="64633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Ajout et intercalage de l’amotosalène (psoralène)</a:t>
                </a:r>
              </a:p>
            </p:txBody>
          </p:sp>
          <p:sp>
            <p:nvSpPr>
              <p:cNvPr id="13" name="ZoneTexte 12">
                <a:extLst>
                  <a:ext uri="{FF2B5EF4-FFF2-40B4-BE49-F238E27FC236}">
                    <a16:creationId xmlns:a16="http://schemas.microsoft.com/office/drawing/2014/main" id="{11E970CC-727E-B002-D2AF-82DBD22AD1B8}"/>
                  </a:ext>
                </a:extLst>
              </p:cNvPr>
              <p:cNvSpPr txBox="1"/>
              <p:nvPr>
                <p:custDataLst>
                  <p:tags r:id="rId16"/>
                </p:custDataLst>
              </p:nvPr>
            </p:nvSpPr>
            <p:spPr>
              <a:xfrm>
                <a:off x="7341093" y="3335935"/>
                <a:ext cx="1364757" cy="78483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Élimination de l’amotosalène (psoralène) via un dispositif d’adsorption du composé</a:t>
                </a:r>
              </a:p>
            </p:txBody>
          </p:sp>
          <p:sp>
            <p:nvSpPr>
              <p:cNvPr id="12" name="ZoneTexte 11">
                <a:extLst>
                  <a:ext uri="{FF2B5EF4-FFF2-40B4-BE49-F238E27FC236}">
                    <a16:creationId xmlns:a16="http://schemas.microsoft.com/office/drawing/2014/main" id="{47FFC0AE-690E-8F71-2A11-0196BE8EA766}"/>
                  </a:ext>
                </a:extLst>
              </p:cNvPr>
              <p:cNvSpPr txBox="1"/>
              <p:nvPr>
                <p:custDataLst>
                  <p:tags r:id="rId17"/>
                </p:custDataLst>
              </p:nvPr>
            </p:nvSpPr>
            <p:spPr>
              <a:xfrm>
                <a:off x="6295910" y="3677276"/>
                <a:ext cx="1078070"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Illumination UV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CA" sz="900" i="0" u="none" strike="noStrike" cap="none" normalizeH="0" baseline="0" dirty="0">
                    <a:ln>
                      <a:noFill/>
                    </a:ln>
                    <a:effectLst/>
                    <a:uLnTx/>
                    <a:uFillTx/>
                    <a:latin typeface="Source Sans Pro" panose="020B0503030403020204" pitchFamily="34" charset="0"/>
                    <a:ea typeface="Source Sans Pro" panose="020B0503030403020204" pitchFamily="34" charset="0"/>
                  </a:rPr>
                  <a:t>et réticulation</a:t>
                </a:r>
              </a:p>
            </p:txBody>
          </p:sp>
          <p:sp>
            <p:nvSpPr>
              <p:cNvPr id="14" name="ZoneTexte 13">
                <a:extLst>
                  <a:ext uri="{FF2B5EF4-FFF2-40B4-BE49-F238E27FC236}">
                    <a16:creationId xmlns:a16="http://schemas.microsoft.com/office/drawing/2014/main" id="{E7CEA289-DA3A-50E1-A8E2-B9A189F06AAB}"/>
                  </a:ext>
                </a:extLst>
              </p:cNvPr>
              <p:cNvSpPr txBox="1"/>
              <p:nvPr>
                <p:custDataLst>
                  <p:tags r:id="rId18"/>
                </p:custDataLst>
              </p:nvPr>
            </p:nvSpPr>
            <p:spPr>
              <a:xfrm>
                <a:off x="8969937" y="3407639"/>
                <a:ext cx="1917139" cy="784830"/>
              </a:xfrm>
              <a:prstGeom prst="rect">
                <a:avLst/>
              </a:prstGeom>
              <a:solidFill>
                <a:schemeClr val="bg1"/>
              </a:solidFill>
            </p:spPr>
            <p:txBody>
              <a:bodyPr wrap="square" rtlCol="0">
                <a:spAutoFit/>
              </a:bodyPr>
              <a:lstStyle/>
              <a:p>
                <a:r>
                  <a:rPr lang="fr-CA" sz="900" dirty="0">
                    <a:latin typeface="Source Sans Pro" panose="020B0503030403020204" pitchFamily="34" charset="0"/>
                    <a:ea typeface="Source Sans Pro" panose="020B0503030403020204" pitchFamily="34" charset="0"/>
                  </a:rPr>
                  <a:t>L’unité de double dose est divisée en deux unités de dose unique de plaquettes mélangées traitées au psoralène prêtes à l’emploi pour la transfusion.</a:t>
                </a:r>
              </a:p>
            </p:txBody>
          </p:sp>
        </p:grpSp>
        <p:sp>
          <p:nvSpPr>
            <p:cNvPr id="15" name="ZoneTexte 14">
              <a:extLst>
                <a:ext uri="{FF2B5EF4-FFF2-40B4-BE49-F238E27FC236}">
                  <a16:creationId xmlns:a16="http://schemas.microsoft.com/office/drawing/2014/main" id="{2C813520-5EAC-7668-874A-01FC7BBF26D1}"/>
                </a:ext>
              </a:extLst>
            </p:cNvPr>
            <p:cNvSpPr txBox="1"/>
            <p:nvPr>
              <p:custDataLst>
                <p:tags r:id="rId5"/>
              </p:custDataLst>
            </p:nvPr>
          </p:nvSpPr>
          <p:spPr>
            <a:xfrm>
              <a:off x="4846956" y="5743787"/>
              <a:ext cx="987933" cy="230832"/>
            </a:xfrm>
            <a:prstGeom prst="rect">
              <a:avLst/>
            </a:prstGeom>
            <a:solidFill>
              <a:schemeClr val="bg1"/>
            </a:solidFill>
          </p:spPr>
          <p:txBody>
            <a:bodyPr wrap="square" rtlCol="0">
              <a:spAutoFit/>
            </a:bodyPr>
            <a:lstStyle/>
            <a:p>
              <a:r>
                <a:rPr lang="fr-CA" sz="900" b="1" dirty="0"/>
                <a:t>Globules rouges</a:t>
              </a:r>
            </a:p>
          </p:txBody>
        </p:sp>
        <p:sp>
          <p:nvSpPr>
            <p:cNvPr id="16" name="ZoneTexte 15">
              <a:extLst>
                <a:ext uri="{FF2B5EF4-FFF2-40B4-BE49-F238E27FC236}">
                  <a16:creationId xmlns:a16="http://schemas.microsoft.com/office/drawing/2014/main" id="{AE5B3866-0AB1-85A3-8668-84505A6E6505}"/>
                </a:ext>
              </a:extLst>
            </p:cNvPr>
            <p:cNvSpPr txBox="1"/>
            <p:nvPr>
              <p:custDataLst>
                <p:tags r:id="rId6"/>
              </p:custDataLst>
            </p:nvPr>
          </p:nvSpPr>
          <p:spPr>
            <a:xfrm>
              <a:off x="5976893" y="5745345"/>
              <a:ext cx="698326" cy="230832"/>
            </a:xfrm>
            <a:prstGeom prst="rect">
              <a:avLst/>
            </a:prstGeom>
            <a:solidFill>
              <a:schemeClr val="bg1"/>
            </a:solidFill>
          </p:spPr>
          <p:txBody>
            <a:bodyPr wrap="square" rtlCol="0">
              <a:spAutoFit/>
            </a:bodyPr>
            <a:lstStyle/>
            <a:p>
              <a:r>
                <a:rPr lang="fr-CA" sz="900" b="1" dirty="0"/>
                <a:t>Plaquettes</a:t>
              </a:r>
            </a:p>
          </p:txBody>
        </p:sp>
        <p:sp>
          <p:nvSpPr>
            <p:cNvPr id="17" name="ZoneTexte 16">
              <a:extLst>
                <a:ext uri="{FF2B5EF4-FFF2-40B4-BE49-F238E27FC236}">
                  <a16:creationId xmlns:a16="http://schemas.microsoft.com/office/drawing/2014/main" id="{30EF28DB-54A1-61C3-94AF-F5CED0CA8166}"/>
                </a:ext>
              </a:extLst>
            </p:cNvPr>
            <p:cNvSpPr txBox="1"/>
            <p:nvPr>
              <p:custDataLst>
                <p:tags r:id="rId7"/>
              </p:custDataLst>
            </p:nvPr>
          </p:nvSpPr>
          <p:spPr>
            <a:xfrm>
              <a:off x="6832418" y="5743787"/>
              <a:ext cx="1701982" cy="230832"/>
            </a:xfrm>
            <a:prstGeom prst="rect">
              <a:avLst/>
            </a:prstGeom>
            <a:solidFill>
              <a:schemeClr val="bg1"/>
            </a:solidFill>
          </p:spPr>
          <p:txBody>
            <a:bodyPr wrap="square" rtlCol="0">
              <a:spAutoFit/>
            </a:bodyPr>
            <a:lstStyle/>
            <a:p>
              <a:r>
                <a:rPr lang="fr-CA" sz="900" b="1" dirty="0"/>
                <a:t>Globules blancs (leucocytes)</a:t>
              </a:r>
            </a:p>
          </p:txBody>
        </p:sp>
      </p:grpSp>
      <p:sp>
        <p:nvSpPr>
          <p:cNvPr id="18" name="ZoneTexte 17">
            <a:extLst>
              <a:ext uri="{FF2B5EF4-FFF2-40B4-BE49-F238E27FC236}">
                <a16:creationId xmlns:a16="http://schemas.microsoft.com/office/drawing/2014/main" id="{3F27021F-EF94-29E2-50A3-632625763AB7}"/>
              </a:ext>
            </a:extLst>
          </p:cNvPr>
          <p:cNvSpPr txBox="1"/>
          <p:nvPr>
            <p:custDataLst>
              <p:tags r:id="rId4"/>
            </p:custDataLst>
          </p:nvPr>
        </p:nvSpPr>
        <p:spPr>
          <a:xfrm>
            <a:off x="5962474" y="4246005"/>
            <a:ext cx="1833062" cy="184666"/>
          </a:xfrm>
          <a:prstGeom prst="rect">
            <a:avLst/>
          </a:prstGeom>
          <a:solidFill>
            <a:schemeClr val="bg2">
              <a:lumMod val="75000"/>
            </a:schemeClr>
          </a:solidFill>
        </p:spPr>
        <p:txBody>
          <a:bodyPr wrap="square" lIns="0" tIns="0" rIns="0" bIns="0" rtlCol="0">
            <a:spAutoFit/>
          </a:bodyPr>
          <a:lstStyle/>
          <a:p>
            <a:pPr algn="ctr"/>
            <a:r>
              <a:rPr lang="fr-CA" sz="1200" b="1" dirty="0">
                <a:solidFill>
                  <a:schemeClr val="bg1"/>
                </a:solidFill>
              </a:rPr>
              <a:t>Traitement INTERCEPT</a:t>
            </a:r>
          </a:p>
        </p:txBody>
      </p:sp>
    </p:spTree>
    <p:custDataLst>
      <p:tags r:id="rId1"/>
    </p:custDataLst>
    <p:extLst>
      <p:ext uri="{BB962C8B-B14F-4D97-AF65-F5344CB8AC3E}">
        <p14:creationId xmlns:p14="http://schemas.microsoft.com/office/powerpoint/2010/main" val="114155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C8FB-52BD-5C00-EC6C-CA8431726D65}"/>
              </a:ext>
            </a:extLst>
          </p:cNvPr>
          <p:cNvSpPr>
            <a:spLocks noGrp="1"/>
          </p:cNvSpPr>
          <p:nvPr>
            <p:ph type="title"/>
            <p:custDataLst>
              <p:tags r:id="rId2"/>
            </p:custDataLst>
          </p:nvPr>
        </p:nvSpPr>
        <p:spPr>
          <a:xfrm>
            <a:off x="752204" y="103988"/>
            <a:ext cx="10515600" cy="943442"/>
          </a:xfrm>
        </p:spPr>
        <p:txBody>
          <a:bodyPr>
            <a:normAutofit fontScale="90000"/>
          </a:bodyPr>
          <a:lstStyle/>
          <a:p>
            <a:r>
              <a:rPr lang="fr-CA"/>
              <a:t>Production de PATP et de plaquettes d’aphérèse non traitées, en solution PAS-E*</a:t>
            </a:r>
          </a:p>
        </p:txBody>
      </p:sp>
      <p:sp>
        <p:nvSpPr>
          <p:cNvPr id="3" name="TextBox 2">
            <a:extLst>
              <a:ext uri="{FF2B5EF4-FFF2-40B4-BE49-F238E27FC236}">
                <a16:creationId xmlns:a16="http://schemas.microsoft.com/office/drawing/2014/main" id="{A49B1667-941A-7987-E8F9-ECDAD70567EC}"/>
              </a:ext>
            </a:extLst>
          </p:cNvPr>
          <p:cNvSpPr txBox="1"/>
          <p:nvPr>
            <p:custDataLst>
              <p:tags r:id="rId3"/>
            </p:custDataLst>
          </p:nvPr>
        </p:nvSpPr>
        <p:spPr>
          <a:xfrm>
            <a:off x="9398444" y="4442472"/>
            <a:ext cx="2460181" cy="1292662"/>
          </a:xfrm>
          <a:prstGeom prst="rect">
            <a:avLst/>
          </a:prstGeom>
          <a:noFill/>
        </p:spPr>
        <p:txBody>
          <a:bodyPr wrap="square" rtlCol="0">
            <a:spAutoFit/>
          </a:bodyPr>
          <a:lstStyle/>
          <a:p>
            <a:r>
              <a:rPr lang="fr-CA" sz="1300" b="1" dirty="0">
                <a:latin typeface="Arial" panose="020B0604020202020204" pitchFamily="34" charset="0"/>
                <a:ea typeface="Calibri" panose="020F0502020204030204" pitchFamily="34" charset="0"/>
              </a:rPr>
              <a:t>* Les PATP et les plaquettes d’aphérèse non traitées en solution PAS-E doivent être approuvées par Santé Canada et ne sont pas encore offertes au Canada.</a:t>
            </a:r>
          </a:p>
        </p:txBody>
      </p:sp>
      <p:sp>
        <p:nvSpPr>
          <p:cNvPr id="4" name="AutoShape 2">
            <a:extLst>
              <a:ext uri="{FF2B5EF4-FFF2-40B4-BE49-F238E27FC236}">
                <a16:creationId xmlns:a16="http://schemas.microsoft.com/office/drawing/2014/main" id="{39F60EFD-5F04-3D74-7E26-CAE872A41B59}"/>
              </a:ext>
            </a:extLst>
          </p:cNvPr>
          <p:cNvSpPr>
            <a:spLocks noChangeAspect="1" noChangeArrowheads="1"/>
          </p:cNvSpPr>
          <p:nvPr>
            <p:custDataLst>
              <p:tags r:id="rId4"/>
            </p:custDataLst>
          </p:nvPr>
        </p:nvSpPr>
        <p:spPr bwMode="auto">
          <a:xfrm>
            <a:off x="5943599" y="3276599"/>
            <a:ext cx="4043363" cy="40433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a:extLst>
              <a:ext uri="{FF2B5EF4-FFF2-40B4-BE49-F238E27FC236}">
                <a16:creationId xmlns:a16="http://schemas.microsoft.com/office/drawing/2014/main" id="{B8B7D4D9-4A6A-67B4-C1A5-6DA8F7F31519}"/>
              </a:ext>
            </a:extLst>
          </p:cNvPr>
          <p:cNvSpPr>
            <a:spLocks noChangeAspect="1" noChangeArrowheads="1"/>
          </p:cNvSpPr>
          <p:nvPr>
            <p:custDataLst>
              <p:tags r:id="rId5"/>
            </p:custDataLst>
          </p:nvPr>
        </p:nvSpPr>
        <p:spPr bwMode="auto">
          <a:xfrm>
            <a:off x="5943600" y="-819150"/>
            <a:ext cx="4400550" cy="4400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TextBox 7">
            <a:extLst>
              <a:ext uri="{FF2B5EF4-FFF2-40B4-BE49-F238E27FC236}">
                <a16:creationId xmlns:a16="http://schemas.microsoft.com/office/drawing/2014/main" id="{EB3CFBFE-F135-4847-A785-BD81795A7E0A}"/>
              </a:ext>
            </a:extLst>
          </p:cNvPr>
          <p:cNvSpPr txBox="1"/>
          <p:nvPr>
            <p:custDataLst>
              <p:tags r:id="rId6"/>
            </p:custDataLst>
          </p:nvPr>
        </p:nvSpPr>
        <p:spPr>
          <a:xfrm>
            <a:off x="3585029" y="6198969"/>
            <a:ext cx="7483929" cy="646331"/>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Blais-Normandin I., </a:t>
            </a:r>
            <a:r>
              <a:rPr lang="fr-CA" sz="1200" dirty="0" err="1">
                <a:solidFill>
                  <a:schemeClr val="tx1">
                    <a:lumMod val="60000"/>
                    <a:lumOff val="40000"/>
                  </a:schemeClr>
                </a:solidFill>
                <a:latin typeface="Arial" panose="020B0604020202020204" pitchFamily="34" charset="0"/>
                <a:cs typeface="Arial" panose="020B0604020202020204" pitchFamily="34" charset="0"/>
              </a:rPr>
              <a:t>Tordon</a:t>
            </a:r>
            <a:r>
              <a:rPr lang="fr-CA" sz="1200" dirty="0">
                <a:solidFill>
                  <a:schemeClr val="tx1">
                    <a:lumMod val="60000"/>
                    <a:lumOff val="40000"/>
                  </a:schemeClr>
                </a:solidFill>
                <a:latin typeface="Arial" panose="020B0604020202020204" pitchFamily="34" charset="0"/>
                <a:cs typeface="Arial" panose="020B0604020202020204" pitchFamily="34" charset="0"/>
              </a:rPr>
              <a:t> B., </a:t>
            </a:r>
            <a:r>
              <a:rPr lang="fr-CA" sz="1200" dirty="0" err="1">
                <a:solidFill>
                  <a:schemeClr val="tx1">
                    <a:lumMod val="60000"/>
                    <a:lumOff val="40000"/>
                  </a:schemeClr>
                </a:solidFill>
                <a:latin typeface="Arial" panose="020B0604020202020204" pitchFamily="34" charset="0"/>
                <a:cs typeface="Arial" panose="020B0604020202020204" pitchFamily="34" charset="0"/>
              </a:rPr>
              <a:t>Anani</a:t>
            </a:r>
            <a:r>
              <a:rPr lang="fr-CA" sz="1200" dirty="0">
                <a:solidFill>
                  <a:schemeClr val="tx1">
                    <a:lumMod val="60000"/>
                    <a:lumOff val="40000"/>
                  </a:schemeClr>
                </a:solidFill>
                <a:latin typeface="Arial" panose="020B0604020202020204" pitchFamily="34" charset="0"/>
                <a:cs typeface="Arial" panose="020B0604020202020204" pitchFamily="34" charset="0"/>
              </a:rPr>
              <a:t> W. et </a:t>
            </a:r>
            <a:r>
              <a:rPr lang="fr-CA" sz="1200" dirty="0" err="1">
                <a:solidFill>
                  <a:schemeClr val="tx1">
                    <a:lumMod val="60000"/>
                    <a:lumOff val="40000"/>
                  </a:schemeClr>
                </a:solidFill>
                <a:latin typeface="Arial" panose="020B0604020202020204" pitchFamily="34" charset="0"/>
                <a:cs typeface="Arial" panose="020B0604020202020204" pitchFamily="34" charset="0"/>
              </a:rPr>
              <a:t>Ning</a:t>
            </a:r>
            <a:r>
              <a:rPr lang="fr-CA" sz="1200" dirty="0">
                <a:solidFill>
                  <a:schemeClr val="tx1">
                    <a:lumMod val="60000"/>
                    <a:lumOff val="40000"/>
                  </a:schemeClr>
                </a:solidFill>
                <a:latin typeface="Arial" panose="020B0604020202020204" pitchFamily="34" charset="0"/>
                <a:cs typeface="Arial" panose="020B0604020202020204" pitchFamily="34" charset="0"/>
              </a:rPr>
              <a:t> S. </a:t>
            </a:r>
            <a:r>
              <a:rPr lang="fr-CA" sz="1200" dirty="0" err="1">
                <a:solidFill>
                  <a:schemeClr val="tx1">
                    <a:lumMod val="60000"/>
                    <a:lumOff val="40000"/>
                  </a:schemeClr>
                </a:solidFill>
                <a:latin typeface="Arial" panose="020B0604020202020204" pitchFamily="34" charset="0"/>
                <a:cs typeface="Arial" panose="020B0604020202020204" pitchFamily="34" charset="0"/>
              </a:rPr>
              <a:t>Pathogen-reduced</a:t>
            </a:r>
            <a:r>
              <a:rPr lang="fr-CA" sz="1200" dirty="0">
                <a:solidFill>
                  <a:schemeClr val="tx1">
                    <a:lumMod val="60000"/>
                    <a:lumOff val="40000"/>
                  </a:schemeClr>
                </a:solidFill>
                <a:latin typeface="Arial" panose="020B0604020202020204" pitchFamily="34" charset="0"/>
                <a:cs typeface="Arial" panose="020B0604020202020204" pitchFamily="34" charset="0"/>
              </a:rPr>
              <a:t> </a:t>
            </a:r>
            <a:r>
              <a:rPr lang="fr-CA" sz="1200" dirty="0" err="1">
                <a:solidFill>
                  <a:schemeClr val="tx1">
                    <a:lumMod val="60000"/>
                    <a:lumOff val="40000"/>
                  </a:schemeClr>
                </a:solidFill>
                <a:latin typeface="Arial" panose="020B060402020202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cs typeface="Arial" panose="020B0604020202020204" pitchFamily="34" charset="0"/>
              </a:rPr>
              <a:t>. Dans : Clarke G., Abe T., éditeurs. </a:t>
            </a:r>
            <a:r>
              <a:rPr lang="fr-CA" sz="1200" i="1" dirty="0">
                <a:solidFill>
                  <a:schemeClr val="tx1">
                    <a:lumMod val="60000"/>
                    <a:lumOff val="40000"/>
                  </a:schemeClr>
                </a:solidFill>
                <a:latin typeface="Arial" panose="020B0604020202020204" pitchFamily="34" charset="0"/>
                <a:cs typeface="Arial" panose="020B0604020202020204" pitchFamily="34" charset="0"/>
              </a:rPr>
              <a:t>Guide clinique de la transfusion</a:t>
            </a:r>
            <a:r>
              <a:rPr lang="fr-CA" sz="1200" dirty="0">
                <a:solidFill>
                  <a:schemeClr val="tx1">
                    <a:lumMod val="60000"/>
                    <a:lumOff val="40000"/>
                  </a:schemeClr>
                </a:solidFill>
                <a:latin typeface="Arial" panose="020B0604020202020204" pitchFamily="34" charset="0"/>
                <a:cs typeface="Arial" panose="020B0604020202020204" pitchFamily="34" charset="0"/>
              </a:rPr>
              <a:t> [Internet]. Ottawa : Société canadienne du sang, 2022. Chapitre 19.</a:t>
            </a:r>
          </a:p>
        </p:txBody>
      </p:sp>
      <p:pic>
        <p:nvPicPr>
          <p:cNvPr id="16" name="Picture 15">
            <a:extLst>
              <a:ext uri="{FF2B5EF4-FFF2-40B4-BE49-F238E27FC236}">
                <a16:creationId xmlns:a16="http://schemas.microsoft.com/office/drawing/2014/main" id="{B6B7A9FF-A017-8885-4105-3AAD5BF9CD2D}"/>
              </a:ext>
            </a:extLst>
          </p:cNvPr>
          <p:cNvPicPr>
            <a:picLocks noChangeAspect="1"/>
          </p:cNvPicPr>
          <p:nvPr>
            <p:custDataLst>
              <p:tags r:id="rId7"/>
            </p:custDataLst>
          </p:nvPr>
        </p:nvPicPr>
        <p:blipFill>
          <a:blip r:embed="rId10"/>
          <a:stretch>
            <a:fillRect/>
          </a:stretch>
        </p:blipFill>
        <p:spPr>
          <a:xfrm>
            <a:off x="788176" y="997952"/>
            <a:ext cx="8089124" cy="4969626"/>
          </a:xfrm>
          <a:prstGeom prst="rect">
            <a:avLst/>
          </a:prstGeom>
        </p:spPr>
      </p:pic>
    </p:spTree>
    <p:custDataLst>
      <p:tags r:id="rId1"/>
    </p:custDataLst>
    <p:extLst>
      <p:ext uri="{BB962C8B-B14F-4D97-AF65-F5344CB8AC3E}">
        <p14:creationId xmlns:p14="http://schemas.microsoft.com/office/powerpoint/2010/main" val="6769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dirty="0"/>
              <a:t>Solution additive pour plaquettes (PAS)</a:t>
            </a:r>
          </a:p>
        </p:txBody>
      </p:sp>
      <p:pic>
        <p:nvPicPr>
          <p:cNvPr id="5" name="Picture 4">
            <a:extLst>
              <a:ext uri="{FF2B5EF4-FFF2-40B4-BE49-F238E27FC236}">
                <a16:creationId xmlns:a16="http://schemas.microsoft.com/office/drawing/2014/main" id="{6175981A-91CD-4392-B338-8F3BAB5A1385}"/>
              </a:ext>
            </a:extLst>
          </p:cNvPr>
          <p:cNvPicPr>
            <a:picLocks noChangeAspect="1"/>
          </p:cNvPicPr>
          <p:nvPr>
            <p:custDataLst>
              <p:tags r:id="rId3"/>
            </p:custDataLst>
          </p:nvPr>
        </p:nvPicPr>
        <p:blipFill rotWithShape="1">
          <a:blip r:embed="rId6"/>
          <a:srcRect l="9977" t="7692" r="7739" b="8376"/>
          <a:stretch/>
        </p:blipFill>
        <p:spPr>
          <a:xfrm>
            <a:off x="549884" y="1487524"/>
            <a:ext cx="4942659" cy="3882952"/>
          </a:xfrm>
          <a:prstGeom prst="rect">
            <a:avLst/>
          </a:prstGeom>
        </p:spPr>
      </p:pic>
    </p:spTree>
    <p:custDataLst>
      <p:tags r:id="rId1"/>
    </p:custDataLst>
    <p:extLst>
      <p:ext uri="{BB962C8B-B14F-4D97-AF65-F5344CB8AC3E}">
        <p14:creationId xmlns:p14="http://schemas.microsoft.com/office/powerpoint/2010/main" val="74973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931504" y="1474558"/>
            <a:ext cx="9690776" cy="4179793"/>
          </a:xfrm>
        </p:spPr>
        <p:txBody>
          <a:bodyPr anchor="t" anchorCtr="0">
            <a:normAutofit/>
          </a:bodyPr>
          <a:lstStyle/>
          <a:p>
            <a:pPr fontAlgn="base">
              <a:lnSpc>
                <a:spcPct val="114000"/>
              </a:lnSpc>
              <a:spcBef>
                <a:spcPts val="1200"/>
              </a:spcBef>
            </a:pPr>
            <a:r>
              <a:rPr lang="fr-CA" sz="2800" dirty="0"/>
              <a:t>La PAS a été conçue pour remplacer une partie du plasma dans les produits de plaquettes.</a:t>
            </a:r>
          </a:p>
          <a:p>
            <a:pPr fontAlgn="base">
              <a:lnSpc>
                <a:spcPct val="114000"/>
              </a:lnSpc>
              <a:spcBef>
                <a:spcPts val="1200"/>
              </a:spcBef>
            </a:pPr>
            <a:r>
              <a:rPr lang="fr-CA" sz="2800" dirty="0"/>
              <a:t>La solution PAS que nous utilisons pour la fabrication des plaquettes à teneur réduite en agents pathogènes (PAS-E) est la solution SSP+ de </a:t>
            </a:r>
            <a:r>
              <a:rPr lang="fr-CA" sz="2800" dirty="0" err="1"/>
              <a:t>Macopharma</a:t>
            </a:r>
            <a:r>
              <a:rPr lang="fr-CA" sz="2800" dirty="0"/>
              <a:t>.</a:t>
            </a:r>
          </a:p>
          <a:p>
            <a:pPr fontAlgn="base">
              <a:lnSpc>
                <a:spcPct val="114000"/>
              </a:lnSpc>
              <a:spcBef>
                <a:spcPts val="1800"/>
              </a:spcBef>
            </a:pPr>
            <a:r>
              <a:rPr lang="fr-CA" sz="2800" dirty="0"/>
              <a:t>Composition de la solution SSP+ : acétate, citrate, phosphate, potassium, magnésium et </a:t>
            </a:r>
            <a:r>
              <a:rPr lang="fr-CA" sz="2800" dirty="0" err="1"/>
              <a:t>NaCl</a:t>
            </a:r>
            <a:endParaRPr lang="fr-CA" sz="2800" dirty="0"/>
          </a:p>
          <a:p>
            <a:pPr fontAlgn="base">
              <a:lnSpc>
                <a:spcPct val="114000"/>
              </a:lnSpc>
              <a:spcBef>
                <a:spcPts val="1800"/>
              </a:spcBef>
            </a:pPr>
            <a:endParaRPr lang="en-US" sz="2800"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14387" y="114884"/>
            <a:ext cx="12192000" cy="943442"/>
          </a:xfrm>
        </p:spPr>
        <p:txBody>
          <a:bodyPr>
            <a:normAutofit/>
          </a:bodyPr>
          <a:lstStyle/>
          <a:p>
            <a:r>
              <a:rPr lang="fr-CA" dirty="0"/>
              <a:t>La solution additive pour plaquettes (PAS)</a:t>
            </a:r>
          </a:p>
        </p:txBody>
      </p:sp>
      <p:sp>
        <p:nvSpPr>
          <p:cNvPr id="2" name="TextBox 1">
            <a:extLst>
              <a:ext uri="{FF2B5EF4-FFF2-40B4-BE49-F238E27FC236}">
                <a16:creationId xmlns:a16="http://schemas.microsoft.com/office/drawing/2014/main" id="{1CF01DFE-772B-FE52-A9B7-2BA4CB8E2E77}"/>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66059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BFDD74-5D9A-4F0B-90B1-BFBC3621F896}"/>
              </a:ext>
            </a:extLst>
          </p:cNvPr>
          <p:cNvSpPr>
            <a:spLocks noGrp="1"/>
          </p:cNvSpPr>
          <p:nvPr>
            <p:ph type="body" sz="quarter" idx="13"/>
            <p:custDataLst>
              <p:tags r:id="rId2"/>
            </p:custDataLst>
          </p:nvPr>
        </p:nvSpPr>
        <p:spPr>
          <a:xfrm>
            <a:off x="838200" y="1203664"/>
            <a:ext cx="10515600" cy="4724400"/>
          </a:xfrm>
        </p:spPr>
        <p:txBody>
          <a:bodyPr anchor="t" anchorCtr="0">
            <a:normAutofit/>
          </a:bodyPr>
          <a:lstStyle/>
          <a:p>
            <a:pPr fontAlgn="base">
              <a:lnSpc>
                <a:spcPct val="114000"/>
              </a:lnSpc>
              <a:spcBef>
                <a:spcPts val="1800"/>
              </a:spcBef>
            </a:pPr>
            <a:r>
              <a:rPr lang="fr-CA" sz="2800" dirty="0"/>
              <a:t>Solution inerte par rapport au plasma (suspension)</a:t>
            </a:r>
          </a:p>
          <a:p>
            <a:pPr fontAlgn="base">
              <a:lnSpc>
                <a:spcPct val="114000"/>
              </a:lnSpc>
              <a:spcBef>
                <a:spcPts val="1800"/>
              </a:spcBef>
            </a:pPr>
            <a:r>
              <a:rPr lang="fr-CA" sz="2800" dirty="0"/>
              <a:t>Dilution des protéines plasmatiques, des cytokines, des </a:t>
            </a:r>
            <a:r>
              <a:rPr lang="fr-CA" sz="2800" dirty="0" err="1"/>
              <a:t>isoagglutinines</a:t>
            </a:r>
            <a:r>
              <a:rPr lang="fr-CA" sz="2800" dirty="0"/>
              <a:t> (anti-A, anti-B, anti-A/B) et d’autres molécules bioactives</a:t>
            </a:r>
          </a:p>
          <a:p>
            <a:pPr fontAlgn="base">
              <a:lnSpc>
                <a:spcPct val="114000"/>
              </a:lnSpc>
              <a:spcBef>
                <a:spcPts val="1800"/>
              </a:spcBef>
            </a:pPr>
            <a:r>
              <a:rPr lang="fr-CA" sz="2800" dirty="0"/>
              <a:t>Réduction des réactions allergiques et des réactions fébriles transfusionnelles non hémolytiques</a:t>
            </a:r>
            <a:r>
              <a:rPr lang="fr-CA" sz="2800" baseline="30000" dirty="0"/>
              <a:t>1, 2</a:t>
            </a:r>
          </a:p>
          <a:p>
            <a:pPr fontAlgn="base">
              <a:lnSpc>
                <a:spcPct val="114000"/>
              </a:lnSpc>
              <a:spcBef>
                <a:spcPts val="1800"/>
              </a:spcBef>
            </a:pPr>
            <a:r>
              <a:rPr lang="fr-CA" sz="2800" dirty="0"/>
              <a:t>Aucune différence d’intervalles entre l’hémostase et la transfusion</a:t>
            </a:r>
            <a:r>
              <a:rPr lang="fr-CA" sz="2800" baseline="30000" dirty="0"/>
              <a:t>3</a:t>
            </a:r>
            <a:endParaRPr lang="fr-CA" sz="2800" dirty="0"/>
          </a:p>
        </p:txBody>
      </p:sp>
      <p:sp>
        <p:nvSpPr>
          <p:cNvPr id="3" name="Title 2">
            <a:extLst>
              <a:ext uri="{FF2B5EF4-FFF2-40B4-BE49-F238E27FC236}">
                <a16:creationId xmlns:a16="http://schemas.microsoft.com/office/drawing/2014/main" id="{B2E47EDB-5D28-4D79-81D3-137115806CB7}"/>
              </a:ext>
            </a:extLst>
          </p:cNvPr>
          <p:cNvSpPr>
            <a:spLocks noGrp="1"/>
          </p:cNvSpPr>
          <p:nvPr>
            <p:ph type="title"/>
            <p:custDataLst>
              <p:tags r:id="rId3"/>
            </p:custDataLst>
          </p:nvPr>
        </p:nvSpPr>
        <p:spPr/>
        <p:txBody>
          <a:bodyPr>
            <a:normAutofit/>
          </a:bodyPr>
          <a:lstStyle/>
          <a:p>
            <a:r>
              <a:rPr lang="fr-CA"/>
              <a:t>Avantages de la solution PAS</a:t>
            </a:r>
          </a:p>
        </p:txBody>
      </p:sp>
      <p:sp>
        <p:nvSpPr>
          <p:cNvPr id="4" name="TextBox 3">
            <a:extLst>
              <a:ext uri="{FF2B5EF4-FFF2-40B4-BE49-F238E27FC236}">
                <a16:creationId xmlns:a16="http://schemas.microsoft.com/office/drawing/2014/main" id="{38601DF6-D350-13A5-87F5-F3F19745A95F}"/>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99827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br>
              <a:rPr lang="fr-CA" dirty="0"/>
            </a:br>
            <a:r>
              <a:rPr lang="fr-CA" dirty="0"/>
              <a:t>Indications et contre-indications</a:t>
            </a:r>
            <a:br>
              <a:rPr lang="fr-CA" dirty="0"/>
            </a:br>
            <a:br>
              <a:rPr lang="fr-CA" dirty="0"/>
            </a:br>
            <a:r>
              <a:rPr lang="fr-CA" dirty="0"/>
              <a:t>Avantages et inconvénients</a:t>
            </a:r>
            <a:br>
              <a:rPr lang="fr-CA" dirty="0"/>
            </a:br>
            <a:br>
              <a:rPr lang="fr-CA" dirty="0"/>
            </a:br>
            <a:endParaRPr lang="fr-CA" dirty="0"/>
          </a:p>
        </p:txBody>
      </p:sp>
      <p:pic>
        <p:nvPicPr>
          <p:cNvPr id="6" name="Picture Placeholder 5" descr="Icon&#10;&#10;Description automatically generated">
            <a:extLst>
              <a:ext uri="{FF2B5EF4-FFF2-40B4-BE49-F238E27FC236}">
                <a16:creationId xmlns:a16="http://schemas.microsoft.com/office/drawing/2014/main" id="{01FA290C-0355-4447-9198-627A59B64AAB}"/>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5556" r="5556"/>
          <a:stretch>
            <a:fillRect/>
          </a:stretch>
        </p:blipFill>
        <p:spPr>
          <a:xfrm>
            <a:off x="540656" y="611063"/>
            <a:ext cx="5019612" cy="5641394"/>
          </a:xfrm>
          <a:prstGeom prst="rect">
            <a:avLst/>
          </a:prstGeom>
        </p:spPr>
      </p:pic>
    </p:spTree>
    <p:custDataLst>
      <p:tags r:id="rId1"/>
    </p:custDataLst>
    <p:extLst>
      <p:ext uri="{BB962C8B-B14F-4D97-AF65-F5344CB8AC3E}">
        <p14:creationId xmlns:p14="http://schemas.microsoft.com/office/powerpoint/2010/main" val="211129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143000"/>
            <a:ext cx="10515600" cy="4724400"/>
          </a:xfrm>
        </p:spPr>
        <p:txBody>
          <a:bodyPr anchor="t" anchorCtr="0">
            <a:normAutofit/>
          </a:bodyPr>
          <a:lstStyle/>
          <a:p>
            <a:pPr marL="0" indent="0" fontAlgn="base">
              <a:lnSpc>
                <a:spcPct val="125000"/>
              </a:lnSpc>
              <a:buNone/>
            </a:pPr>
            <a:r>
              <a:rPr lang="fr-CA" sz="2800" dirty="0"/>
              <a:t>Les indications des plaquettes à teneur réduite en agents pathogènes sont les mêmes que celles des plaquettes non traitées, avec les ajouts suivants :</a:t>
            </a:r>
          </a:p>
          <a:p>
            <a:pPr marL="0" indent="0" fontAlgn="base">
              <a:lnSpc>
                <a:spcPct val="125000"/>
              </a:lnSpc>
              <a:buNone/>
            </a:pPr>
            <a:r>
              <a:rPr lang="fr-CA" sz="2800" b="1" dirty="0"/>
              <a:t>			</a:t>
            </a:r>
          </a:p>
          <a:p>
            <a:pPr marL="0" indent="0" algn="ctr" fontAlgn="base">
              <a:lnSpc>
                <a:spcPct val="125000"/>
              </a:lnSpc>
              <a:buNone/>
            </a:pPr>
            <a:r>
              <a:rPr lang="fr-CA" sz="3000" b="1" dirty="0"/>
              <a:t>Irradiation non requise/contre-indiquée</a:t>
            </a:r>
          </a:p>
          <a:p>
            <a:pPr marL="0" indent="0" algn="ctr" fontAlgn="base">
              <a:lnSpc>
                <a:spcPct val="125000"/>
              </a:lnSpc>
              <a:buNone/>
            </a:pPr>
            <a:r>
              <a:rPr lang="fr-CA" sz="3000" b="1" dirty="0"/>
              <a:t>Séronégativité pour le CMV </a:t>
            </a:r>
          </a:p>
          <a:p>
            <a:pPr marL="0" indent="0" fontAlgn="base">
              <a:lnSpc>
                <a:spcPct val="125000"/>
              </a:lnSpc>
              <a:buNone/>
            </a:pPr>
            <a:endParaRPr lang="en-US" sz="2400"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200" y="0"/>
            <a:ext cx="10515600" cy="943442"/>
          </a:xfrm>
        </p:spPr>
        <p:txBody>
          <a:bodyPr>
            <a:normAutofit/>
          </a:bodyPr>
          <a:lstStyle/>
          <a:p>
            <a:r>
              <a:rPr lang="fr-CA"/>
              <a:t>Indications</a:t>
            </a:r>
          </a:p>
        </p:txBody>
      </p:sp>
      <p:sp>
        <p:nvSpPr>
          <p:cNvPr id="2" name="TextBox 1">
            <a:extLst>
              <a:ext uri="{FF2B5EF4-FFF2-40B4-BE49-F238E27FC236}">
                <a16:creationId xmlns:a16="http://schemas.microsoft.com/office/drawing/2014/main" id="{70EB5683-D31F-C218-BF9F-476A05B96AE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97266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066800"/>
            <a:ext cx="10515600" cy="4724400"/>
          </a:xfrm>
        </p:spPr>
        <p:txBody>
          <a:bodyPr>
            <a:normAutofit lnSpcReduction="10000"/>
          </a:bodyPr>
          <a:lstStyle/>
          <a:p>
            <a:pPr marL="0" indent="0" fontAlgn="base">
              <a:lnSpc>
                <a:spcPct val="125000"/>
              </a:lnSpc>
              <a:buNone/>
            </a:pPr>
            <a:r>
              <a:rPr lang="fr-CA" dirty="0"/>
              <a:t>Les contre-indications des plaquettes à teneur réduite en agents pathogènes sont les mêmes que celles des plaquettes non traitées, avec les ajouts suivants :</a:t>
            </a:r>
          </a:p>
          <a:p>
            <a:pPr fontAlgn="base">
              <a:lnSpc>
                <a:spcPct val="125000"/>
              </a:lnSpc>
            </a:pPr>
            <a:r>
              <a:rPr lang="fr-CA" sz="2400" dirty="0"/>
              <a:t>Patients ayant des antécédents de réactions d’hypersensibilité à l’</a:t>
            </a:r>
            <a:r>
              <a:rPr lang="fr-CA" sz="2400" dirty="0" err="1"/>
              <a:t>amotosalène</a:t>
            </a:r>
            <a:r>
              <a:rPr lang="fr-CA" sz="2400" dirty="0"/>
              <a:t> ou à tout autre produit contenant un psoralène.</a:t>
            </a:r>
          </a:p>
          <a:p>
            <a:pPr fontAlgn="base">
              <a:lnSpc>
                <a:spcPct val="125000"/>
              </a:lnSpc>
            </a:pPr>
            <a:r>
              <a:rPr lang="fr-CA" sz="2400" dirty="0"/>
              <a:t>Nouveau-nés subissant une photothérapie à l’aide d’un dispositif émettant un rayonnement d’une </a:t>
            </a:r>
            <a:r>
              <a:rPr lang="fr-CA" sz="2400" b="1" dirty="0"/>
              <a:t>longueur d’onde d’énergie maximale inférieure à 425 nm</a:t>
            </a:r>
            <a:r>
              <a:rPr lang="fr-CA" sz="2400" dirty="0"/>
              <a:t> OU présentant une </a:t>
            </a:r>
            <a:r>
              <a:rPr lang="fr-CA" sz="2400" b="1" dirty="0"/>
              <a:t>longueur d’onde d’émission minimale inférieure à 375 nm</a:t>
            </a:r>
            <a:r>
              <a:rPr lang="fr-CA" sz="2400" dirty="0"/>
              <a:t>, du fait du risque d’érythème résultant de l’interaction entre la lumière ultraviolette et l’</a:t>
            </a:r>
            <a:r>
              <a:rPr lang="fr-CA" sz="2400" dirty="0" err="1"/>
              <a:t>amotosalène</a:t>
            </a:r>
            <a:r>
              <a:rPr lang="fr-CA" sz="2400" dirty="0"/>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38200" y="0"/>
            <a:ext cx="10515600" cy="943442"/>
          </a:xfrm>
        </p:spPr>
        <p:txBody>
          <a:bodyPr>
            <a:normAutofit/>
          </a:bodyPr>
          <a:lstStyle/>
          <a:p>
            <a:r>
              <a:rPr lang="fr-CA" dirty="0"/>
              <a:t>Contre-indications</a:t>
            </a:r>
          </a:p>
        </p:txBody>
      </p:sp>
      <p:sp>
        <p:nvSpPr>
          <p:cNvPr id="2" name="TextBox 1">
            <a:extLst>
              <a:ext uri="{FF2B5EF4-FFF2-40B4-BE49-F238E27FC236}">
                <a16:creationId xmlns:a16="http://schemas.microsoft.com/office/drawing/2014/main" id="{CB7AB9F4-852D-7CB6-5FE7-2DCECF2CFBA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39441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573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755262" y="1419088"/>
            <a:ext cx="9020176" cy="4724400"/>
          </a:xfrm>
        </p:spPr>
        <p:txBody>
          <a:bodyPr anchor="t" anchorCtr="0">
            <a:normAutofit fontScale="92500" lnSpcReduction="10000"/>
          </a:bodyPr>
          <a:lstStyle/>
          <a:p>
            <a:pPr fontAlgn="base">
              <a:lnSpc>
                <a:spcPct val="120000"/>
              </a:lnSpc>
            </a:pPr>
            <a:r>
              <a:rPr lang="fr-CA" sz="2400" dirty="0"/>
              <a:t>Réduction du risque de transmission bactérienne</a:t>
            </a:r>
            <a:r>
              <a:rPr lang="fr-CA" sz="2400" baseline="30000" dirty="0"/>
              <a:t>4, 5</a:t>
            </a:r>
          </a:p>
          <a:p>
            <a:pPr fontAlgn="base">
              <a:lnSpc>
                <a:spcPct val="120000"/>
              </a:lnSpc>
            </a:pPr>
            <a:r>
              <a:rPr lang="fr-CA" sz="2400" dirty="0"/>
              <a:t>Réduction du risque d’autres infections transmises par transfusion</a:t>
            </a:r>
          </a:p>
          <a:p>
            <a:pPr lvl="1" fontAlgn="base">
              <a:lnSpc>
                <a:spcPct val="120000"/>
              </a:lnSpc>
            </a:pPr>
            <a:r>
              <a:rPr lang="fr-CA" sz="2400" dirty="0"/>
              <a:t>Encore davantage de sécurité contre un large éventail de virus, bactéries et parasites protozoaires</a:t>
            </a:r>
          </a:p>
          <a:p>
            <a:pPr lvl="1" fontAlgn="base">
              <a:lnSpc>
                <a:spcPct val="120000"/>
              </a:lnSpc>
            </a:pPr>
            <a:r>
              <a:rPr lang="fr-CA" sz="2400" dirty="0"/>
              <a:t>Renforcement des critères de sélection des donneurs et </a:t>
            </a:r>
            <a:r>
              <a:rPr lang="fr-CA" sz="2400" dirty="0">
                <a:latin typeface="Arial"/>
                <a:cs typeface="Arial"/>
              </a:rPr>
              <a:t>des tests </a:t>
            </a:r>
            <a:r>
              <a:rPr lang="fr-CA" sz="2400" dirty="0" err="1">
                <a:latin typeface="Arial"/>
                <a:cs typeface="Arial"/>
              </a:rPr>
              <a:t>prétransfusionnels</a:t>
            </a:r>
            <a:r>
              <a:rPr lang="fr-CA" sz="2400" dirty="0">
                <a:latin typeface="Arial"/>
                <a:cs typeface="Arial"/>
              </a:rPr>
              <a:t> de détection des agents pathogènes réalisés pour tous les dons</a:t>
            </a:r>
            <a:endParaRPr lang="fr-CA" sz="2400" dirty="0"/>
          </a:p>
          <a:p>
            <a:pPr fontAlgn="base">
              <a:lnSpc>
                <a:spcPct val="120000"/>
              </a:lnSpc>
            </a:pPr>
            <a:r>
              <a:rPr lang="fr-CA" sz="2400" dirty="0"/>
              <a:t>Aucune nécessité </a:t>
            </a:r>
            <a:r>
              <a:rPr lang="fr-CA" sz="2400" dirty="0">
                <a:latin typeface="Arial"/>
                <a:cs typeface="Arial"/>
              </a:rPr>
              <a:t>de réaliser les analyses bactériologiques de routine BACT avant la mise en circulation</a:t>
            </a:r>
            <a:endParaRPr lang="fr-CA" sz="2400" dirty="0"/>
          </a:p>
          <a:p>
            <a:pPr lvl="1" fontAlgn="base">
              <a:lnSpc>
                <a:spcPct val="120000"/>
              </a:lnSpc>
            </a:pPr>
            <a:r>
              <a:rPr lang="fr-CA" sz="2400" dirty="0"/>
              <a:t>Distribution aux hôpitaux plus précoce par rapport aux plaquettes non traitées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658525" y="250732"/>
            <a:ext cx="11390312" cy="943442"/>
          </a:xfrm>
        </p:spPr>
        <p:txBody>
          <a:bodyPr>
            <a:normAutofit fontScale="90000"/>
          </a:bodyPr>
          <a:lstStyle/>
          <a:p>
            <a:r>
              <a:rPr lang="fr-CA" dirty="0"/>
              <a:t>Avantages : Réduction du risque d’infections transmises par transfusion</a:t>
            </a:r>
          </a:p>
        </p:txBody>
      </p:sp>
      <p:pic>
        <p:nvPicPr>
          <p:cNvPr id="9" name="Picture 8">
            <a:extLst>
              <a:ext uri="{FF2B5EF4-FFF2-40B4-BE49-F238E27FC236}">
                <a16:creationId xmlns:a16="http://schemas.microsoft.com/office/drawing/2014/main" id="{9376A562-18F5-4F5B-B6FE-5A62FE9680AF}"/>
              </a:ext>
            </a:extLst>
          </p:cNvPr>
          <p:cNvPicPr>
            <a:picLocks noChangeAspect="1"/>
          </p:cNvPicPr>
          <p:nvPr>
            <p:custDataLst>
              <p:tags r:id="rId4"/>
            </p:custDataLst>
          </p:nvPr>
        </p:nvPicPr>
        <p:blipFill>
          <a:blip r:embed="rId9"/>
          <a:stretch>
            <a:fillRect/>
          </a:stretch>
        </p:blipFill>
        <p:spPr>
          <a:xfrm>
            <a:off x="9750812" y="1712129"/>
            <a:ext cx="1510061" cy="1510061"/>
          </a:xfrm>
          <a:prstGeom prst="rect">
            <a:avLst/>
          </a:prstGeom>
        </p:spPr>
      </p:pic>
      <p:pic>
        <p:nvPicPr>
          <p:cNvPr id="11" name="Picture 10">
            <a:extLst>
              <a:ext uri="{FF2B5EF4-FFF2-40B4-BE49-F238E27FC236}">
                <a16:creationId xmlns:a16="http://schemas.microsoft.com/office/drawing/2014/main" id="{DC0C79EF-4A79-4CC9-AD9D-C34BE8E98CA6}"/>
              </a:ext>
            </a:extLst>
          </p:cNvPr>
          <p:cNvPicPr>
            <a:picLocks noChangeAspect="1"/>
          </p:cNvPicPr>
          <p:nvPr>
            <p:custDataLst>
              <p:tags r:id="rId5"/>
            </p:custDataLst>
          </p:nvPr>
        </p:nvPicPr>
        <p:blipFill>
          <a:blip r:embed="rId10"/>
          <a:stretch>
            <a:fillRect/>
          </a:stretch>
        </p:blipFill>
        <p:spPr>
          <a:xfrm>
            <a:off x="9750812" y="4457465"/>
            <a:ext cx="1510061" cy="1510061"/>
          </a:xfrm>
          <a:prstGeom prst="rect">
            <a:avLst/>
          </a:prstGeom>
        </p:spPr>
      </p:pic>
      <p:pic>
        <p:nvPicPr>
          <p:cNvPr id="12" name="Picture 11">
            <a:extLst>
              <a:ext uri="{FF2B5EF4-FFF2-40B4-BE49-F238E27FC236}">
                <a16:creationId xmlns:a16="http://schemas.microsoft.com/office/drawing/2014/main" id="{423FF69A-DEDF-46D7-A99B-69AA97C6B7B9}"/>
              </a:ext>
            </a:extLst>
          </p:cNvPr>
          <p:cNvPicPr>
            <a:picLocks noChangeAspect="1"/>
          </p:cNvPicPr>
          <p:nvPr>
            <p:custDataLst>
              <p:tags r:id="rId6"/>
            </p:custDataLst>
          </p:nvPr>
        </p:nvPicPr>
        <p:blipFill>
          <a:blip r:embed="rId11"/>
          <a:stretch>
            <a:fillRect/>
          </a:stretch>
        </p:blipFill>
        <p:spPr>
          <a:xfrm>
            <a:off x="9750812" y="3047529"/>
            <a:ext cx="1685926" cy="1685926"/>
          </a:xfrm>
          <a:prstGeom prst="rect">
            <a:avLst/>
          </a:prstGeom>
        </p:spPr>
      </p:pic>
      <p:sp>
        <p:nvSpPr>
          <p:cNvPr id="2" name="TextBox 1">
            <a:extLst>
              <a:ext uri="{FF2B5EF4-FFF2-40B4-BE49-F238E27FC236}">
                <a16:creationId xmlns:a16="http://schemas.microsoft.com/office/drawing/2014/main" id="{4EDED100-E536-9163-E55D-7BFEE2B84013}"/>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4534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2"/>
            </p:custDataLst>
          </p:nvPr>
        </p:nvSpPr>
        <p:spPr>
          <a:xfrm>
            <a:off x="700088" y="28575"/>
            <a:ext cx="12192000" cy="943442"/>
          </a:xfrm>
        </p:spPr>
        <p:txBody>
          <a:bodyPr>
            <a:normAutofit/>
          </a:bodyPr>
          <a:lstStyle/>
          <a:p>
            <a:r>
              <a:rPr lang="fr-CA" dirty="0"/>
              <a:t>Avantages : Inactivation des globules blancs </a:t>
            </a:r>
          </a:p>
        </p:txBody>
      </p:sp>
      <p:pic>
        <p:nvPicPr>
          <p:cNvPr id="8" name="Picture 7">
            <a:extLst>
              <a:ext uri="{FF2B5EF4-FFF2-40B4-BE49-F238E27FC236}">
                <a16:creationId xmlns:a16="http://schemas.microsoft.com/office/drawing/2014/main" id="{D7DD044A-B291-734E-4E2B-B834ED9445CF}"/>
              </a:ext>
            </a:extLst>
          </p:cNvPr>
          <p:cNvPicPr>
            <a:picLocks noChangeAspect="1"/>
          </p:cNvPicPr>
          <p:nvPr>
            <p:custDataLst>
              <p:tags r:id="rId3"/>
            </p:custDataLst>
          </p:nvPr>
        </p:nvPicPr>
        <p:blipFill rotWithShape="1">
          <a:blip r:embed="rId8"/>
          <a:srcRect l="16462" r="30785" b="10244"/>
          <a:stretch/>
        </p:blipFill>
        <p:spPr>
          <a:xfrm>
            <a:off x="8876471" y="1297190"/>
            <a:ext cx="2735904" cy="3801593"/>
          </a:xfrm>
          <a:prstGeom prst="rect">
            <a:avLst/>
          </a:prstGeom>
          <a:ln>
            <a:noFill/>
          </a:ln>
          <a:effectLst>
            <a:softEdge rad="112500"/>
          </a:effectLst>
        </p:spPr>
      </p:pic>
      <p:sp>
        <p:nvSpPr>
          <p:cNvPr id="2" name="TextBox 1">
            <a:extLst>
              <a:ext uri="{FF2B5EF4-FFF2-40B4-BE49-F238E27FC236}">
                <a16:creationId xmlns:a16="http://schemas.microsoft.com/office/drawing/2014/main" id="{D2B812B6-15B2-B9AB-24AF-4751AFACFDCC}"/>
              </a:ext>
            </a:extLst>
          </p:cNvPr>
          <p:cNvSpPr txBox="1"/>
          <p:nvPr>
            <p:custDataLst>
              <p:tags r:id="rId4"/>
            </p:custDataLst>
          </p:nvPr>
        </p:nvSpPr>
        <p:spPr>
          <a:xfrm>
            <a:off x="5500687" y="5560810"/>
            <a:ext cx="5991225" cy="830997"/>
          </a:xfrm>
          <a:prstGeom prst="rect">
            <a:avLst/>
          </a:prstGeom>
          <a:noFill/>
        </p:spPr>
        <p:txBody>
          <a:bodyPr wrap="square" rtlCol="0">
            <a:spAutoFit/>
          </a:bodyPr>
          <a:lstStyle/>
          <a:p>
            <a:r>
              <a:rPr lang="fr-CA" sz="1500" dirty="0"/>
              <a:t>*</a:t>
            </a:r>
            <a:r>
              <a:rPr lang="fr-CA" sz="1500" dirty="0">
                <a:latin typeface="Arial" panose="020B0604020202020204" pitchFamily="34" charset="0"/>
                <a:cs typeface="Arial" panose="020B0604020202020204" pitchFamily="34" charset="0"/>
              </a:rPr>
              <a:t>Ta-</a:t>
            </a:r>
            <a:r>
              <a:rPr lang="fr-CA" sz="1500" dirty="0" err="1">
                <a:latin typeface="Arial" panose="020B0604020202020204" pitchFamily="34" charset="0"/>
                <a:cs typeface="Arial" panose="020B0604020202020204" pitchFamily="34" charset="0"/>
              </a:rPr>
              <a:t>GvHD</a:t>
            </a:r>
            <a:r>
              <a:rPr lang="fr-CA" sz="1500" dirty="0"/>
              <a:t> :</a:t>
            </a:r>
            <a:r>
              <a:rPr lang="fr-CA" sz="1500" dirty="0">
                <a:latin typeface="Arial" panose="020B0604020202020204" pitchFamily="34" charset="0"/>
                <a:cs typeface="Arial" panose="020B0604020202020204" pitchFamily="34" charset="0"/>
              </a:rPr>
              <a:t> réaction post-transfusionnelle du greffon contre l’hôte</a:t>
            </a:r>
          </a:p>
          <a:p>
            <a:endParaRPr lang="fr-CA" sz="1500" dirty="0">
              <a:latin typeface="Arial" panose="020B0604020202020204" pitchFamily="34" charset="0"/>
              <a:cs typeface="Arial" panose="020B0604020202020204" pitchFamily="34" charset="0"/>
            </a:endParaRPr>
          </a:p>
          <a:p>
            <a:endParaRPr lang="en-CA" dirty="0"/>
          </a:p>
        </p:txBody>
      </p:sp>
      <p:sp>
        <p:nvSpPr>
          <p:cNvPr id="9" name="Text Placeholder 1">
            <a:extLst>
              <a:ext uri="{FF2B5EF4-FFF2-40B4-BE49-F238E27FC236}">
                <a16:creationId xmlns:a16="http://schemas.microsoft.com/office/drawing/2014/main" id="{258EA76D-D8C0-1AAA-C6E4-7A376E7917F9}"/>
              </a:ext>
            </a:extLst>
          </p:cNvPr>
          <p:cNvSpPr txBox="1">
            <a:spLocks/>
          </p:cNvSpPr>
          <p:nvPr>
            <p:custDataLst>
              <p:tags r:id="rId5"/>
            </p:custDataLst>
          </p:nvPr>
        </p:nvSpPr>
        <p:spPr>
          <a:xfrm>
            <a:off x="700088" y="1157287"/>
            <a:ext cx="8017885" cy="4543425"/>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r-CA" sz="2400" dirty="0"/>
              <a:t>Inhibition de la réplication des globules blancs (leucocytes) et de la production de cytokines </a:t>
            </a:r>
          </a:p>
          <a:p>
            <a:pPr fontAlgn="base"/>
            <a:r>
              <a:rPr lang="fr-CA" sz="2400" dirty="0"/>
              <a:t>Inactivation des globules blancs. </a:t>
            </a:r>
            <a:r>
              <a:rPr lang="fr-CA" sz="2400" b="1" dirty="0"/>
              <a:t>L’irradiation n’est PAS requise.</a:t>
            </a:r>
          </a:p>
          <a:p>
            <a:pPr lvl="1" fontAlgn="base">
              <a:lnSpc>
                <a:spcPct val="120000"/>
              </a:lnSpc>
            </a:pPr>
            <a:r>
              <a:rPr lang="fr-CA" sz="2400" dirty="0"/>
              <a:t>Réduction du risque de Ta-</a:t>
            </a:r>
            <a:r>
              <a:rPr lang="fr-CA" sz="2400" dirty="0" err="1"/>
              <a:t>GvHD</a:t>
            </a:r>
            <a:r>
              <a:rPr lang="fr-CA" sz="2400" dirty="0"/>
              <a:t>* </a:t>
            </a:r>
          </a:p>
          <a:p>
            <a:pPr lvl="1" fontAlgn="base">
              <a:lnSpc>
                <a:spcPct val="120000"/>
              </a:lnSpc>
            </a:pPr>
            <a:r>
              <a:rPr lang="fr-CA" sz="2400" dirty="0"/>
              <a:t>Simplification du processus de commande et de la gestion des stocks.</a:t>
            </a:r>
          </a:p>
          <a:p>
            <a:pPr fontAlgn="base">
              <a:lnSpc>
                <a:spcPct val="120000"/>
              </a:lnSpc>
              <a:spcBef>
                <a:spcPts val="0"/>
              </a:spcBef>
            </a:pPr>
            <a:r>
              <a:rPr lang="fr-CA" sz="2400" dirty="0"/>
              <a:t>Considérées comme un produit </a:t>
            </a:r>
            <a:r>
              <a:rPr lang="fr-CA" sz="2400" b="1" dirty="0"/>
              <a:t>séronégatif pour le CMV</a:t>
            </a:r>
            <a:r>
              <a:rPr lang="fr-CA" sz="2400" dirty="0"/>
              <a:t> </a:t>
            </a:r>
          </a:p>
        </p:txBody>
      </p:sp>
      <p:sp>
        <p:nvSpPr>
          <p:cNvPr id="3" name="TextBox 2">
            <a:extLst>
              <a:ext uri="{FF2B5EF4-FFF2-40B4-BE49-F238E27FC236}">
                <a16:creationId xmlns:a16="http://schemas.microsoft.com/office/drawing/2014/main" id="{75645037-1203-3FD3-0ED2-F01C8AE4FB7F}"/>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76218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8DB6B-D978-4946-8753-8287BB588A4B}"/>
              </a:ext>
            </a:extLst>
          </p:cNvPr>
          <p:cNvSpPr>
            <a:spLocks noGrp="1"/>
          </p:cNvSpPr>
          <p:nvPr>
            <p:ph type="body" sz="quarter" idx="13"/>
            <p:custDataLst>
              <p:tags r:id="rId2"/>
            </p:custDataLst>
          </p:nvPr>
        </p:nvSpPr>
        <p:spPr>
          <a:xfrm>
            <a:off x="838200" y="1143000"/>
            <a:ext cx="10515600" cy="4543425"/>
          </a:xfrm>
        </p:spPr>
        <p:txBody>
          <a:bodyPr anchor="t" anchorCtr="0">
            <a:normAutofit/>
          </a:bodyPr>
          <a:lstStyle/>
          <a:p>
            <a:pPr>
              <a:lnSpc>
                <a:spcPct val="110000"/>
              </a:lnSpc>
              <a:spcBef>
                <a:spcPts val="1200"/>
              </a:spcBef>
            </a:pPr>
            <a:r>
              <a:rPr lang="fr-CA" sz="2400" dirty="0">
                <a:latin typeface="Arial"/>
                <a:cs typeface="Arial"/>
              </a:rPr>
              <a:t>Les critères d’innocuité des essais cliniques et des données d’hémovigilance publiées montrent une réduction des effets indésirables et un profil d’innocuité favorable</a:t>
            </a:r>
            <a:r>
              <a:rPr lang="fr-CA" sz="2400" baseline="30000" dirty="0">
                <a:latin typeface="Arial"/>
                <a:cs typeface="Arial"/>
              </a:rPr>
              <a:t>4,6</a:t>
            </a:r>
            <a:endParaRPr lang="fr-CA" sz="2400" dirty="0">
              <a:latin typeface="Arial"/>
              <a:cs typeface="Arial"/>
            </a:endParaRPr>
          </a:p>
          <a:p>
            <a:pPr>
              <a:lnSpc>
                <a:spcPct val="110000"/>
              </a:lnSpc>
              <a:spcBef>
                <a:spcPts val="1200"/>
              </a:spcBef>
            </a:pPr>
            <a:r>
              <a:rPr lang="fr-CA" sz="2400" dirty="0">
                <a:latin typeface="Arial"/>
                <a:cs typeface="Arial"/>
              </a:rPr>
              <a:t>Réduction des réactions allergiques et des réactions fébriles transfusionnelles non hémolytiques</a:t>
            </a:r>
            <a:r>
              <a:rPr lang="fr-CA" sz="2400" baseline="30000" dirty="0">
                <a:latin typeface="Arial"/>
                <a:cs typeface="Arial"/>
              </a:rPr>
              <a:t>7,8</a:t>
            </a:r>
            <a:endParaRPr lang="fr-CA" sz="2400" dirty="0">
              <a:latin typeface="Arial"/>
              <a:cs typeface="Arial"/>
            </a:endParaRPr>
          </a:p>
          <a:p>
            <a:pPr>
              <a:lnSpc>
                <a:spcPct val="110000"/>
              </a:lnSpc>
              <a:spcBef>
                <a:spcPts val="1200"/>
              </a:spcBef>
            </a:pPr>
            <a:r>
              <a:rPr lang="fr-CA" sz="2400" dirty="0">
                <a:latin typeface="Arial"/>
                <a:cs typeface="Arial"/>
              </a:rPr>
              <a:t>Signes d’innocuité (vs plaquettes non traitées). Évaluation Cochrane menée en 2017</a:t>
            </a:r>
            <a:r>
              <a:rPr lang="fr-CA" sz="2400" baseline="30000" dirty="0">
                <a:latin typeface="Arial"/>
                <a:cs typeface="Arial"/>
              </a:rPr>
              <a:t>6</a:t>
            </a:r>
            <a:r>
              <a:rPr lang="fr-CA" sz="2400" dirty="0">
                <a:latin typeface="Arial"/>
                <a:cs typeface="Arial"/>
              </a:rPr>
              <a:t> :  </a:t>
            </a:r>
          </a:p>
          <a:p>
            <a:pPr lvl="1">
              <a:lnSpc>
                <a:spcPct val="110000"/>
              </a:lnSpc>
            </a:pPr>
            <a:r>
              <a:rPr lang="fr-CA" sz="2400" dirty="0">
                <a:latin typeface="Arial"/>
                <a:cs typeface="Arial"/>
              </a:rPr>
              <a:t>Aucun changement au niveau de la </a:t>
            </a:r>
            <a:r>
              <a:rPr lang="fr-CA" sz="2400" dirty="0" err="1">
                <a:latin typeface="Arial"/>
                <a:cs typeface="Arial"/>
              </a:rPr>
              <a:t>thromboembolie</a:t>
            </a:r>
            <a:r>
              <a:rPr lang="fr-CA" sz="2400" dirty="0">
                <a:latin typeface="Arial"/>
                <a:cs typeface="Arial"/>
              </a:rPr>
              <a:t>, de l’anaphylaxie et des réactions transfusionnelles aiguës</a:t>
            </a:r>
          </a:p>
          <a:p>
            <a:pPr lvl="1">
              <a:lnSpc>
                <a:spcPct val="110000"/>
              </a:lnSpc>
            </a:pPr>
            <a:r>
              <a:rPr lang="fr-CA" sz="2400" dirty="0">
                <a:latin typeface="Arial"/>
                <a:cs typeface="Arial"/>
              </a:rPr>
              <a:t>Aucune augmentation des effets indésirables dans les essais cliniques</a:t>
            </a:r>
          </a:p>
          <a:p>
            <a:pPr>
              <a:lnSpc>
                <a:spcPct val="110000"/>
              </a:lnSpc>
            </a:pPr>
            <a:endParaRPr lang="en-US" dirty="0">
              <a:latin typeface="Arial"/>
              <a:cs typeface="Arial"/>
            </a:endParaRPr>
          </a:p>
        </p:txBody>
      </p:sp>
      <p:sp>
        <p:nvSpPr>
          <p:cNvPr id="9" name="Title 5">
            <a:extLst>
              <a:ext uri="{FF2B5EF4-FFF2-40B4-BE49-F238E27FC236}">
                <a16:creationId xmlns:a16="http://schemas.microsoft.com/office/drawing/2014/main" id="{0B7C6FC6-1E76-B925-77C9-BDBBC2BA3D9F}"/>
              </a:ext>
            </a:extLst>
          </p:cNvPr>
          <p:cNvSpPr>
            <a:spLocks noGrp="1"/>
          </p:cNvSpPr>
          <p:nvPr>
            <p:ph type="title"/>
            <p:custDataLst>
              <p:tags r:id="rId3"/>
            </p:custDataLst>
          </p:nvPr>
        </p:nvSpPr>
        <p:spPr>
          <a:xfrm>
            <a:off x="700088" y="28575"/>
            <a:ext cx="12192000" cy="943442"/>
          </a:xfrm>
        </p:spPr>
        <p:txBody>
          <a:bodyPr>
            <a:normAutofit/>
          </a:bodyPr>
          <a:lstStyle/>
          <a:p>
            <a:r>
              <a:rPr lang="fr-CA"/>
              <a:t>Avantages : Profil d’innocuité favorable </a:t>
            </a:r>
          </a:p>
        </p:txBody>
      </p:sp>
      <p:sp>
        <p:nvSpPr>
          <p:cNvPr id="3" name="TextBox 2">
            <a:extLst>
              <a:ext uri="{FF2B5EF4-FFF2-40B4-BE49-F238E27FC236}">
                <a16:creationId xmlns:a16="http://schemas.microsoft.com/office/drawing/2014/main" id="{51036037-EA78-8D36-58DF-60EC81D38037}"/>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68308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custDataLst>
              <p:tags r:id="rId2"/>
            </p:custDataLst>
          </p:nvPr>
        </p:nvSpPr>
        <p:spPr>
          <a:xfrm>
            <a:off x="838200" y="1128711"/>
            <a:ext cx="10854128" cy="4663441"/>
          </a:xfrm>
        </p:spPr>
        <p:txBody>
          <a:bodyPr anchor="t" anchorCtr="0">
            <a:normAutofit fontScale="85000" lnSpcReduction="20000"/>
          </a:bodyPr>
          <a:lstStyle/>
          <a:p>
            <a:pPr>
              <a:lnSpc>
                <a:spcPct val="110000"/>
              </a:lnSpc>
              <a:spcBef>
                <a:spcPts val="600"/>
              </a:spcBef>
            </a:pPr>
            <a:r>
              <a:rPr lang="fr-CA" sz="2400" dirty="0">
                <a:latin typeface="Arial"/>
                <a:cs typeface="Arial"/>
              </a:rPr>
              <a:t>Un essai précoce (SPRINT) semble indiquer une augmentation du SDRA avec la transfusion d’importants volumes</a:t>
            </a:r>
            <a:r>
              <a:rPr lang="fr-CA" sz="2400" baseline="30000" dirty="0">
                <a:latin typeface="Arial"/>
                <a:cs typeface="Arial"/>
              </a:rPr>
              <a:t>9</a:t>
            </a:r>
            <a:endParaRPr lang="fr-CA" sz="2400" dirty="0">
              <a:latin typeface="Arial"/>
              <a:cs typeface="Arial"/>
            </a:endParaRPr>
          </a:p>
          <a:p>
            <a:pPr lvl="2">
              <a:lnSpc>
                <a:spcPct val="110000"/>
              </a:lnSpc>
              <a:spcBef>
                <a:spcPts val="600"/>
              </a:spcBef>
            </a:pPr>
            <a:r>
              <a:rPr lang="fr-CA" sz="2200" dirty="0">
                <a:latin typeface="Arial"/>
                <a:cs typeface="Arial"/>
              </a:rPr>
              <a:t>5/318 pour les plaquettes traitées vs 0/327 pour les plaquettes non traitées</a:t>
            </a:r>
          </a:p>
          <a:p>
            <a:pPr lvl="2">
              <a:lnSpc>
                <a:spcPct val="110000"/>
              </a:lnSpc>
              <a:spcBef>
                <a:spcPts val="600"/>
              </a:spcBef>
            </a:pPr>
            <a:r>
              <a:rPr lang="fr-CA" sz="2200" dirty="0">
                <a:latin typeface="Arial"/>
                <a:cs typeface="Arial"/>
              </a:rPr>
              <a:t>Une analyse secondaire des données de l’étude n’a montré aucune différence.</a:t>
            </a:r>
          </a:p>
          <a:p>
            <a:pPr>
              <a:lnSpc>
                <a:spcPct val="110000"/>
              </a:lnSpc>
              <a:spcBef>
                <a:spcPts val="600"/>
              </a:spcBef>
            </a:pPr>
            <a:r>
              <a:rPr lang="fr-CA" sz="2400" dirty="0">
                <a:latin typeface="Arial"/>
                <a:cs typeface="Arial"/>
              </a:rPr>
              <a:t>Essai PIPER (15 sites aux É.-U., 2 291 patients avec plus de 10 000 transfusions de plaquettes)</a:t>
            </a:r>
            <a:r>
              <a:rPr lang="fr-CA" sz="2400" baseline="30000" dirty="0">
                <a:latin typeface="Arial"/>
                <a:cs typeface="Arial"/>
              </a:rPr>
              <a:t>10</a:t>
            </a:r>
          </a:p>
          <a:p>
            <a:pPr lvl="1">
              <a:lnSpc>
                <a:spcPct val="110000"/>
              </a:lnSpc>
              <a:spcBef>
                <a:spcPts val="600"/>
              </a:spcBef>
            </a:pPr>
            <a:r>
              <a:rPr lang="fr-CA" sz="2400" dirty="0">
                <a:latin typeface="Arial"/>
                <a:cs typeface="Arial"/>
              </a:rPr>
              <a:t>Aucune différence en termes de ventilation artificielle ou d’atteinte pulmonaire</a:t>
            </a:r>
          </a:p>
          <a:p>
            <a:pPr lvl="1">
              <a:lnSpc>
                <a:spcPct val="110000"/>
              </a:lnSpc>
              <a:spcBef>
                <a:spcPts val="600"/>
              </a:spcBef>
            </a:pPr>
            <a:r>
              <a:rPr lang="fr-CA" sz="2400" dirty="0">
                <a:latin typeface="Arial" panose="020B0604020202020204" pitchFamily="34" charset="0"/>
                <a:ea typeface="Calibri" panose="020F0502020204030204" pitchFamily="34" charset="0"/>
              </a:rPr>
              <a:t>Aucune différence significative s’agissant des cas de SDRA ou d’autres réactions indésirables</a:t>
            </a:r>
          </a:p>
          <a:p>
            <a:pPr>
              <a:lnSpc>
                <a:spcPct val="110000"/>
              </a:lnSpc>
              <a:spcBef>
                <a:spcPts val="600"/>
              </a:spcBef>
            </a:pPr>
            <a:r>
              <a:rPr lang="fr-CA" sz="2400" dirty="0">
                <a:latin typeface="Arial"/>
                <a:cs typeface="Arial"/>
              </a:rPr>
              <a:t>Le rapport post-implémentation d’hémovigilance de </a:t>
            </a:r>
            <a:r>
              <a:rPr lang="fr-CA" sz="2400" dirty="0" err="1">
                <a:latin typeface="Arial"/>
                <a:cs typeface="Arial"/>
              </a:rPr>
              <a:t>Swissmedic</a:t>
            </a:r>
            <a:r>
              <a:rPr lang="fr-CA" sz="2400" dirty="0">
                <a:latin typeface="Arial"/>
                <a:cs typeface="Arial"/>
              </a:rPr>
              <a:t> a passé en revue les événements TRALI</a:t>
            </a:r>
            <a:r>
              <a:rPr lang="fr-CA" sz="2400" baseline="30000" dirty="0">
                <a:latin typeface="Arial"/>
                <a:cs typeface="Arial"/>
              </a:rPr>
              <a:t>8</a:t>
            </a:r>
            <a:r>
              <a:rPr lang="fr-CA" sz="2400" dirty="0">
                <a:latin typeface="Arial"/>
                <a:cs typeface="Arial"/>
              </a:rPr>
              <a:t> : 1:31 000 pour les plaquettes non traitées vs 1:30 000 pour les plaquettes INTERCEPT. </a:t>
            </a:r>
          </a:p>
          <a:p>
            <a:pPr>
              <a:lnSpc>
                <a:spcPct val="110000"/>
              </a:lnSpc>
              <a:spcBef>
                <a:spcPts val="600"/>
              </a:spcBef>
            </a:pPr>
            <a:r>
              <a:rPr lang="fr-CA" sz="2400" dirty="0">
                <a:latin typeface="Arial"/>
                <a:cs typeface="Arial"/>
              </a:rPr>
              <a:t>L’innocuité et l’efficacité à court terme ont été démontrées chez les patients pédiatriques</a:t>
            </a:r>
            <a:r>
              <a:rPr lang="fr-CA" sz="2400" baseline="30000" dirty="0">
                <a:latin typeface="Arial"/>
                <a:cs typeface="Arial"/>
              </a:rPr>
              <a:t>11</a:t>
            </a:r>
            <a:r>
              <a:rPr lang="fr-CA" sz="2400" dirty="0">
                <a:latin typeface="Arial"/>
                <a:cs typeface="Arial"/>
              </a:rPr>
              <a:t> </a:t>
            </a:r>
            <a:r>
              <a:rPr lang="fr-CA" sz="2400">
                <a:latin typeface="Arial"/>
                <a:cs typeface="Arial"/>
              </a:rPr>
              <a:t>et néonataux</a:t>
            </a:r>
            <a:r>
              <a:rPr lang="fr-CA" sz="2400" baseline="30000">
                <a:latin typeface="Arial"/>
                <a:cs typeface="Arial"/>
              </a:rPr>
              <a:t>12</a:t>
            </a:r>
            <a:r>
              <a:rPr lang="fr-CA" sz="2400">
                <a:latin typeface="Arial"/>
                <a:cs typeface="Arial"/>
              </a:rPr>
              <a:t> </a:t>
            </a:r>
            <a:endParaRPr lang="fr-CA" sz="2400" dirty="0">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custDataLst>
              <p:tags r:id="rId3"/>
            </p:custDataLst>
          </p:nvPr>
        </p:nvSpPr>
        <p:spPr/>
        <p:txBody>
          <a:bodyPr>
            <a:normAutofit/>
          </a:bodyPr>
          <a:lstStyle/>
          <a:p>
            <a:r>
              <a:rPr lang="fr-CA" dirty="0"/>
              <a:t>Avantages : Profil d’innocuité favorable </a:t>
            </a:r>
          </a:p>
        </p:txBody>
      </p:sp>
      <p:sp>
        <p:nvSpPr>
          <p:cNvPr id="4" name="TextBox 3">
            <a:extLst>
              <a:ext uri="{FF2B5EF4-FFF2-40B4-BE49-F238E27FC236}">
                <a16:creationId xmlns:a16="http://schemas.microsoft.com/office/drawing/2014/main" id="{47677D36-E79F-43A1-9641-06F818B0AD9F}"/>
              </a:ext>
            </a:extLst>
          </p:cNvPr>
          <p:cNvSpPr txBox="1"/>
          <p:nvPr>
            <p:custDataLst>
              <p:tags r:id="rId4"/>
            </p:custDataLst>
          </p:nvPr>
        </p:nvSpPr>
        <p:spPr>
          <a:xfrm>
            <a:off x="6096000" y="5454201"/>
            <a:ext cx="5871210" cy="523220"/>
          </a:xfrm>
          <a:prstGeom prst="rect">
            <a:avLst/>
          </a:prstGeom>
          <a:noFill/>
        </p:spPr>
        <p:txBody>
          <a:bodyPr wrap="square" rtlCol="0">
            <a:spAutoFit/>
          </a:bodyPr>
          <a:lstStyle/>
          <a:p>
            <a:r>
              <a:rPr lang="fr-CA" sz="1400" dirty="0">
                <a:latin typeface="Arial" panose="020B0604020202020204" pitchFamily="34" charset="0"/>
                <a:cs typeface="Arial" panose="020B0604020202020204" pitchFamily="34" charset="0"/>
              </a:rPr>
              <a:t>SDRA : Syndrome de détresse respiratoire aiguë </a:t>
            </a:r>
          </a:p>
          <a:p>
            <a:r>
              <a:rPr lang="fr-CA" sz="1400" dirty="0">
                <a:latin typeface="Arial" panose="020B0604020202020204" pitchFamily="34" charset="0"/>
                <a:cs typeface="Arial" panose="020B0604020202020204" pitchFamily="34" charset="0"/>
              </a:rPr>
              <a:t>TRALI : Risque de syndrome respiratoire aigu post-transfusionnel </a:t>
            </a:r>
          </a:p>
        </p:txBody>
      </p:sp>
      <p:sp>
        <p:nvSpPr>
          <p:cNvPr id="5" name="TextBox 4">
            <a:extLst>
              <a:ext uri="{FF2B5EF4-FFF2-40B4-BE49-F238E27FC236}">
                <a16:creationId xmlns:a16="http://schemas.microsoft.com/office/drawing/2014/main" id="{BEB5AF4C-A301-1C16-5AD6-65D76745CF2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426753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C7E40-2A8B-49A6-AA7C-CF4EB6DEA170}"/>
              </a:ext>
            </a:extLst>
          </p:cNvPr>
          <p:cNvSpPr>
            <a:spLocks noGrp="1"/>
          </p:cNvSpPr>
          <p:nvPr>
            <p:ph type="body" sz="quarter" idx="13"/>
            <p:custDataLst>
              <p:tags r:id="rId2"/>
            </p:custDataLst>
          </p:nvPr>
        </p:nvSpPr>
        <p:spPr>
          <a:xfrm>
            <a:off x="838200" y="1275347"/>
            <a:ext cx="10515600" cy="4379495"/>
          </a:xfrm>
        </p:spPr>
        <p:txBody>
          <a:bodyPr anchor="t" anchorCtr="0">
            <a:normAutofit fontScale="85000" lnSpcReduction="20000"/>
          </a:bodyPr>
          <a:lstStyle/>
          <a:p>
            <a:pPr marL="0" indent="0">
              <a:lnSpc>
                <a:spcPct val="110000"/>
              </a:lnSpc>
              <a:buNone/>
            </a:pPr>
            <a:r>
              <a:rPr lang="fr-CA" sz="2800" b="1" dirty="0">
                <a:latin typeface="Arial"/>
                <a:cs typeface="Arial"/>
              </a:rPr>
              <a:t>Plaquettes à teneur réduite en agents pathogènes vs non traitées</a:t>
            </a:r>
          </a:p>
          <a:p>
            <a:pPr>
              <a:lnSpc>
                <a:spcPct val="110000"/>
              </a:lnSpc>
            </a:pPr>
            <a:r>
              <a:rPr lang="fr-CA" sz="2800" dirty="0">
                <a:latin typeface="Arial"/>
                <a:cs typeface="Arial"/>
              </a:rPr>
              <a:t>Aucune différence au niveau de la mortalité, ni en termes de saignements (grades 1 à 4 selon l’OMS), de saignements cliniquement significatifs (grade 2 ou plus) ou de saignements sévères (grades 3/4)</a:t>
            </a:r>
            <a:r>
              <a:rPr lang="fr-CA" sz="2800" baseline="30000" dirty="0">
                <a:latin typeface="Arial"/>
                <a:cs typeface="Arial"/>
              </a:rPr>
              <a:t>6</a:t>
            </a:r>
          </a:p>
          <a:p>
            <a:pPr marL="0" indent="0">
              <a:lnSpc>
                <a:spcPct val="110000"/>
              </a:lnSpc>
              <a:buNone/>
            </a:pPr>
            <a:endParaRPr lang="en-US" sz="2800" b="1" dirty="0">
              <a:latin typeface="Arial"/>
              <a:cs typeface="Arial"/>
            </a:endParaRPr>
          </a:p>
          <a:p>
            <a:pPr marL="0" indent="0">
              <a:lnSpc>
                <a:spcPct val="110000"/>
              </a:lnSpc>
              <a:buNone/>
            </a:pPr>
            <a:r>
              <a:rPr lang="fr-CA" sz="2800" b="1" dirty="0">
                <a:latin typeface="Arial"/>
                <a:cs typeface="Arial"/>
              </a:rPr>
              <a:t>Numération plaquettaire et exigences transfusionnelles</a:t>
            </a:r>
          </a:p>
          <a:p>
            <a:pPr marL="342900" indent="-342900">
              <a:lnSpc>
                <a:spcPct val="110000"/>
              </a:lnSpc>
            </a:pPr>
            <a:r>
              <a:rPr lang="fr-CA" sz="2400" dirty="0">
                <a:latin typeface="Arial"/>
                <a:cs typeface="Arial"/>
              </a:rPr>
              <a:t>Baisse de la numération plaquettaire corrigée (CCI) à 1 h et 24 h</a:t>
            </a:r>
          </a:p>
          <a:p>
            <a:pPr marL="342900" indent="-342900">
              <a:lnSpc>
                <a:spcPct val="110000"/>
              </a:lnSpc>
            </a:pPr>
            <a:r>
              <a:rPr lang="fr-CA" sz="2400" dirty="0">
                <a:latin typeface="Arial"/>
                <a:cs typeface="Arial"/>
              </a:rPr>
              <a:t>Hausse de 7 % du nombre de transfusions de plaquettes (écarts publiés de 0 à 30 %)</a:t>
            </a:r>
          </a:p>
          <a:p>
            <a:pPr marL="342900" indent="-342900">
              <a:lnSpc>
                <a:spcPct val="110000"/>
              </a:lnSpc>
              <a:tabLst>
                <a:tab pos="7939088" algn="l"/>
                <a:tab pos="8118475" algn="l"/>
                <a:tab pos="8340725" algn="l"/>
              </a:tabLst>
            </a:pPr>
            <a:r>
              <a:rPr lang="fr-CA" sz="2400" dirty="0">
                <a:latin typeface="Arial"/>
                <a:cs typeface="Arial"/>
              </a:rPr>
              <a:t>Raccourcissement de l’intervalle entre les transfusions (de 0,5 jour en moyenne)</a:t>
            </a:r>
          </a:p>
          <a:p>
            <a:pPr marL="342900" indent="-342900">
              <a:lnSpc>
                <a:spcPct val="110000"/>
              </a:lnSpc>
              <a:tabLst>
                <a:tab pos="7939088" algn="l"/>
                <a:tab pos="8118475" algn="l"/>
                <a:tab pos="8340725" algn="l"/>
              </a:tabLst>
            </a:pPr>
            <a:r>
              <a:rPr lang="fr-CA" sz="2400" dirty="0">
                <a:latin typeface="Arial"/>
                <a:cs typeface="Arial"/>
              </a:rPr>
              <a:t>État réfractaire aux plaquettes plus fréquemment observé (non lié à la présence d’anticorps anti-HLA)</a:t>
            </a:r>
          </a:p>
          <a:p>
            <a:pPr lvl="1">
              <a:lnSpc>
                <a:spcPct val="110000"/>
              </a:lnSpc>
              <a:spcBef>
                <a:spcPts val="600"/>
              </a:spcBef>
              <a:tabLst>
                <a:tab pos="7939088" algn="l"/>
                <a:tab pos="8118475" algn="l"/>
                <a:tab pos="8340725" algn="l"/>
              </a:tabLst>
            </a:pPr>
            <a:endParaRPr lang="en-US" sz="2400" dirty="0">
              <a:latin typeface="Arial"/>
              <a:cs typeface="Arial"/>
            </a:endParaRPr>
          </a:p>
          <a:p>
            <a:pPr>
              <a:lnSpc>
                <a:spcPct val="110000"/>
              </a:lnSpc>
            </a:pPr>
            <a:endParaRPr lang="en-US" sz="2800" b="1" dirty="0">
              <a:latin typeface="Arial"/>
              <a:cs typeface="Arial"/>
            </a:endParaRPr>
          </a:p>
        </p:txBody>
      </p:sp>
      <p:sp>
        <p:nvSpPr>
          <p:cNvPr id="3" name="Title 2">
            <a:extLst>
              <a:ext uri="{FF2B5EF4-FFF2-40B4-BE49-F238E27FC236}">
                <a16:creationId xmlns:a16="http://schemas.microsoft.com/office/drawing/2014/main" id="{20BE34D7-DD1D-4D02-9017-F92E7AF60CEF}"/>
              </a:ext>
            </a:extLst>
          </p:cNvPr>
          <p:cNvSpPr>
            <a:spLocks noGrp="1"/>
          </p:cNvSpPr>
          <p:nvPr>
            <p:ph type="title"/>
            <p:custDataLst>
              <p:tags r:id="rId3"/>
            </p:custDataLst>
          </p:nvPr>
        </p:nvSpPr>
        <p:spPr/>
        <p:txBody>
          <a:bodyPr>
            <a:normAutofit/>
          </a:bodyPr>
          <a:lstStyle/>
          <a:p>
            <a:r>
              <a:rPr lang="fr-CA">
                <a:latin typeface="Arial"/>
                <a:cs typeface="Arial"/>
              </a:rPr>
              <a:t>Résultats cliniques et inconvénients </a:t>
            </a:r>
          </a:p>
        </p:txBody>
      </p:sp>
      <p:sp>
        <p:nvSpPr>
          <p:cNvPr id="4" name="TextBox 3">
            <a:extLst>
              <a:ext uri="{FF2B5EF4-FFF2-40B4-BE49-F238E27FC236}">
                <a16:creationId xmlns:a16="http://schemas.microsoft.com/office/drawing/2014/main" id="{47269F9A-48DB-BDD3-5606-B955C14FB15B}"/>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18528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44B1D13-588D-4BA5-90E2-839AEE8F710B}"/>
              </a:ext>
            </a:extLst>
          </p:cNvPr>
          <p:cNvSpPr txBox="1">
            <a:spLocks/>
          </p:cNvSpPr>
          <p:nvPr>
            <p:custDataLst>
              <p:tags r:id="rId2"/>
            </p:custDataLst>
          </p:nvPr>
        </p:nvSpPr>
        <p:spPr>
          <a:xfrm>
            <a:off x="764236" y="0"/>
            <a:ext cx="10589564" cy="94344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fr-CA">
                <a:latin typeface="Arial"/>
                <a:cs typeface="Arial"/>
              </a:rPr>
              <a:t>INTERCEPT vs non traité</a:t>
            </a:r>
            <a:r>
              <a:rPr lang="fr-CA" baseline="30000">
                <a:latin typeface="Arial"/>
                <a:cs typeface="Arial"/>
              </a:rPr>
              <a:t>6</a:t>
            </a:r>
          </a:p>
        </p:txBody>
      </p:sp>
      <p:sp>
        <p:nvSpPr>
          <p:cNvPr id="2" name="Text Placeholder 1">
            <a:extLst>
              <a:ext uri="{FF2B5EF4-FFF2-40B4-BE49-F238E27FC236}">
                <a16:creationId xmlns:a16="http://schemas.microsoft.com/office/drawing/2014/main" id="{5AB4866A-5D4A-43E8-938D-5EE6008DE21F}"/>
              </a:ext>
            </a:extLst>
          </p:cNvPr>
          <p:cNvSpPr>
            <a:spLocks noGrp="1"/>
          </p:cNvSpPr>
          <p:nvPr>
            <p:ph type="body" sz="quarter" idx="13"/>
            <p:custDataLst>
              <p:tags r:id="rId3"/>
            </p:custDataLst>
          </p:nvPr>
        </p:nvSpPr>
        <p:spPr>
          <a:xfrm>
            <a:off x="717397" y="1143000"/>
            <a:ext cx="2497292" cy="4724400"/>
          </a:xfrm>
        </p:spPr>
        <p:txBody>
          <a:bodyPr anchor="t" anchorCtr="0"/>
          <a:lstStyle/>
          <a:p>
            <a:r>
              <a:rPr lang="fr-CA" dirty="0"/>
              <a:t>Numération plaquettaire à 1 heure</a:t>
            </a:r>
          </a:p>
        </p:txBody>
      </p:sp>
      <p:pic>
        <p:nvPicPr>
          <p:cNvPr id="19" name="Picture 18">
            <a:extLst>
              <a:ext uri="{FF2B5EF4-FFF2-40B4-BE49-F238E27FC236}">
                <a16:creationId xmlns:a16="http://schemas.microsoft.com/office/drawing/2014/main" id="{8A4CF804-EB29-B070-FBCC-D4984CF0CF1A}"/>
              </a:ext>
            </a:extLst>
          </p:cNvPr>
          <p:cNvPicPr>
            <a:picLocks noChangeAspect="1"/>
          </p:cNvPicPr>
          <p:nvPr/>
        </p:nvPicPr>
        <p:blipFill>
          <a:blip r:embed="rId6"/>
          <a:stretch>
            <a:fillRect/>
          </a:stretch>
        </p:blipFill>
        <p:spPr>
          <a:xfrm>
            <a:off x="717396" y="990600"/>
            <a:ext cx="11187003" cy="5000767"/>
          </a:xfrm>
          <a:prstGeom prst="rect">
            <a:avLst/>
          </a:prstGeom>
        </p:spPr>
      </p:pic>
      <p:sp>
        <p:nvSpPr>
          <p:cNvPr id="3" name="TextBox 2">
            <a:extLst>
              <a:ext uri="{FF2B5EF4-FFF2-40B4-BE49-F238E27FC236}">
                <a16:creationId xmlns:a16="http://schemas.microsoft.com/office/drawing/2014/main" id="{884D882D-B365-FC05-07F1-30D5BD21895B}"/>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4062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62878-7DD3-4129-8CAB-0F638C2C2770}"/>
              </a:ext>
            </a:extLst>
          </p:cNvPr>
          <p:cNvSpPr>
            <a:spLocks noGrp="1"/>
          </p:cNvSpPr>
          <p:nvPr>
            <p:ph type="body" sz="quarter" idx="13"/>
            <p:custDataLst>
              <p:tags r:id="rId2"/>
            </p:custDataLst>
          </p:nvPr>
        </p:nvSpPr>
        <p:spPr>
          <a:xfrm>
            <a:off x="838200" y="1128711"/>
            <a:ext cx="10515600" cy="4811751"/>
          </a:xfrm>
        </p:spPr>
        <p:txBody>
          <a:bodyPr anchor="t" anchorCtr="0">
            <a:normAutofit fontScale="92500" lnSpcReduction="10000"/>
          </a:bodyPr>
          <a:lstStyle/>
          <a:p>
            <a:pPr marL="0" indent="0">
              <a:buNone/>
            </a:pPr>
            <a:r>
              <a:rPr lang="fr-CA" b="1" dirty="0"/>
              <a:t>Méthode</a:t>
            </a:r>
          </a:p>
          <a:p>
            <a:pPr lvl="1">
              <a:lnSpc>
                <a:spcPct val="110000"/>
              </a:lnSpc>
            </a:pPr>
            <a:r>
              <a:rPr lang="fr-CA" sz="2400" dirty="0"/>
              <a:t>Transfusion prophylactique de plaquettes à des patients atteints de cancer hématologique et ayant une tumeur solide</a:t>
            </a:r>
          </a:p>
          <a:p>
            <a:pPr lvl="1">
              <a:lnSpc>
                <a:spcPct val="110000"/>
              </a:lnSpc>
            </a:pPr>
            <a:endParaRPr lang="en-CA" sz="1100" dirty="0"/>
          </a:p>
          <a:p>
            <a:pPr lvl="1">
              <a:lnSpc>
                <a:spcPct val="110000"/>
              </a:lnSpc>
            </a:pPr>
            <a:r>
              <a:rPr lang="fr-CA" sz="2400" dirty="0"/>
              <a:t>Administration d’une dose faible (1,1 x 10</a:t>
            </a:r>
            <a:r>
              <a:rPr lang="fr-CA" sz="2400" baseline="30000" dirty="0"/>
              <a:t>11</a:t>
            </a:r>
            <a:r>
              <a:rPr lang="fr-CA" sz="2400" dirty="0"/>
              <a:t>), moyenne (2,2 x 10</a:t>
            </a:r>
            <a:r>
              <a:rPr lang="fr-CA" sz="2400" baseline="30000" dirty="0"/>
              <a:t>11</a:t>
            </a:r>
            <a:r>
              <a:rPr lang="fr-CA" sz="2400" dirty="0"/>
              <a:t>) ou élevée (4,4 x 10</a:t>
            </a:r>
            <a:r>
              <a:rPr lang="fr-CA" sz="2400" baseline="30000" dirty="0"/>
              <a:t>11</a:t>
            </a:r>
            <a:r>
              <a:rPr lang="fr-CA" sz="2400" dirty="0"/>
              <a:t>) lorsque la numération plaquettaire était inférieure à 10 000/l</a:t>
            </a:r>
          </a:p>
          <a:p>
            <a:pPr lvl="1">
              <a:lnSpc>
                <a:spcPct val="110000"/>
              </a:lnSpc>
            </a:pPr>
            <a:endParaRPr lang="en-CA" sz="1100" dirty="0"/>
          </a:p>
          <a:p>
            <a:pPr lvl="1">
              <a:lnSpc>
                <a:spcPct val="110000"/>
              </a:lnSpc>
            </a:pPr>
            <a:r>
              <a:rPr lang="fr-CA" sz="2400" dirty="0"/>
              <a:t>Critère principal : saignement de grade 2 ou plus selon l’OMS</a:t>
            </a:r>
          </a:p>
          <a:p>
            <a:pPr marL="0" indent="0">
              <a:buNone/>
            </a:pPr>
            <a:r>
              <a:rPr lang="fr-CA" b="1" dirty="0"/>
              <a:t>Résultat </a:t>
            </a:r>
          </a:p>
          <a:p>
            <a:pPr lvl="1"/>
            <a:r>
              <a:rPr lang="fr-CA" sz="2400" b="1" dirty="0"/>
              <a:t>Aucune</a:t>
            </a:r>
            <a:r>
              <a:rPr lang="fr-CA" sz="2400" dirty="0"/>
              <a:t> différence n’a été constatée en termes de saignement significatif.</a:t>
            </a:r>
          </a:p>
          <a:p>
            <a:pPr marL="457200" lvl="1" indent="0">
              <a:buNone/>
            </a:pPr>
            <a:endParaRPr lang="en-US" sz="2400" dirty="0"/>
          </a:p>
          <a:p>
            <a:pPr marL="457200" lvl="1" indent="0">
              <a:lnSpc>
                <a:spcPct val="120000"/>
              </a:lnSpc>
              <a:buNone/>
            </a:pPr>
            <a:r>
              <a:rPr lang="fr-CA" sz="2400" b="1" dirty="0"/>
              <a:t>Les essais utilisant des plaquettes à teneur réduite en agents pathogènes n’ont pas non plus montré d’augmentation du risque de saignement dû à la plus faible quantité de plaquettes dans une dose</a:t>
            </a:r>
            <a:r>
              <a:rPr lang="fr-CA" sz="2400" b="1" baseline="30000" dirty="0"/>
              <a:t>8</a:t>
            </a:r>
            <a:r>
              <a:rPr lang="fr-CA" sz="2400" b="1" dirty="0"/>
              <a:t>.</a:t>
            </a:r>
          </a:p>
        </p:txBody>
      </p:sp>
      <p:sp>
        <p:nvSpPr>
          <p:cNvPr id="3" name="Title 2">
            <a:extLst>
              <a:ext uri="{FF2B5EF4-FFF2-40B4-BE49-F238E27FC236}">
                <a16:creationId xmlns:a16="http://schemas.microsoft.com/office/drawing/2014/main" id="{C0937731-4146-4119-86C6-ECC81D0F98C3}"/>
              </a:ext>
            </a:extLst>
          </p:cNvPr>
          <p:cNvSpPr>
            <a:spLocks noGrp="1"/>
          </p:cNvSpPr>
          <p:nvPr>
            <p:ph type="title"/>
            <p:custDataLst>
              <p:tags r:id="rId3"/>
            </p:custDataLst>
          </p:nvPr>
        </p:nvSpPr>
        <p:spPr>
          <a:xfrm>
            <a:off x="764236" y="0"/>
            <a:ext cx="11294414" cy="943442"/>
          </a:xfrm>
        </p:spPr>
        <p:txBody>
          <a:bodyPr>
            <a:normAutofit/>
          </a:bodyPr>
          <a:lstStyle/>
          <a:p>
            <a:r>
              <a:rPr lang="fr-CA" dirty="0"/>
              <a:t>Remarque sur l’efficacité clinique – Essai PLADO</a:t>
            </a:r>
            <a:r>
              <a:rPr lang="fr-CA" baseline="30000" dirty="0"/>
              <a:t>13</a:t>
            </a:r>
          </a:p>
        </p:txBody>
      </p:sp>
      <p:sp>
        <p:nvSpPr>
          <p:cNvPr id="4" name="Rectangle 3">
            <a:extLst>
              <a:ext uri="{FF2B5EF4-FFF2-40B4-BE49-F238E27FC236}">
                <a16:creationId xmlns:a16="http://schemas.microsoft.com/office/drawing/2014/main" id="{69CF8276-408D-4529-A6D3-7DCD0FDEA9C2}"/>
              </a:ext>
            </a:extLst>
          </p:cNvPr>
          <p:cNvSpPr/>
          <p:nvPr>
            <p:custDataLst>
              <p:tags r:id="rId4"/>
            </p:custDataLst>
          </p:nvPr>
        </p:nvSpPr>
        <p:spPr>
          <a:xfrm>
            <a:off x="3048000" y="1859340"/>
            <a:ext cx="6096000" cy="646331"/>
          </a:xfrm>
          <a:prstGeom prst="rect">
            <a:avLst/>
          </a:prstGeom>
        </p:spPr>
        <p:txBody>
          <a:bodyPr>
            <a:spAutoFit/>
          </a:bodyPr>
          <a:lstStyle/>
          <a:p>
            <a:br>
              <a:rPr lang="fr-CA">
                <a:solidFill>
                  <a:srgbClr val="212121"/>
                </a:solidFill>
                <a:latin typeface="BlinkMacSystemFont"/>
              </a:rPr>
            </a:br>
            <a:endParaRPr lang="fr-CA">
              <a:solidFill>
                <a:srgbClr val="212121"/>
              </a:solidFill>
              <a:latin typeface="BlinkMacSystemFont"/>
            </a:endParaRPr>
          </a:p>
        </p:txBody>
      </p:sp>
      <p:sp>
        <p:nvSpPr>
          <p:cNvPr id="5" name="TextBox 4">
            <a:extLst>
              <a:ext uri="{FF2B5EF4-FFF2-40B4-BE49-F238E27FC236}">
                <a16:creationId xmlns:a16="http://schemas.microsoft.com/office/drawing/2014/main" id="{5A4D0104-39E2-B79D-BF9C-CEC5A658134D}"/>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128022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5DB8D-D347-646E-0031-4B662CE28B9C}"/>
              </a:ext>
            </a:extLst>
          </p:cNvPr>
          <p:cNvSpPr>
            <a:spLocks noGrp="1"/>
          </p:cNvSpPr>
          <p:nvPr>
            <p:ph type="title"/>
            <p:custDataLst>
              <p:tags r:id="rId2"/>
            </p:custDataLst>
          </p:nvPr>
        </p:nvSpPr>
        <p:spPr>
          <a:xfrm>
            <a:off x="764236" y="0"/>
            <a:ext cx="11427764" cy="943442"/>
          </a:xfrm>
        </p:spPr>
        <p:txBody>
          <a:bodyPr>
            <a:normAutofit/>
          </a:bodyPr>
          <a:lstStyle/>
          <a:p>
            <a:r>
              <a:rPr lang="fr-CA" dirty="0"/>
              <a:t>État réfractaire aux plaquettes et allo-immunisation </a:t>
            </a:r>
          </a:p>
        </p:txBody>
      </p:sp>
      <p:sp>
        <p:nvSpPr>
          <p:cNvPr id="12" name="Text Placeholder 1">
            <a:extLst>
              <a:ext uri="{FF2B5EF4-FFF2-40B4-BE49-F238E27FC236}">
                <a16:creationId xmlns:a16="http://schemas.microsoft.com/office/drawing/2014/main" id="{EC19459A-8AC9-44B7-0E90-30F642A17AA3}"/>
              </a:ext>
            </a:extLst>
          </p:cNvPr>
          <p:cNvSpPr txBox="1">
            <a:spLocks/>
          </p:cNvSpPr>
          <p:nvPr>
            <p:custDataLst>
              <p:tags r:id="rId3"/>
            </p:custDataLst>
          </p:nvPr>
        </p:nvSpPr>
        <p:spPr>
          <a:xfrm>
            <a:off x="764236" y="951684"/>
            <a:ext cx="10515600" cy="481175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200" dirty="0"/>
              <a:t>Essai SPRINT</a:t>
            </a:r>
            <a:r>
              <a:rPr lang="fr-CA" sz="2200" baseline="30000" dirty="0"/>
              <a:t>14</a:t>
            </a:r>
            <a:r>
              <a:rPr lang="fr-CA" sz="2200" dirty="0"/>
              <a:t> </a:t>
            </a:r>
          </a:p>
          <a:p>
            <a:pPr lvl="1">
              <a:lnSpc>
                <a:spcPct val="100000"/>
              </a:lnSpc>
            </a:pPr>
            <a:r>
              <a:rPr lang="fr-CA" sz="2200" dirty="0"/>
              <a:t>L’état réfractaire semblait transitoire, persistant à la fin de l’étude chez 6 % des patients INTERCEPT et 9 % des patients réfractaires du groupe témoin.</a:t>
            </a:r>
          </a:p>
          <a:p>
            <a:pPr lvl="1">
              <a:lnSpc>
                <a:spcPct val="100000"/>
              </a:lnSpc>
            </a:pPr>
            <a:r>
              <a:rPr lang="fr-CA" sz="2200" b="0" i="0" dirty="0">
                <a:solidFill>
                  <a:schemeClr val="tx1"/>
                </a:solidFill>
              </a:rPr>
              <a:t>L’état réfractaire aux plaquettes allo-immunisées et le besoin de plaquettes HLA compatibles était rare, similaire dans les deux groupes.</a:t>
            </a:r>
          </a:p>
          <a:p>
            <a:pPr>
              <a:lnSpc>
                <a:spcPct val="100000"/>
              </a:lnSpc>
            </a:pPr>
            <a:r>
              <a:rPr lang="fr-CA" sz="2200" dirty="0"/>
              <a:t>Essai IPTAS</a:t>
            </a:r>
            <a:r>
              <a:rPr lang="fr-CA" sz="2200" baseline="30000" dirty="0"/>
              <a:t>15</a:t>
            </a:r>
            <a:r>
              <a:rPr lang="fr-CA" sz="2200" dirty="0"/>
              <a:t> </a:t>
            </a:r>
          </a:p>
          <a:p>
            <a:pPr lvl="1">
              <a:lnSpc>
                <a:spcPct val="100000"/>
              </a:lnSpc>
            </a:pPr>
            <a:r>
              <a:rPr lang="fr-CA" sz="2200" dirty="0"/>
              <a:t>Les patients ont été évalués pour détecter la présence d’anticorps anti-HLA avant et après la transfusion de plaquettes à teneur réduite en agents pathogènes ou de plaquettes non traitées.</a:t>
            </a:r>
          </a:p>
          <a:p>
            <a:pPr lvl="1">
              <a:lnSpc>
                <a:spcPct val="100000"/>
              </a:lnSpc>
            </a:pPr>
            <a:r>
              <a:rPr lang="fr-CA" sz="2200" dirty="0"/>
              <a:t>L’analyse n’était pas suffisamment puissante, mais aucune différence statistiquement significative n’a été observée au niveau des taux </a:t>
            </a:r>
            <a:br>
              <a:rPr lang="fr-CA" sz="2200" dirty="0"/>
            </a:br>
            <a:r>
              <a:rPr lang="fr-CA" sz="2200" dirty="0"/>
              <a:t>d’allo-immunisation anti-HLA.</a:t>
            </a:r>
          </a:p>
          <a:p>
            <a:pPr>
              <a:lnSpc>
                <a:spcPct val="100000"/>
              </a:lnSpc>
            </a:pPr>
            <a:r>
              <a:rPr lang="fr-CA" sz="2200" dirty="0"/>
              <a:t>État réfractaire davantage lié à des causes non immunitaires.</a:t>
            </a:r>
          </a:p>
        </p:txBody>
      </p:sp>
      <p:sp>
        <p:nvSpPr>
          <p:cNvPr id="2" name="TextBox 1">
            <a:extLst>
              <a:ext uri="{FF2B5EF4-FFF2-40B4-BE49-F238E27FC236}">
                <a16:creationId xmlns:a16="http://schemas.microsoft.com/office/drawing/2014/main" id="{54B8AF83-B577-9576-944D-85D0A2D9D17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9232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90B60-066A-0489-A945-7F98DF110B90}"/>
              </a:ext>
            </a:extLst>
          </p:cNvPr>
          <p:cNvSpPr>
            <a:spLocks noGrp="1"/>
          </p:cNvSpPr>
          <p:nvPr>
            <p:ph type="title"/>
            <p:custDataLst>
              <p:tags r:id="rId2"/>
            </p:custDataLst>
          </p:nvPr>
        </p:nvSpPr>
        <p:spPr/>
        <p:txBody>
          <a:bodyPr/>
          <a:lstStyle/>
          <a:p>
            <a:r>
              <a:rPr lang="fr-CA"/>
              <a:t>Transfusions néonatales et intra-utérines   </a:t>
            </a:r>
          </a:p>
        </p:txBody>
      </p:sp>
      <p:sp>
        <p:nvSpPr>
          <p:cNvPr id="6" name="Text Placeholder 1">
            <a:extLst>
              <a:ext uri="{FF2B5EF4-FFF2-40B4-BE49-F238E27FC236}">
                <a16:creationId xmlns:a16="http://schemas.microsoft.com/office/drawing/2014/main" id="{DD222F13-EBCB-8393-D4B1-F3B78A761F7F}"/>
              </a:ext>
            </a:extLst>
          </p:cNvPr>
          <p:cNvSpPr txBox="1">
            <a:spLocks/>
          </p:cNvSpPr>
          <p:nvPr>
            <p:custDataLst>
              <p:tags r:id="rId3"/>
            </p:custDataLst>
          </p:nvPr>
        </p:nvSpPr>
        <p:spPr>
          <a:xfrm>
            <a:off x="939800" y="1467933"/>
            <a:ext cx="10515600" cy="412006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400"/>
              <a:t>Plusieurs études ont décrit l’utilisation de plaquettes à teneur réduite en agents pathogènes chez des patients pédiatriques et néonataux.</a:t>
            </a:r>
          </a:p>
          <a:p>
            <a:pPr>
              <a:lnSpc>
                <a:spcPct val="100000"/>
              </a:lnSpc>
            </a:pPr>
            <a:r>
              <a:rPr lang="fr-CA" sz="2400"/>
              <a:t>Aucune indication d’effet indésirable</a:t>
            </a:r>
          </a:p>
          <a:p>
            <a:pPr lvl="1">
              <a:lnSpc>
                <a:spcPct val="100000"/>
              </a:lnSpc>
            </a:pPr>
            <a:r>
              <a:rPr lang="fr-CA" sz="2400"/>
              <a:t>Plus grande étude : Delaney et coll. &gt; 3 800 patients pédiatriques dans 4 centres, 2013-2019 (1 188 patients de moins de 4 mois)</a:t>
            </a:r>
            <a:r>
              <a:rPr lang="fr-CA" sz="2400" baseline="30000"/>
              <a:t>16</a:t>
            </a:r>
          </a:p>
          <a:p>
            <a:pPr>
              <a:lnSpc>
                <a:spcPct val="100000"/>
              </a:lnSpc>
            </a:pPr>
            <a:r>
              <a:rPr lang="fr-CA" sz="2400"/>
              <a:t>Aucune étude à long terme</a:t>
            </a:r>
          </a:p>
          <a:p>
            <a:pPr>
              <a:lnSpc>
                <a:spcPct val="100000"/>
              </a:lnSpc>
            </a:pPr>
            <a:r>
              <a:rPr lang="fr-CA" sz="2400"/>
              <a:t>Aucune étude publiée sur les transfusions intra-utérines</a:t>
            </a:r>
          </a:p>
          <a:p>
            <a:pPr>
              <a:lnSpc>
                <a:spcPct val="100000"/>
              </a:lnSpc>
            </a:pPr>
            <a:r>
              <a:rPr lang="fr-CA" sz="2400">
                <a:latin typeface="Arial" panose="020B0604020202020204" pitchFamily="34" charset="0"/>
                <a:ea typeface="Calibri" panose="020F0502020204030204" pitchFamily="34" charset="0"/>
              </a:rPr>
              <a:t>Il convient de peser les avantages et les risques avant d’utiliser les plaquettes à teneur réduite en agents pathogènes dans ces contextes.</a:t>
            </a:r>
          </a:p>
        </p:txBody>
      </p:sp>
      <p:sp>
        <p:nvSpPr>
          <p:cNvPr id="2" name="TextBox 1">
            <a:extLst>
              <a:ext uri="{FF2B5EF4-FFF2-40B4-BE49-F238E27FC236}">
                <a16:creationId xmlns:a16="http://schemas.microsoft.com/office/drawing/2014/main" id="{438EB847-8879-48F4-C21E-A88129458228}"/>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93623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custDataLst>
              <p:tags r:id="rId2"/>
            </p:custDataLst>
          </p:nvPr>
        </p:nvSpPr>
        <p:spPr/>
        <p:txBody>
          <a:bodyPr/>
          <a:lstStyle/>
          <a:p>
            <a:r>
              <a:rPr lang="fr-CA"/>
              <a:t>Ressources supplémentaires</a:t>
            </a:r>
            <a:br>
              <a:rPr lang="fr-CA"/>
            </a:br>
            <a:endParaRPr lang="fr-CA"/>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1C9454-D14C-57FC-E29F-B413FBE0E6A6}"/>
              </a:ext>
            </a:extLst>
          </p:cNvPr>
          <p:cNvPicPr>
            <a:picLocks noChangeAspect="1"/>
          </p:cNvPicPr>
          <p:nvPr>
            <p:custDataLst>
              <p:tags r:id="rId4"/>
            </p:custDataLst>
          </p:nvPr>
        </p:nvPicPr>
        <p:blipFill>
          <a:blip r:embed="rId8"/>
          <a:stretch>
            <a:fillRect/>
          </a:stretch>
        </p:blipFill>
        <p:spPr>
          <a:xfrm>
            <a:off x="851077" y="1360967"/>
            <a:ext cx="4539630" cy="2984232"/>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38200" y="1143000"/>
            <a:ext cx="6131864" cy="5029200"/>
          </a:xfrm>
        </p:spPr>
        <p:txBody>
          <a:bodyPr>
            <a:normAutofit/>
          </a:bodyPr>
          <a:lstStyle/>
          <a:p>
            <a:pPr fontAlgn="base">
              <a:lnSpc>
                <a:spcPct val="100000"/>
              </a:lnSpc>
            </a:pPr>
            <a:r>
              <a:rPr lang="fr-CA" dirty="0">
                <a:latin typeface="Arial"/>
                <a:cs typeface="Arial"/>
              </a:rPr>
              <a:t>Technologie d’inactivation des agents pathogènes </a:t>
            </a:r>
          </a:p>
          <a:p>
            <a:pPr lvl="1" fontAlgn="base">
              <a:lnSpc>
                <a:spcPct val="100000"/>
              </a:lnSpc>
            </a:pPr>
            <a:r>
              <a:rPr lang="fr-CA" dirty="0">
                <a:latin typeface="Arial"/>
                <a:cs typeface="Arial"/>
              </a:rPr>
              <a:t>Mécanisme d’action</a:t>
            </a:r>
          </a:p>
          <a:p>
            <a:pPr lvl="1" fontAlgn="base">
              <a:lnSpc>
                <a:spcPct val="100000"/>
              </a:lnSpc>
            </a:pPr>
            <a:r>
              <a:rPr lang="fr-CA" dirty="0">
                <a:latin typeface="Arial"/>
                <a:cs typeface="Arial"/>
              </a:rPr>
              <a:t>Innocuité </a:t>
            </a:r>
          </a:p>
          <a:p>
            <a:pPr fontAlgn="base">
              <a:lnSpc>
                <a:spcPct val="100000"/>
              </a:lnSpc>
            </a:pPr>
            <a:r>
              <a:rPr lang="fr-CA" dirty="0">
                <a:latin typeface="Arial"/>
                <a:cs typeface="Arial"/>
              </a:rPr>
              <a:t>Fabrication  </a:t>
            </a:r>
          </a:p>
          <a:p>
            <a:pPr fontAlgn="base">
              <a:lnSpc>
                <a:spcPct val="100000"/>
              </a:lnSpc>
            </a:pPr>
            <a:r>
              <a:rPr lang="fr-CA" dirty="0">
                <a:latin typeface="Arial"/>
                <a:cs typeface="Arial"/>
              </a:rPr>
              <a:t>Solution additive pour plaquettes </a:t>
            </a:r>
          </a:p>
          <a:p>
            <a:pPr fontAlgn="base">
              <a:lnSpc>
                <a:spcPct val="100000"/>
              </a:lnSpc>
            </a:pPr>
            <a:r>
              <a:rPr lang="fr-CA" dirty="0">
                <a:latin typeface="Arial"/>
                <a:cs typeface="Arial"/>
              </a:rPr>
              <a:t>Indications et contre-indications</a:t>
            </a:r>
          </a:p>
          <a:p>
            <a:pPr fontAlgn="base">
              <a:lnSpc>
                <a:spcPct val="100000"/>
              </a:lnSpc>
            </a:pPr>
            <a:r>
              <a:rPr lang="fr-CA" dirty="0">
                <a:latin typeface="Arial"/>
                <a:cs typeface="Arial"/>
              </a:rPr>
              <a:t>Avantages et inconvénients</a:t>
            </a:r>
          </a:p>
          <a:p>
            <a:pPr fontAlgn="base">
              <a:lnSpc>
                <a:spcPct val="100000"/>
              </a:lnSpc>
            </a:pPr>
            <a:endParaRPr lang="en-US" dirty="0"/>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p:txBody>
          <a:bodyPr/>
          <a:lstStyle/>
          <a:p>
            <a:r>
              <a:rPr lang="fr-CA" dirty="0"/>
              <a:t>Aperçu</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6970064" y="1143000"/>
            <a:ext cx="4457700" cy="4457700"/>
          </a:xfrm>
          <a:prstGeom prst="rect">
            <a:avLst/>
          </a:prstGeom>
        </p:spPr>
      </p:pic>
      <p:sp>
        <p:nvSpPr>
          <p:cNvPr id="4" name="TextBox 3">
            <a:extLst>
              <a:ext uri="{FF2B5EF4-FFF2-40B4-BE49-F238E27FC236}">
                <a16:creationId xmlns:a16="http://schemas.microsoft.com/office/drawing/2014/main" id="{D2D5D783-86CD-3EC2-4691-ED73E1936584}"/>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custDataLst>
              <p:tags r:id="rId2"/>
            </p:custDataLst>
          </p:nvPr>
        </p:nvSpPr>
        <p:spPr>
          <a:xfrm>
            <a:off x="864703" y="1010479"/>
            <a:ext cx="10806629" cy="4724400"/>
          </a:xfrm>
        </p:spPr>
        <p:txBody>
          <a:bodyPr>
            <a:normAutofit lnSpcReduction="10000"/>
          </a:bodyPr>
          <a:lstStyle/>
          <a:p>
            <a:pPr fontAlgn="base"/>
            <a:r>
              <a:rPr lang="fr-CA" sz="1800" dirty="0"/>
              <a:t>Portail éducationnel de la Société canadienne du sang (</a:t>
            </a:r>
            <a:r>
              <a:rPr lang="fr-CA" sz="1800" dirty="0">
                <a:hlinkClick r:id="rId6"/>
              </a:rPr>
              <a:t>profedu.ca</a:t>
            </a:r>
            <a:r>
              <a:rPr lang="fr-CA" sz="1800" dirty="0"/>
              <a:t>)</a:t>
            </a:r>
          </a:p>
          <a:p>
            <a:pPr lvl="1" fontAlgn="base"/>
            <a:r>
              <a:rPr lang="fr-CA" sz="1800" i="1" dirty="0"/>
              <a:t>Guide clinique de la transfusion</a:t>
            </a:r>
            <a:r>
              <a:rPr lang="fr-CA" sz="1800" dirty="0"/>
              <a:t>, chapitre 19, Plaquettes à teneur réduite en agents pathogènes</a:t>
            </a:r>
          </a:p>
          <a:p>
            <a:pPr lvl="1" fontAlgn="base"/>
            <a:r>
              <a:rPr lang="fr-CA" sz="1800" dirty="0"/>
              <a:t>Diaporama sur les informations cliniques (également en capsule vidéo)</a:t>
            </a:r>
          </a:p>
          <a:p>
            <a:pPr lvl="1" fontAlgn="base"/>
            <a:r>
              <a:rPr lang="fr-CA" sz="1800" dirty="0"/>
              <a:t>Diaporama sur les composants (également en capsule vidéo)</a:t>
            </a:r>
          </a:p>
          <a:p>
            <a:pPr lvl="1" fontAlgn="base"/>
            <a:r>
              <a:rPr lang="fr-CA" sz="1800" dirty="0"/>
              <a:t>Diaporama sur l’essentiel des données cliniques (également en capsule vidéo)</a:t>
            </a:r>
          </a:p>
          <a:p>
            <a:pPr lvl="1" fontAlgn="base"/>
            <a:r>
              <a:rPr lang="fr-CA" sz="1800" dirty="0"/>
              <a:t>FAQ – Information destinée aux professionnels de la santé concernant les plaquettes à teneur réduite en agents pathogènes</a:t>
            </a:r>
          </a:p>
          <a:p>
            <a:pPr fontAlgn="base"/>
            <a:r>
              <a:rPr lang="fr-CA" sz="1800" dirty="0"/>
              <a:t>Site Web de la Société canadienne du sang (</a:t>
            </a:r>
            <a:r>
              <a:rPr lang="fr-CA" sz="1800" dirty="0">
                <a:hlinkClick r:id="rId7"/>
              </a:rPr>
              <a:t>sang.ca</a:t>
            </a:r>
            <a:r>
              <a:rPr lang="fr-CA" sz="1800" dirty="0"/>
              <a:t>)</a:t>
            </a:r>
          </a:p>
          <a:p>
            <a:pPr lvl="1" fontAlgn="base"/>
            <a:r>
              <a:rPr lang="fr-CA" sz="1800" dirty="0">
                <a:hlinkClick r:id="rId8"/>
              </a:rPr>
              <a:t>Circulaire d’information</a:t>
            </a:r>
          </a:p>
          <a:p>
            <a:pPr fontAlgn="base"/>
            <a:r>
              <a:rPr lang="fr-CA" sz="1800" dirty="0"/>
              <a:t>Notice du système INTERCEPT : </a:t>
            </a:r>
            <a:r>
              <a:rPr lang="fr-CA" sz="1800" dirty="0">
                <a:hlinkClick r:id="rId9"/>
              </a:rPr>
              <a:t>intercept-canada.com</a:t>
            </a:r>
          </a:p>
          <a:p>
            <a:pPr fontAlgn="base"/>
            <a:r>
              <a:rPr lang="fr-CA" sz="1800" dirty="0">
                <a:latin typeface="Arial"/>
                <a:cs typeface="Arial"/>
              </a:rPr>
              <a:t>Présentation du Réseau régional ontarien de coordination du sang sur les plaquettes mélangées à teneur réduite en agents pathogènes : </a:t>
            </a:r>
            <a:r>
              <a:rPr lang="fr-CA" sz="1800" dirty="0">
                <a:latin typeface="Arial"/>
                <a:cs typeface="Arial"/>
                <a:hlinkClick r:id="rId10"/>
              </a:rPr>
              <a:t>Information on </a:t>
            </a:r>
            <a:r>
              <a:rPr lang="fr-CA" sz="1800" dirty="0" err="1">
                <a:latin typeface="Arial"/>
                <a:cs typeface="Arial"/>
                <a:hlinkClick r:id="rId10"/>
              </a:rPr>
              <a:t>Pathogen</a:t>
            </a:r>
            <a:r>
              <a:rPr lang="fr-CA" sz="1800" dirty="0">
                <a:latin typeface="Arial"/>
                <a:cs typeface="Arial"/>
                <a:hlinkClick r:id="rId10"/>
              </a:rPr>
              <a:t> </a:t>
            </a:r>
            <a:r>
              <a:rPr lang="fr-CA" sz="1800" dirty="0" err="1">
                <a:latin typeface="Arial"/>
                <a:cs typeface="Arial"/>
                <a:hlinkClick r:id="rId10"/>
              </a:rPr>
              <a:t>Reduced</a:t>
            </a:r>
            <a:r>
              <a:rPr lang="fr-CA" sz="1800" dirty="0">
                <a:latin typeface="Arial"/>
                <a:cs typeface="Arial"/>
                <a:hlinkClick r:id="rId10"/>
              </a:rPr>
              <a:t> </a:t>
            </a:r>
            <a:r>
              <a:rPr lang="fr-CA" sz="1800" dirty="0" err="1">
                <a:latin typeface="Arial"/>
                <a:cs typeface="Arial"/>
                <a:hlinkClick r:id="rId10"/>
              </a:rPr>
              <a:t>Pooled</a:t>
            </a:r>
            <a:r>
              <a:rPr lang="fr-CA" sz="1800" dirty="0">
                <a:latin typeface="Arial"/>
                <a:cs typeface="Arial"/>
                <a:hlinkClick r:id="rId10"/>
              </a:rPr>
              <a:t> </a:t>
            </a:r>
            <a:r>
              <a:rPr lang="fr-CA" sz="1800" dirty="0" err="1">
                <a:latin typeface="Arial"/>
                <a:cs typeface="Arial"/>
                <a:hlinkClick r:id="rId10"/>
              </a:rPr>
              <a:t>Platelets</a:t>
            </a:r>
            <a:r>
              <a:rPr lang="fr-CA" sz="1800" dirty="0">
                <a:latin typeface="Arial"/>
                <a:cs typeface="Arial"/>
                <a:hlinkClick r:id="rId10"/>
              </a:rPr>
              <a:t> </a:t>
            </a:r>
            <a:br>
              <a:rPr lang="fr-CA" sz="1800" dirty="0">
                <a:latin typeface="Arial"/>
                <a:cs typeface="Arial"/>
                <a:hlinkClick r:id="rId10"/>
              </a:rPr>
            </a:br>
            <a:r>
              <a:rPr lang="fr-CA" sz="1800" dirty="0">
                <a:latin typeface="Arial"/>
                <a:cs typeface="Arial"/>
                <a:hlinkClick r:id="rId10"/>
              </a:rPr>
              <a:t>– Transfusion Ontario</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custDataLst>
              <p:tags r:id="rId3"/>
            </p:custDataLst>
          </p:nvPr>
        </p:nvSpPr>
        <p:spPr>
          <a:xfrm>
            <a:off x="801884" y="113772"/>
            <a:ext cx="10589564" cy="943442"/>
          </a:xfrm>
        </p:spPr>
        <p:txBody>
          <a:bodyPr/>
          <a:lstStyle/>
          <a:p>
            <a:r>
              <a:rPr lang="fr-CA"/>
              <a:t>Ressources</a:t>
            </a:r>
          </a:p>
        </p:txBody>
      </p:sp>
      <p:sp>
        <p:nvSpPr>
          <p:cNvPr id="2" name="TextBox 1">
            <a:extLst>
              <a:ext uri="{FF2B5EF4-FFF2-40B4-BE49-F238E27FC236}">
                <a16:creationId xmlns:a16="http://schemas.microsoft.com/office/drawing/2014/main" id="{E529890F-53F5-1C10-6B7C-C97F63E72CA5}"/>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CFC2-B070-4880-8F82-0D61BFD77C94}"/>
              </a:ext>
            </a:extLst>
          </p:cNvPr>
          <p:cNvSpPr>
            <a:spLocks noGrp="1"/>
          </p:cNvSpPr>
          <p:nvPr>
            <p:ph type="title"/>
            <p:custDataLst>
              <p:tags r:id="rId2"/>
            </p:custDataLst>
          </p:nvPr>
        </p:nvSpPr>
        <p:spPr>
          <a:xfrm>
            <a:off x="425381" y="41406"/>
            <a:ext cx="9731486" cy="439859"/>
          </a:xfrm>
        </p:spPr>
        <p:txBody>
          <a:bodyPr>
            <a:normAutofit fontScale="90000"/>
          </a:bodyPr>
          <a:lstStyle/>
          <a:p>
            <a:r>
              <a:rPr lang="fr-CA" dirty="0"/>
              <a:t>Références</a:t>
            </a:r>
          </a:p>
        </p:txBody>
      </p:sp>
      <p:sp>
        <p:nvSpPr>
          <p:cNvPr id="8" name="TextBox 7">
            <a:extLst>
              <a:ext uri="{FF2B5EF4-FFF2-40B4-BE49-F238E27FC236}">
                <a16:creationId xmlns:a16="http://schemas.microsoft.com/office/drawing/2014/main" id="{11FD844A-C2CE-4225-835B-52A887F5FC5D}"/>
              </a:ext>
            </a:extLst>
          </p:cNvPr>
          <p:cNvSpPr txBox="1"/>
          <p:nvPr>
            <p:custDataLst>
              <p:tags r:id="rId3"/>
            </p:custDataLst>
          </p:nvPr>
        </p:nvSpPr>
        <p:spPr>
          <a:xfrm>
            <a:off x="559716" y="481265"/>
            <a:ext cx="10810126" cy="6001643"/>
          </a:xfrm>
          <a:prstGeom prst="rect">
            <a:avLst/>
          </a:prstGeom>
          <a:noFill/>
        </p:spPr>
        <p:txBody>
          <a:bodyPr wrap="square" rtlCol="0">
            <a:spAutoFit/>
          </a:bodyPr>
          <a:lstStyle/>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	</a:t>
            </a:r>
            <a:r>
              <a:rPr lang="fr-CA" sz="1200" dirty="0" err="1">
                <a:latin typeface="Arial" panose="020B0604020202020204" pitchFamily="34" charset="0"/>
                <a:ea typeface="Calibri" panose="020F0502020204030204" pitchFamily="34" charset="0"/>
                <a:cs typeface="Arial" panose="020B0604020202020204" pitchFamily="34" charset="0"/>
              </a:rPr>
              <a:t>Mertes</a:t>
            </a:r>
            <a:r>
              <a:rPr lang="fr-CA" sz="1200" dirty="0">
                <a:latin typeface="Arial" panose="020B0604020202020204" pitchFamily="34" charset="0"/>
                <a:ea typeface="Calibri" panose="020F0502020204030204" pitchFamily="34" charset="0"/>
                <a:cs typeface="Arial" panose="020B0604020202020204" pitchFamily="34" charset="0"/>
              </a:rPr>
              <a:t> P. M. et coll. </a:t>
            </a:r>
            <a:r>
              <a:rPr lang="fr-CA" sz="1200" dirty="0" err="1">
                <a:latin typeface="Arial" panose="020B0604020202020204" pitchFamily="34" charset="0"/>
                <a:ea typeface="Calibri" panose="020F0502020204030204" pitchFamily="34" charset="0"/>
                <a:cs typeface="Arial" panose="020B0604020202020204" pitchFamily="34" charset="0"/>
              </a:rPr>
              <a:t>Hypersensitivity</a:t>
            </a:r>
            <a:r>
              <a:rPr lang="fr-CA" sz="1200" dirty="0">
                <a:latin typeface="Arial" panose="020B0604020202020204" pitchFamily="34" charset="0"/>
                <a:ea typeface="Calibri" panose="020F0502020204030204" pitchFamily="34" charset="0"/>
                <a:cs typeface="Arial" panose="020B0604020202020204" pitchFamily="34" charset="0"/>
              </a:rPr>
              <a:t>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to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Concentrate</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Retrospective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the French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Network.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2020;60:507-12. </a:t>
            </a:r>
          </a:p>
          <a:p>
            <a:pPr marL="228600" marR="0" indent="-228600">
              <a:spcBef>
                <a:spcPts val="0"/>
              </a:spcBef>
              <a:spcAft>
                <a:spcPts val="0"/>
              </a:spcAft>
              <a:buAutoNum type="arabicPeriod" startAt="2"/>
            </a:pPr>
            <a:r>
              <a:rPr lang="fr-CA" sz="1200" dirty="0" err="1">
                <a:latin typeface="Arial" panose="020B0604020202020204" pitchFamily="34" charset="0"/>
                <a:ea typeface="Calibri" panose="020F0502020204030204" pitchFamily="34" charset="0"/>
                <a:cs typeface="Arial" panose="020B0604020202020204" pitchFamily="34" charset="0"/>
              </a:rPr>
              <a:t>Mowla</a:t>
            </a:r>
            <a:r>
              <a:rPr lang="fr-CA" sz="1200" dirty="0">
                <a:latin typeface="Arial" panose="020B0604020202020204" pitchFamily="34" charset="0"/>
                <a:ea typeface="Calibri" panose="020F0502020204030204" pitchFamily="34" charset="0"/>
                <a:cs typeface="Arial" panose="020B0604020202020204" pitchFamily="34" charset="0"/>
              </a:rPr>
              <a:t> S. J. et coll. A </a:t>
            </a:r>
            <a:r>
              <a:rPr lang="fr-CA" sz="1200" dirty="0" err="1">
                <a:latin typeface="Arial" panose="020B0604020202020204" pitchFamily="34" charset="0"/>
                <a:ea typeface="Calibri" panose="020F0502020204030204" pitchFamily="34" charset="0"/>
                <a:cs typeface="Arial" panose="020B0604020202020204" pitchFamily="34" charset="0"/>
              </a:rPr>
              <a:t>Comparison</a:t>
            </a:r>
            <a:r>
              <a:rPr lang="fr-CA" sz="1200" dirty="0">
                <a:latin typeface="Arial" panose="020B0604020202020204" pitchFamily="34" charset="0"/>
                <a:ea typeface="Calibri" panose="020F0502020204030204" pitchFamily="34" charset="0"/>
                <a:cs typeface="Arial" panose="020B0604020202020204" pitchFamily="34" charset="0"/>
              </a:rPr>
              <a:t> of Transfusion-</a:t>
            </a:r>
            <a:r>
              <a:rPr lang="fr-CA" sz="1200" dirty="0" err="1">
                <a:latin typeface="Arial" panose="020B0604020202020204" pitchFamily="34" charset="0"/>
                <a:ea typeface="Calibri" panose="020F0502020204030204" pitchFamily="34" charset="0"/>
                <a:cs typeface="Arial" panose="020B0604020202020204" pitchFamily="34" charset="0"/>
              </a:rPr>
              <a:t>Related</a:t>
            </a:r>
            <a:r>
              <a:rPr lang="fr-CA" sz="1200" dirty="0">
                <a:latin typeface="Arial" panose="020B0604020202020204" pitchFamily="34" charset="0"/>
                <a:ea typeface="Calibri" panose="020F0502020204030204" pitchFamily="34" charset="0"/>
                <a:cs typeface="Arial" panose="020B0604020202020204" pitchFamily="34" charset="0"/>
              </a:rPr>
              <a:t> Adverse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among</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Apheresis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Whole</a:t>
            </a:r>
            <a:r>
              <a:rPr lang="fr-CA" sz="1200" dirty="0">
                <a:latin typeface="Arial" panose="020B0604020202020204" pitchFamily="34" charset="0"/>
                <a:ea typeface="Calibri" panose="020F0502020204030204" pitchFamily="34" charset="0"/>
                <a:cs typeface="Arial" panose="020B0604020202020204" pitchFamily="34" charset="0"/>
              </a:rPr>
              <a:t> Blood-</a:t>
            </a:r>
            <a:r>
              <a:rPr lang="fr-CA" sz="1200" dirty="0" err="1">
                <a:latin typeface="Arial" panose="020B0604020202020204" pitchFamily="34" charset="0"/>
                <a:ea typeface="Calibri" panose="020F0502020204030204" pitchFamily="34" charset="0"/>
                <a:cs typeface="Arial" panose="020B0604020202020204" pitchFamily="34" charset="0"/>
              </a:rPr>
              <a:t>Derived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Subjected</a:t>
            </a:r>
            <a:r>
              <a:rPr lang="fr-CA" sz="1200" dirty="0">
                <a:latin typeface="Arial" panose="020B0604020202020204" pitchFamily="34" charset="0"/>
                <a:ea typeface="Calibri" panose="020F0502020204030204" pitchFamily="34" charset="0"/>
                <a:cs typeface="Arial" panose="020B0604020202020204" pitchFamily="34" charset="0"/>
              </a:rPr>
              <a:t> to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Reduction </a:t>
            </a:r>
            <a:r>
              <a:rPr lang="fr-CA" sz="1200" dirty="0" err="1">
                <a:latin typeface="Arial" panose="020B0604020202020204" pitchFamily="34" charset="0"/>
                <a:ea typeface="Calibri" panose="020F0502020204030204" pitchFamily="34" charset="0"/>
                <a:cs typeface="Arial" panose="020B0604020202020204" pitchFamily="34" charset="0"/>
              </a:rPr>
              <a:t>Technology</a:t>
            </a:r>
            <a:r>
              <a:rPr lang="fr-CA" sz="1200" dirty="0">
                <a:latin typeface="Arial" panose="020B0604020202020204" pitchFamily="34" charset="0"/>
                <a:ea typeface="Calibri" panose="020F0502020204030204" pitchFamily="34" charset="0"/>
                <a:cs typeface="Arial" panose="020B0604020202020204" pitchFamily="34" charset="0"/>
              </a:rPr>
              <a:t> as </a:t>
            </a:r>
            <a:r>
              <a:rPr lang="fr-CA" sz="1200" dirty="0" err="1">
                <a:latin typeface="Arial" panose="020B0604020202020204" pitchFamily="34" charset="0"/>
                <a:ea typeface="Calibri" panose="020F0502020204030204" pitchFamily="34" charset="0"/>
                <a:cs typeface="Arial" panose="020B0604020202020204" pitchFamily="34" charset="0"/>
              </a:rPr>
              <a:t>Reported</a:t>
            </a:r>
            <a:r>
              <a:rPr lang="fr-CA" sz="1200" dirty="0">
                <a:latin typeface="Arial" panose="020B0604020202020204" pitchFamily="34" charset="0"/>
                <a:ea typeface="Calibri" panose="020F0502020204030204" pitchFamily="34" charset="0"/>
                <a:cs typeface="Arial" panose="020B0604020202020204" pitchFamily="34" charset="0"/>
              </a:rPr>
              <a:t> to the National Healthcare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Network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Module. </a:t>
            </a:r>
            <a:r>
              <a:rPr lang="fr-CA" sz="1200" i="1" dirty="0" err="1">
                <a:latin typeface="Arial" panose="020B0604020202020204" pitchFamily="34" charset="0"/>
                <a:ea typeface="Calibri" panose="020F0502020204030204" pitchFamily="34" charset="0"/>
                <a:cs typeface="Arial" panose="020B0604020202020204" pitchFamily="34" charset="0"/>
              </a:rPr>
              <a:t>Transfus</a:t>
            </a:r>
            <a:r>
              <a:rPr lang="fr-CA" sz="1200" i="1" dirty="0">
                <a:latin typeface="Arial" panose="020B0604020202020204" pitchFamily="34" charset="0"/>
                <a:ea typeface="Calibri" panose="020F0502020204030204" pitchFamily="34" charset="0"/>
                <a:cs typeface="Arial" panose="020B0604020202020204" pitchFamily="34" charset="0"/>
              </a:rPr>
              <a:t> Med </a:t>
            </a:r>
            <a:r>
              <a:rPr lang="fr-CA" sz="1200" i="1" dirty="0" err="1">
                <a:latin typeface="Arial" panose="020B0604020202020204" pitchFamily="34" charset="0"/>
                <a:ea typeface="Calibri" panose="020F0502020204030204" pitchFamily="34" charset="0"/>
                <a:cs typeface="Arial" panose="020B0604020202020204" pitchFamily="34" charset="0"/>
              </a:rPr>
              <a:t>Rev</a:t>
            </a:r>
            <a:r>
              <a:rPr lang="fr-CA" sz="1200" dirty="0">
                <a:latin typeface="Arial" panose="020B0604020202020204" pitchFamily="34" charset="0"/>
                <a:ea typeface="Calibri" panose="020F0502020204030204" pitchFamily="34" charset="0"/>
                <a:cs typeface="Arial" panose="020B0604020202020204" pitchFamily="34" charset="0"/>
              </a:rPr>
              <a:t> 2021;35: 78-84. </a:t>
            </a:r>
          </a:p>
          <a:p>
            <a:pPr marL="228600" indent="-228600">
              <a:buAutoNum type="arabicPeriod" startAt="2"/>
            </a:pPr>
            <a:r>
              <a:rPr lang="fr-CA" sz="1200" dirty="0" err="1">
                <a:latin typeface="Arial" panose="020B0604020202020204" pitchFamily="34" charset="0"/>
                <a:cs typeface="Arial" panose="020B0604020202020204" pitchFamily="34" charset="0"/>
              </a:rPr>
              <a:t>Kerkhoffs</a:t>
            </a:r>
            <a:r>
              <a:rPr lang="fr-CA" sz="1200" dirty="0">
                <a:latin typeface="Arial" panose="020B0604020202020204" pitchFamily="34" charset="0"/>
                <a:cs typeface="Arial" panose="020B0604020202020204" pitchFamily="34" charset="0"/>
              </a:rPr>
              <a:t> J.-L. H. et coll. A </a:t>
            </a:r>
            <a:r>
              <a:rPr lang="fr-CA" sz="1200" dirty="0" err="1">
                <a:latin typeface="Arial" panose="020B0604020202020204" pitchFamily="34" charset="0"/>
                <a:cs typeface="Arial" panose="020B0604020202020204" pitchFamily="34" charset="0"/>
              </a:rPr>
              <a:t>Multicenter</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Randomized</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Study</a:t>
            </a:r>
            <a:r>
              <a:rPr lang="fr-CA" sz="1200" dirty="0">
                <a:latin typeface="Arial" panose="020B0604020202020204" pitchFamily="34" charset="0"/>
                <a:cs typeface="Arial" panose="020B0604020202020204" pitchFamily="34" charset="0"/>
              </a:rPr>
              <a:t> of the </a:t>
            </a:r>
            <a:r>
              <a:rPr lang="fr-CA" sz="1200" dirty="0" err="1">
                <a:latin typeface="Arial" panose="020B0604020202020204" pitchFamily="34" charset="0"/>
                <a:cs typeface="Arial" panose="020B0604020202020204" pitchFamily="34" charset="0"/>
              </a:rPr>
              <a:t>Efficacy</a:t>
            </a:r>
            <a:r>
              <a:rPr lang="fr-CA" sz="1200" dirty="0">
                <a:latin typeface="Arial" panose="020B0604020202020204" pitchFamily="34" charset="0"/>
                <a:cs typeface="Arial" panose="020B0604020202020204" pitchFamily="34" charset="0"/>
              </a:rPr>
              <a:t> of Transfusions </a:t>
            </a:r>
            <a:r>
              <a:rPr lang="fr-CA" sz="1200" dirty="0" err="1">
                <a:latin typeface="Arial" panose="020B0604020202020204" pitchFamily="34" charset="0"/>
                <a:cs typeface="Arial" panose="020B0604020202020204" pitchFamily="34" charset="0"/>
              </a:rPr>
              <a:t>with</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Platelets</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Stored</a:t>
            </a:r>
            <a:r>
              <a:rPr lang="fr-CA" sz="1200" dirty="0">
                <a:latin typeface="Arial" panose="020B0604020202020204" pitchFamily="34" charset="0"/>
                <a:cs typeface="Arial" panose="020B0604020202020204" pitchFamily="34" charset="0"/>
              </a:rPr>
              <a:t> in </a:t>
            </a:r>
            <a:r>
              <a:rPr lang="fr-CA" sz="1200" dirty="0" err="1">
                <a:latin typeface="Arial" panose="020B0604020202020204" pitchFamily="34" charset="0"/>
                <a:cs typeface="Arial" panose="020B0604020202020204" pitchFamily="34" charset="0"/>
              </a:rPr>
              <a:t>Platelet</a:t>
            </a:r>
            <a:r>
              <a:rPr lang="fr-CA" sz="1200" dirty="0">
                <a:latin typeface="Arial" panose="020B0604020202020204" pitchFamily="34" charset="0"/>
                <a:cs typeface="Arial" panose="020B0604020202020204" pitchFamily="34" charset="0"/>
              </a:rPr>
              <a:t> Additive Solution Versus Plasma.   </a:t>
            </a:r>
          </a:p>
          <a:p>
            <a:pPr marL="228600" indent="-228600"/>
            <a:r>
              <a:rPr lang="fr-CA" sz="1200" dirty="0">
                <a:latin typeface="Arial" panose="020B0604020202020204" pitchFamily="34" charset="0"/>
                <a:cs typeface="Arial" panose="020B0604020202020204" pitchFamily="34" charset="0"/>
              </a:rPr>
              <a:t>	</a:t>
            </a:r>
            <a:r>
              <a:rPr lang="fr-CA" sz="1200" i="1" dirty="0">
                <a:latin typeface="Arial" panose="020B0604020202020204" pitchFamily="34" charset="0"/>
                <a:cs typeface="Arial" panose="020B0604020202020204" pitchFamily="34" charset="0"/>
              </a:rPr>
              <a:t>Blood</a:t>
            </a:r>
            <a:r>
              <a:rPr lang="fr-CA" sz="1200" dirty="0">
                <a:latin typeface="Arial" panose="020B0604020202020204" pitchFamily="34" charset="0"/>
                <a:cs typeface="Arial" panose="020B0604020202020204" pitchFamily="34" charset="0"/>
              </a:rPr>
              <a:t> 2006;108:3210-5.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4. 	</a:t>
            </a:r>
            <a:r>
              <a:rPr lang="fr-CA" sz="1200" dirty="0" err="1">
                <a:latin typeface="Arial" panose="020B0604020202020204" pitchFamily="34" charset="0"/>
                <a:ea typeface="Calibri" panose="020F0502020204030204" pitchFamily="34" charset="0"/>
                <a:cs typeface="Arial" panose="020B0604020202020204" pitchFamily="34" charset="0"/>
              </a:rPr>
              <a:t>Knutson</a:t>
            </a:r>
            <a:r>
              <a:rPr lang="fr-CA" sz="1200" dirty="0">
                <a:latin typeface="Arial" panose="020B0604020202020204" pitchFamily="34" charset="0"/>
                <a:ea typeface="Calibri" panose="020F0502020204030204" pitchFamily="34" charset="0"/>
                <a:cs typeface="Arial" panose="020B0604020202020204" pitchFamily="34" charset="0"/>
              </a:rPr>
              <a:t> F. et coll. A Prospective, Active </a:t>
            </a:r>
            <a:r>
              <a:rPr lang="fr-CA" sz="1200" dirty="0" err="1">
                <a:latin typeface="Arial" panose="020B0604020202020204" pitchFamily="34" charset="0"/>
                <a:ea typeface="Calibri" panose="020F0502020204030204" pitchFamily="34" charset="0"/>
                <a:cs typeface="Arial" panose="020B0604020202020204" pitchFamily="34" charset="0"/>
              </a:rPr>
              <a:t>Haemovigilance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Study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Combined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Cohort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19,175 Transfusions of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Components </a:t>
            </a:r>
            <a:r>
              <a:rPr lang="fr-CA" sz="1200" dirty="0" err="1">
                <a:latin typeface="Arial" panose="020B0604020202020204" pitchFamily="34" charset="0"/>
                <a:ea typeface="Calibri" panose="020F0502020204030204" pitchFamily="34" charset="0"/>
                <a:cs typeface="Arial" panose="020B0604020202020204" pitchFamily="34" charset="0"/>
              </a:rPr>
              <a:t>Prepared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Amotosalen</a:t>
            </a:r>
            <a:r>
              <a:rPr lang="fr-CA" sz="1200" dirty="0">
                <a:latin typeface="Arial" panose="020B0604020202020204" pitchFamily="34" charset="0"/>
                <a:ea typeface="Calibri" panose="020F0502020204030204" pitchFamily="34" charset="0"/>
                <a:cs typeface="Arial" panose="020B0604020202020204" pitchFamily="34" charset="0"/>
              </a:rPr>
              <a:t>-UVA </a:t>
            </a:r>
            <a:r>
              <a:rPr lang="fr-CA" sz="1200" dirty="0" err="1">
                <a:latin typeface="Arial" panose="020B0604020202020204" pitchFamily="34" charset="0"/>
                <a:ea typeface="Calibri" panose="020F0502020204030204" pitchFamily="34" charset="0"/>
                <a:cs typeface="Arial" panose="020B0604020202020204" pitchFamily="34" charset="0"/>
              </a:rPr>
              <a:t>Photochemical</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Treatment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Vox Sang</a:t>
            </a:r>
            <a:r>
              <a:rPr lang="fr-CA" sz="1200" dirty="0">
                <a:latin typeface="Arial" panose="020B0604020202020204" pitchFamily="34" charset="0"/>
                <a:ea typeface="Calibri" panose="020F0502020204030204" pitchFamily="34" charset="0"/>
                <a:cs typeface="Arial" panose="020B0604020202020204" pitchFamily="34" charset="0"/>
              </a:rPr>
              <a:t> 2015;109:343-52.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5. 	Benjamin R. J. et coll. </a:t>
            </a:r>
            <a:r>
              <a:rPr lang="fr-CA" sz="1200" dirty="0" err="1">
                <a:latin typeface="Arial" panose="020B0604020202020204" pitchFamily="34" charset="0"/>
                <a:ea typeface="Calibri" panose="020F0502020204030204" pitchFamily="34" charset="0"/>
                <a:cs typeface="Arial" panose="020B0604020202020204" pitchFamily="34" charset="0"/>
              </a:rPr>
              <a:t>Hemovigilance</a:t>
            </a:r>
            <a:r>
              <a:rPr lang="fr-CA" sz="1200" dirty="0">
                <a:latin typeface="Arial" panose="020B0604020202020204" pitchFamily="34" charset="0"/>
                <a:ea typeface="Calibri" panose="020F0502020204030204" pitchFamily="34" charset="0"/>
                <a:cs typeface="Arial" panose="020B0604020202020204" pitchFamily="34" charset="0"/>
              </a:rPr>
              <a:t> Monitoring of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Septic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Effective </a:t>
            </a:r>
            <a:r>
              <a:rPr lang="fr-CA" sz="1200" dirty="0" err="1">
                <a:latin typeface="Arial" panose="020B0604020202020204" pitchFamily="34" charset="0"/>
                <a:ea typeface="Calibri" panose="020F0502020204030204" pitchFamily="34" charset="0"/>
                <a:cs typeface="Arial" panose="020B0604020202020204" pitchFamily="34" charset="0"/>
              </a:rPr>
              <a:t>Bacterial</a:t>
            </a:r>
            <a:r>
              <a:rPr lang="fr-CA" sz="1200" dirty="0">
                <a:latin typeface="Arial" panose="020B0604020202020204" pitchFamily="34" charset="0"/>
                <a:ea typeface="Calibri" panose="020F0502020204030204" pitchFamily="34" charset="0"/>
                <a:cs typeface="Arial" panose="020B0604020202020204" pitchFamily="34" charset="0"/>
              </a:rPr>
              <a:t> Protection </a:t>
            </a:r>
            <a:r>
              <a:rPr lang="fr-CA" sz="1200" dirty="0" err="1">
                <a:latin typeface="Arial" panose="020B0604020202020204" pitchFamily="34" charset="0"/>
                <a:ea typeface="Calibri" panose="020F0502020204030204" pitchFamily="34" charset="0"/>
                <a:cs typeface="Arial" panose="020B0604020202020204" pitchFamily="34" charset="0"/>
              </a:rPr>
              <a:t>Systems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Transfusion </a:t>
            </a:r>
            <a:r>
              <a:rPr lang="fr-CA" sz="1200" dirty="0">
                <a:latin typeface="Arial" panose="020B0604020202020204" pitchFamily="34" charset="0"/>
                <a:ea typeface="Calibri" panose="020F0502020204030204" pitchFamily="34" charset="0"/>
                <a:cs typeface="Arial" panose="020B0604020202020204" pitchFamily="34" charset="0"/>
              </a:rPr>
              <a:t>2017;57:2946-57.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6.	</a:t>
            </a:r>
            <a:r>
              <a:rPr lang="fr-CA" sz="1200" dirty="0" err="1">
                <a:latin typeface="Arial" panose="020B0604020202020204" pitchFamily="34" charset="0"/>
                <a:ea typeface="Calibri" panose="020F0502020204030204" pitchFamily="34" charset="0"/>
                <a:cs typeface="Arial" panose="020B0604020202020204" pitchFamily="34" charset="0"/>
              </a:rPr>
              <a:t>Estcourt</a:t>
            </a:r>
            <a:r>
              <a:rPr lang="fr-CA" sz="1200" dirty="0">
                <a:latin typeface="Arial" panose="020B0604020202020204" pitchFamily="34" charset="0"/>
                <a:ea typeface="Calibri" panose="020F0502020204030204" pitchFamily="34" charset="0"/>
                <a:cs typeface="Arial" panose="020B0604020202020204" pitchFamily="34" charset="0"/>
              </a:rPr>
              <a:t> L. J. et coll. </a:t>
            </a:r>
            <a:r>
              <a:rPr lang="fr-CA" sz="1200" dirty="0" err="1">
                <a:latin typeface="Arial" panose="020B0604020202020204" pitchFamily="34" charset="0"/>
                <a:ea typeface="Calibri" panose="020F0502020204030204" pitchFamily="34" charset="0"/>
                <a:cs typeface="Arial" panose="020B0604020202020204" pitchFamily="34" charset="0"/>
              </a:rPr>
              <a:t>Pathogen‐Reduced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for the Prevention of </a:t>
            </a:r>
            <a:r>
              <a:rPr lang="fr-CA" sz="1200" dirty="0" err="1">
                <a:latin typeface="Arial" panose="020B0604020202020204" pitchFamily="34" charset="0"/>
                <a:ea typeface="Calibri" panose="020F0502020204030204" pitchFamily="34" charset="0"/>
                <a:cs typeface="Arial" panose="020B0604020202020204" pitchFamily="34" charset="0"/>
              </a:rPr>
              <a:t>Bleeding</a:t>
            </a:r>
            <a:r>
              <a:rPr lang="fr-CA" sz="1200" i="1" dirty="0">
                <a:latin typeface="Arial" panose="020B0604020202020204" pitchFamily="34" charset="0"/>
                <a:ea typeface="Calibri" panose="020F0502020204030204" pitchFamily="34" charset="0"/>
                <a:cs typeface="Arial" panose="020B0604020202020204" pitchFamily="34" charset="0"/>
              </a:rPr>
              <a:t>. Cochrane </a:t>
            </a:r>
            <a:r>
              <a:rPr lang="fr-CA" sz="1200" i="1" dirty="0" err="1">
                <a:latin typeface="Arial" panose="020B0604020202020204" pitchFamily="34" charset="0"/>
                <a:ea typeface="Calibri" panose="020F0502020204030204" pitchFamily="34" charset="0"/>
                <a:cs typeface="Arial" panose="020B0604020202020204" pitchFamily="34" charset="0"/>
              </a:rPr>
              <a:t>Database</a:t>
            </a:r>
            <a:r>
              <a:rPr lang="fr-CA" sz="1200" i="1" dirty="0">
                <a:latin typeface="Arial" panose="020B0604020202020204" pitchFamily="34" charset="0"/>
                <a:ea typeface="Calibri" panose="020F0502020204030204" pitchFamily="34" charset="0"/>
                <a:cs typeface="Arial" panose="020B0604020202020204" pitchFamily="34" charset="0"/>
              </a:rPr>
              <a:t> of </a:t>
            </a:r>
            <a:r>
              <a:rPr lang="fr-CA" sz="1200" i="1" dirty="0" err="1">
                <a:latin typeface="Arial" panose="020B0604020202020204" pitchFamily="34" charset="0"/>
                <a:ea typeface="Calibri" panose="020F0502020204030204" pitchFamily="34" charset="0"/>
                <a:cs typeface="Arial" panose="020B0604020202020204" pitchFamily="34" charset="0"/>
              </a:rPr>
              <a:t>Systematic</a:t>
            </a:r>
            <a:r>
              <a:rPr lang="fr-CA" sz="1200" i="1" dirty="0">
                <a:latin typeface="Arial" panose="020B0604020202020204" pitchFamily="34" charset="0"/>
                <a:ea typeface="Calibri" panose="020F0502020204030204" pitchFamily="34" charset="0"/>
                <a:cs typeface="Arial" panose="020B0604020202020204" pitchFamily="34" charset="0"/>
              </a:rPr>
              <a:t> </a:t>
            </a:r>
            <a:r>
              <a:rPr lang="fr-CA" sz="1200" i="1" dirty="0" err="1">
                <a:latin typeface="Arial" panose="020B0604020202020204" pitchFamily="34" charset="0"/>
                <a:ea typeface="Calibri" panose="020F0502020204030204" pitchFamily="34" charset="0"/>
                <a:cs typeface="Arial" panose="020B0604020202020204" pitchFamily="34" charset="0"/>
              </a:rPr>
              <a:t>Reviews</a:t>
            </a:r>
            <a:r>
              <a:rPr lang="fr-CA" sz="1200" dirty="0">
                <a:latin typeface="Arial" panose="020B0604020202020204" pitchFamily="34" charset="0"/>
                <a:ea typeface="Calibri" panose="020F0502020204030204" pitchFamily="34" charset="0"/>
                <a:cs typeface="Arial" panose="020B0604020202020204" pitchFamily="34" charset="0"/>
              </a:rPr>
              <a:t> 2017.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7. 	</a:t>
            </a:r>
            <a:r>
              <a:rPr lang="fr-CA" sz="1200" dirty="0" err="1">
                <a:latin typeface="Arial" panose="020B0604020202020204" pitchFamily="34" charset="0"/>
                <a:ea typeface="Calibri" panose="020F0502020204030204" pitchFamily="34" charset="0"/>
                <a:cs typeface="Arial" panose="020B0604020202020204" pitchFamily="34" charset="0"/>
              </a:rPr>
              <a:t>Garban</a:t>
            </a:r>
            <a:r>
              <a:rPr lang="fr-CA" sz="1200" dirty="0">
                <a:latin typeface="Arial" panose="020B0604020202020204" pitchFamily="34" charset="0"/>
                <a:ea typeface="Calibri" panose="020F0502020204030204" pitchFamily="34" charset="0"/>
                <a:cs typeface="Arial" panose="020B0604020202020204" pitchFamily="34" charset="0"/>
              </a:rPr>
              <a:t> F. et coll. </a:t>
            </a:r>
            <a:r>
              <a:rPr lang="fr-CA" sz="1200" dirty="0" err="1">
                <a:latin typeface="Arial" panose="020B0604020202020204" pitchFamily="34" charset="0"/>
                <a:ea typeface="Calibri" panose="020F0502020204030204" pitchFamily="34" charset="0"/>
                <a:cs typeface="Arial" panose="020B0604020202020204" pitchFamily="34" charset="0"/>
              </a:rPr>
              <a:t>Comparison</a:t>
            </a:r>
            <a:r>
              <a:rPr lang="fr-CA" sz="1200" dirty="0">
                <a:latin typeface="Arial" panose="020B0604020202020204" pitchFamily="34" charset="0"/>
                <a:ea typeface="Calibri" panose="020F0502020204030204" pitchFamily="34" charset="0"/>
                <a:cs typeface="Arial" panose="020B0604020202020204" pitchFamily="34" charset="0"/>
              </a:rPr>
              <a:t> of the </a:t>
            </a:r>
            <a:r>
              <a:rPr lang="fr-CA" sz="1200" dirty="0" err="1">
                <a:latin typeface="Arial" panose="020B0604020202020204" pitchFamily="34" charset="0"/>
                <a:ea typeface="Calibri" panose="020F0502020204030204" pitchFamily="34" charset="0"/>
                <a:cs typeface="Arial" panose="020B0604020202020204" pitchFamily="34" charset="0"/>
              </a:rPr>
              <a:t>Hemostatic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Efficacy</a:t>
            </a:r>
            <a:r>
              <a:rPr lang="fr-CA" sz="1200" dirty="0">
                <a:latin typeface="Arial" panose="020B0604020202020204" pitchFamily="34" charset="0"/>
                <a:ea typeface="Calibri" panose="020F0502020204030204" pitchFamily="34" charset="0"/>
                <a:cs typeface="Arial" panose="020B0604020202020204" pitchFamily="34" charset="0"/>
              </a:rPr>
              <a:t> of plaquettes à teneur réduite en agents pathogènes Vs </a:t>
            </a:r>
            <a:r>
              <a:rPr lang="fr-CA" sz="1200" dirty="0" err="1">
                <a:latin typeface="Arial" panose="020B0604020202020204" pitchFamily="34" charset="0"/>
                <a:ea typeface="Calibri" panose="020F0502020204030204" pitchFamily="34" charset="0"/>
                <a:cs typeface="Arial" panose="020B0604020202020204" pitchFamily="34" charset="0"/>
              </a:rPr>
              <a:t>Untreated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in Patients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Thrombocytopenia</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Malignant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Hematologic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Diseases</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Randomized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Clinical</a:t>
            </a:r>
            <a:r>
              <a:rPr lang="fr-CA" sz="1200" dirty="0">
                <a:latin typeface="Arial" panose="020B0604020202020204" pitchFamily="34" charset="0"/>
                <a:ea typeface="Calibri" panose="020F0502020204030204" pitchFamily="34" charset="0"/>
                <a:cs typeface="Arial" panose="020B0604020202020204" pitchFamily="34" charset="0"/>
              </a:rPr>
              <a:t> Trial. </a:t>
            </a:r>
            <a:r>
              <a:rPr lang="fr-CA" sz="1200" i="1" dirty="0">
                <a:latin typeface="Arial" panose="020B0604020202020204" pitchFamily="34" charset="0"/>
                <a:ea typeface="Calibri" panose="020F0502020204030204" pitchFamily="34" charset="0"/>
                <a:cs typeface="Arial" panose="020B0604020202020204" pitchFamily="34" charset="0"/>
              </a:rPr>
              <a:t>JAMA </a:t>
            </a:r>
            <a:r>
              <a:rPr lang="fr-CA" sz="1200" i="1" dirty="0" err="1">
                <a:latin typeface="Arial" panose="020B0604020202020204" pitchFamily="34" charset="0"/>
                <a:ea typeface="Calibri" panose="020F0502020204030204" pitchFamily="34" charset="0"/>
                <a:cs typeface="Arial" panose="020B0604020202020204" pitchFamily="34" charset="0"/>
              </a:rPr>
              <a:t>Oncology</a:t>
            </a:r>
            <a:r>
              <a:rPr lang="fr-CA" sz="1200" dirty="0">
                <a:latin typeface="Arial" panose="020B0604020202020204" pitchFamily="34" charset="0"/>
                <a:ea typeface="Calibri" panose="020F0502020204030204" pitchFamily="34" charset="0"/>
                <a:cs typeface="Arial" panose="020B0604020202020204" pitchFamily="34" charset="0"/>
              </a:rPr>
              <a:t> 2018;4:468-75.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8. 	</a:t>
            </a:r>
            <a:r>
              <a:rPr lang="fr-CA" sz="1200" dirty="0" err="1">
                <a:latin typeface="Arial" panose="020B0604020202020204" pitchFamily="34" charset="0"/>
                <a:ea typeface="Calibri" panose="020F0502020204030204" pitchFamily="34" charset="0"/>
                <a:cs typeface="Arial" panose="020B0604020202020204" pitchFamily="34" charset="0"/>
              </a:rPr>
              <a:t>Jutzi</a:t>
            </a:r>
            <a:r>
              <a:rPr lang="fr-CA" sz="1200" dirty="0">
                <a:latin typeface="Arial" panose="020B0604020202020204" pitchFamily="34" charset="0"/>
                <a:ea typeface="Calibri" panose="020F0502020204030204" pitchFamily="34" charset="0"/>
                <a:cs typeface="Arial" panose="020B0604020202020204" pitchFamily="34" charset="0"/>
              </a:rPr>
              <a:t> M., Mansouri </a:t>
            </a:r>
            <a:r>
              <a:rPr lang="fr-CA" sz="1200" dirty="0" err="1">
                <a:latin typeface="Arial" panose="020B0604020202020204" pitchFamily="34" charset="0"/>
                <a:ea typeface="Calibri" panose="020F0502020204030204" pitchFamily="34" charset="0"/>
                <a:cs typeface="Arial" panose="020B0604020202020204" pitchFamily="34" charset="0"/>
              </a:rPr>
              <a:t>Taleghani</a:t>
            </a:r>
            <a:r>
              <a:rPr lang="fr-CA" sz="1200" dirty="0">
                <a:latin typeface="Arial" panose="020B0604020202020204" pitchFamily="34" charset="0"/>
                <a:ea typeface="Calibri" panose="020F0502020204030204" pitchFamily="34" charset="0"/>
                <a:cs typeface="Arial" panose="020B0604020202020204" pitchFamily="34" charset="0"/>
              </a:rPr>
              <a:t> B., </a:t>
            </a:r>
            <a:r>
              <a:rPr lang="fr-CA" sz="1200" dirty="0" err="1">
                <a:latin typeface="Arial" panose="020B0604020202020204" pitchFamily="34" charset="0"/>
                <a:ea typeface="Calibri" panose="020F0502020204030204" pitchFamily="34" charset="0"/>
                <a:cs typeface="Arial" panose="020B0604020202020204" pitchFamily="34" charset="0"/>
              </a:rPr>
              <a:t>Rueesch</a:t>
            </a:r>
            <a:r>
              <a:rPr lang="fr-CA" sz="1200" dirty="0">
                <a:latin typeface="Arial" panose="020B0604020202020204" pitchFamily="34" charset="0"/>
                <a:ea typeface="Calibri" panose="020F0502020204030204" pitchFamily="34" charset="0"/>
                <a:cs typeface="Arial" panose="020B0604020202020204" pitchFamily="34" charset="0"/>
              </a:rPr>
              <a:t> M., Amsler L., Buser A. </a:t>
            </a:r>
            <a:r>
              <a:rPr lang="fr-CA" sz="1200" dirty="0" err="1">
                <a:latin typeface="Arial" panose="020B0604020202020204" pitchFamily="34" charset="0"/>
                <a:ea typeface="Calibri" panose="020F0502020204030204" pitchFamily="34" charset="0"/>
                <a:cs typeface="Arial" panose="020B0604020202020204" pitchFamily="34" charset="0"/>
              </a:rPr>
              <a:t>Nationwide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Implementation</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for All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Concentrates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Switzerland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err="1">
                <a:latin typeface="Arial" panose="020B0604020202020204" pitchFamily="34" charset="0"/>
                <a:ea typeface="Calibri" panose="020F0502020204030204" pitchFamily="34" charset="0"/>
                <a:cs typeface="Arial" panose="020B0604020202020204" pitchFamily="34" charset="0"/>
              </a:rPr>
              <a:t>Transfus</a:t>
            </a:r>
            <a:r>
              <a:rPr lang="fr-CA" sz="1200" i="1" dirty="0">
                <a:latin typeface="Arial" panose="020B0604020202020204" pitchFamily="34" charset="0"/>
                <a:ea typeface="Calibri" panose="020F0502020204030204" pitchFamily="34" charset="0"/>
                <a:cs typeface="Arial" panose="020B0604020202020204" pitchFamily="34" charset="0"/>
              </a:rPr>
              <a:t> Med </a:t>
            </a:r>
            <a:r>
              <a:rPr lang="fr-CA" sz="1200" i="1" dirty="0" err="1">
                <a:latin typeface="Arial" panose="020B0604020202020204" pitchFamily="34" charset="0"/>
                <a:ea typeface="Calibri" panose="020F0502020204030204" pitchFamily="34" charset="0"/>
                <a:cs typeface="Arial" panose="020B0604020202020204" pitchFamily="34" charset="0"/>
              </a:rPr>
              <a:t>Hemother</a:t>
            </a:r>
            <a:r>
              <a:rPr lang="fr-CA" sz="1200" i="1" dirty="0">
                <a:latin typeface="Arial" panose="020B0604020202020204" pitchFamily="34" charset="0"/>
                <a:ea typeface="Calibri" panose="020F0502020204030204" pitchFamily="34" charset="0"/>
                <a:cs typeface="Arial" panose="020B0604020202020204" pitchFamily="34" charset="0"/>
              </a:rPr>
              <a:t> </a:t>
            </a:r>
            <a:r>
              <a:rPr lang="fr-CA" sz="1200" dirty="0">
                <a:latin typeface="Arial" panose="020B0604020202020204" pitchFamily="34" charset="0"/>
                <a:ea typeface="Calibri" panose="020F0502020204030204" pitchFamily="34" charset="0"/>
                <a:cs typeface="Arial" panose="020B0604020202020204" pitchFamily="34" charset="0"/>
              </a:rPr>
              <a:t>2018;45:151-6. </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9. 	Snyder E. et coll. </a:t>
            </a:r>
            <a:r>
              <a:rPr lang="fr-CA" sz="1200" dirty="0" err="1">
                <a:latin typeface="Arial" panose="020B0604020202020204" pitchFamily="34" charset="0"/>
                <a:ea typeface="Calibri" panose="020F0502020204030204" pitchFamily="34" charset="0"/>
                <a:cs typeface="Arial" panose="020B0604020202020204" pitchFamily="34" charset="0"/>
              </a:rPr>
              <a:t>Clinical</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Photochemically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Amotosalen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Hcl</a:t>
            </a:r>
            <a:r>
              <a:rPr lang="fr-CA" sz="1200" dirty="0">
                <a:latin typeface="Arial" panose="020B0604020202020204" pitchFamily="34" charset="0"/>
                <a:ea typeface="Calibri" panose="020F0502020204030204" pitchFamily="34" charset="0"/>
                <a:cs typeface="Arial" panose="020B0604020202020204" pitchFamily="34" charset="0"/>
              </a:rPr>
              <a:t> and Ultraviolet a Light for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The Sprint Trial.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2005; 45:1864-75.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10. Snyder E. L. et coll. The Piper Phase 4 </a:t>
            </a:r>
            <a:r>
              <a:rPr lang="fr-CA" sz="1200" dirty="0" err="1">
                <a:latin typeface="Arial" panose="020B0604020202020204" pitchFamily="34" charset="0"/>
                <a:ea typeface="Calibri" panose="020F0502020204030204" pitchFamily="34" charset="0"/>
                <a:cs typeface="Arial" panose="020B0604020202020204" pitchFamily="34" charset="0"/>
              </a:rPr>
              <a:t>Study</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Inactivated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Entering</a:t>
            </a:r>
            <a:r>
              <a:rPr lang="fr-CA" sz="1200" dirty="0">
                <a:latin typeface="Arial" panose="020B0604020202020204" pitchFamily="34" charset="0"/>
                <a:ea typeface="Calibri" panose="020F0502020204030204" pitchFamily="34" charset="0"/>
                <a:cs typeface="Arial" panose="020B0604020202020204" pitchFamily="34" charset="0"/>
              </a:rPr>
              <a:t> Routine Practice. 2021 AABB </a:t>
            </a:r>
            <a:r>
              <a:rPr lang="fr-CA" sz="1200" dirty="0" err="1">
                <a:latin typeface="Arial" panose="020B0604020202020204" pitchFamily="34" charset="0"/>
                <a:ea typeface="Calibri" panose="020F0502020204030204" pitchFamily="34" charset="0"/>
                <a:cs typeface="Arial" panose="020B0604020202020204" pitchFamily="34" charset="0"/>
              </a:rPr>
              <a:t>Annual</a:t>
            </a:r>
            <a:r>
              <a:rPr lang="fr-CA" sz="1200" dirty="0">
                <a:latin typeface="Arial" panose="020B0604020202020204" pitchFamily="34" charset="0"/>
                <a:ea typeface="Calibri" panose="020F0502020204030204" pitchFamily="34" charset="0"/>
                <a:cs typeface="Arial" panose="020B0604020202020204" pitchFamily="34" charset="0"/>
              </a:rPr>
              <a:t> Meeting. Virtual, </a:t>
            </a:r>
            <a:r>
              <a:rPr lang="fr-CA" sz="1200" i="1" dirty="0">
                <a:latin typeface="Arial" panose="020B0604020202020204" pitchFamily="34" charset="0"/>
                <a:ea typeface="Calibri" panose="020F0502020204030204" pitchFamily="34" charset="0"/>
                <a:cs typeface="Arial" panose="020B0604020202020204" pitchFamily="34" charset="0"/>
              </a:rPr>
              <a:t>Transfusion </a:t>
            </a:r>
            <a:r>
              <a:rPr lang="fr-CA" sz="1200" dirty="0">
                <a:latin typeface="Arial" panose="020B0604020202020204" pitchFamily="34" charset="0"/>
                <a:ea typeface="Calibri" panose="020F0502020204030204" pitchFamily="34" charset="0"/>
                <a:cs typeface="Arial" panose="020B0604020202020204" pitchFamily="34" charset="0"/>
              </a:rPr>
              <a:t>2021.</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11.	Schulz W. L. et coll. Blood </a:t>
            </a:r>
            <a:r>
              <a:rPr lang="fr-CA" sz="1200" dirty="0" err="1">
                <a:latin typeface="Arial" panose="020B0604020202020204" pitchFamily="34" charset="0"/>
                <a:ea typeface="Calibri" panose="020F0502020204030204" pitchFamily="34" charset="0"/>
                <a:cs typeface="Arial" panose="020B0604020202020204" pitchFamily="34" charset="0"/>
              </a:rPr>
              <a:t>Utilization</a:t>
            </a:r>
            <a:r>
              <a:rPr lang="fr-CA" sz="1200" dirty="0">
                <a:latin typeface="Arial" panose="020B0604020202020204" pitchFamily="34" charset="0"/>
                <a:ea typeface="Calibri" panose="020F0502020204030204" pitchFamily="34" charset="0"/>
                <a:cs typeface="Arial" panose="020B0604020202020204" pitchFamily="34" charset="0"/>
              </a:rPr>
              <a:t> and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Pediatric</a:t>
            </a:r>
            <a:r>
              <a:rPr lang="fr-CA" sz="1200" dirty="0">
                <a:latin typeface="Arial" panose="020B0604020202020204" pitchFamily="34" charset="0"/>
                <a:ea typeface="Calibri" panose="020F0502020204030204" pitchFamily="34" charset="0"/>
                <a:cs typeface="Arial" panose="020B0604020202020204" pitchFamily="34" charset="0"/>
              </a:rPr>
              <a:t> Patients </a:t>
            </a:r>
            <a:r>
              <a:rPr lang="fr-CA" sz="1200" dirty="0" err="1">
                <a:latin typeface="Arial" panose="020B0604020202020204" pitchFamily="34" charset="0"/>
                <a:ea typeface="Calibri" panose="020F0502020204030204" pitchFamily="34" charset="0"/>
                <a:cs typeface="Arial" panose="020B0604020202020204" pitchFamily="34" charset="0"/>
              </a:rPr>
              <a:t>Transfused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Conventional</a:t>
            </a:r>
            <a:r>
              <a:rPr lang="fr-CA" sz="1200" dirty="0">
                <a:latin typeface="Arial" panose="020B0604020202020204" pitchFamily="34" charset="0"/>
                <a:ea typeface="Calibri" panose="020F0502020204030204" pitchFamily="34" charset="0"/>
                <a:cs typeface="Arial" panose="020B0604020202020204" pitchFamily="34" charset="0"/>
              </a:rPr>
              <a:t> 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Reduced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J </a:t>
            </a:r>
            <a:r>
              <a:rPr lang="fr-CA" sz="1200" i="1" dirty="0" err="1">
                <a:latin typeface="Arial" panose="020B0604020202020204" pitchFamily="34" charset="0"/>
                <a:ea typeface="Calibri" panose="020F0502020204030204" pitchFamily="34" charset="0"/>
                <a:cs typeface="Arial" panose="020B0604020202020204" pitchFamily="34" charset="0"/>
              </a:rPr>
              <a:t>Pediatr</a:t>
            </a:r>
            <a:r>
              <a:rPr lang="fr-CA" sz="1200" dirty="0">
                <a:latin typeface="Arial" panose="020B0604020202020204" pitchFamily="34" charset="0"/>
                <a:ea typeface="Calibri" panose="020F0502020204030204" pitchFamily="34" charset="0"/>
                <a:cs typeface="Arial" panose="020B0604020202020204" pitchFamily="34" charset="0"/>
              </a:rPr>
              <a:t> 2019;209:220-5.</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12. Jimenez-Marco T. et coll. Use and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Riboflavin</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Uv</a:t>
            </a:r>
            <a:r>
              <a:rPr lang="fr-CA" sz="1200" dirty="0">
                <a:latin typeface="Arial" panose="020B0604020202020204" pitchFamily="34" charset="0"/>
                <a:ea typeface="Calibri" panose="020F0502020204030204" pitchFamily="34" charset="0"/>
                <a:cs typeface="Arial" panose="020B0604020202020204" pitchFamily="34" charset="0"/>
              </a:rPr>
              <a:t> Light-</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Transfusions in </a:t>
            </a:r>
            <a:r>
              <a:rPr lang="fr-CA" sz="1200" dirty="0" err="1">
                <a:latin typeface="Arial" panose="020B0604020202020204" pitchFamily="34" charset="0"/>
                <a:ea typeface="Calibri" panose="020F0502020204030204" pitchFamily="34" charset="0"/>
                <a:cs typeface="Arial" panose="020B0604020202020204" pitchFamily="34" charset="0"/>
              </a:rPr>
              <a:t>Children</a:t>
            </a:r>
            <a:r>
              <a:rPr lang="fr-CA" sz="1200" dirty="0">
                <a:latin typeface="Arial" panose="020B0604020202020204" pitchFamily="34" charset="0"/>
                <a:ea typeface="Calibri" panose="020F0502020204030204" pitchFamily="34" charset="0"/>
                <a:cs typeface="Arial" panose="020B0604020202020204" pitchFamily="34" charset="0"/>
              </a:rPr>
              <a:t> over a Five-</a:t>
            </a:r>
            <a:r>
              <a:rPr lang="fr-CA" sz="1200" dirty="0" err="1">
                <a:latin typeface="Arial" panose="020B0604020202020204" pitchFamily="34" charset="0"/>
                <a:ea typeface="Calibri" panose="020F0502020204030204" pitchFamily="34" charset="0"/>
                <a:cs typeface="Arial" panose="020B0604020202020204" pitchFamily="34" charset="0"/>
              </a:rPr>
              <a:t>Year</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Period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Focusing</a:t>
            </a:r>
            <a:r>
              <a:rPr lang="fr-CA" sz="1200" dirty="0">
                <a:latin typeface="Arial" panose="020B0604020202020204" pitchFamily="34" charset="0"/>
                <a:ea typeface="Calibri" panose="020F0502020204030204" pitchFamily="34" charset="0"/>
                <a:cs typeface="Arial" panose="020B0604020202020204" pitchFamily="34" charset="0"/>
              </a:rPr>
              <a:t> on </a:t>
            </a:r>
            <a:r>
              <a:rPr lang="fr-CA" sz="1200" dirty="0" err="1">
                <a:latin typeface="Arial" panose="020B0604020202020204" pitchFamily="34" charset="0"/>
                <a:ea typeface="Calibri" panose="020F0502020204030204" pitchFamily="34" charset="0"/>
                <a:cs typeface="Arial" panose="020B0604020202020204" pitchFamily="34" charset="0"/>
              </a:rPr>
              <a:t>Neonates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2019;59:3580-8.</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13.	</a:t>
            </a:r>
            <a:r>
              <a:rPr lang="fr-CA" sz="1200" dirty="0" err="1">
                <a:latin typeface="Arial" panose="020B0604020202020204" pitchFamily="34" charset="0"/>
                <a:ea typeface="Calibri" panose="020F0502020204030204" pitchFamily="34" charset="0"/>
                <a:cs typeface="Arial" panose="020B0604020202020204" pitchFamily="34" charset="0"/>
              </a:rPr>
              <a:t>Slichter</a:t>
            </a:r>
            <a:r>
              <a:rPr lang="fr-CA" sz="1200" dirty="0">
                <a:latin typeface="Arial" panose="020B0604020202020204" pitchFamily="34" charset="0"/>
                <a:ea typeface="Calibri" panose="020F0502020204030204" pitchFamily="34" charset="0"/>
                <a:cs typeface="Arial" panose="020B0604020202020204" pitchFamily="34" charset="0"/>
              </a:rPr>
              <a:t> S. J. et coll. Dose of </a:t>
            </a:r>
            <a:r>
              <a:rPr lang="fr-CA" sz="1200" dirty="0" err="1">
                <a:latin typeface="Arial" panose="020B0604020202020204" pitchFamily="34" charset="0"/>
                <a:ea typeface="Calibri" panose="020F0502020204030204" pitchFamily="34" charset="0"/>
                <a:cs typeface="Arial" panose="020B0604020202020204" pitchFamily="34" charset="0"/>
              </a:rPr>
              <a:t>prophylactic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transfusions and </a:t>
            </a:r>
            <a:r>
              <a:rPr lang="fr-CA" sz="1200" dirty="0" err="1">
                <a:latin typeface="Arial" panose="020B0604020202020204" pitchFamily="34" charset="0"/>
                <a:ea typeface="Calibri" panose="020F0502020204030204" pitchFamily="34" charset="0"/>
                <a:cs typeface="Arial" panose="020B0604020202020204" pitchFamily="34" charset="0"/>
              </a:rPr>
              <a:t>prevention</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hemorrhage</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i="1" dirty="0">
                <a:latin typeface="Arial" panose="020B0604020202020204" pitchFamily="34" charset="0"/>
                <a:ea typeface="Calibri" panose="020F0502020204030204" pitchFamily="34" charset="0"/>
                <a:cs typeface="Arial" panose="020B0604020202020204" pitchFamily="34" charset="0"/>
              </a:rPr>
              <a:t>N </a:t>
            </a:r>
            <a:r>
              <a:rPr lang="fr-CA" sz="1200" i="1" dirty="0" err="1">
                <a:latin typeface="Arial" panose="020B0604020202020204" pitchFamily="34" charset="0"/>
                <a:ea typeface="Calibri" panose="020F0502020204030204" pitchFamily="34" charset="0"/>
                <a:cs typeface="Arial" panose="020B0604020202020204" pitchFamily="34" charset="0"/>
              </a:rPr>
              <a:t>Engl</a:t>
            </a:r>
            <a:r>
              <a:rPr lang="fr-CA" sz="1200" i="1" dirty="0">
                <a:latin typeface="Arial" panose="020B0604020202020204" pitchFamily="34" charset="0"/>
                <a:ea typeface="Calibri" panose="020F0502020204030204" pitchFamily="34" charset="0"/>
                <a:cs typeface="Arial" panose="020B0604020202020204" pitchFamily="34" charset="0"/>
              </a:rPr>
              <a:t> J Med</a:t>
            </a:r>
            <a:r>
              <a:rPr lang="fr-CA" sz="1200" dirty="0">
                <a:latin typeface="Arial" panose="020B0604020202020204" pitchFamily="34" charset="0"/>
                <a:ea typeface="Calibri" panose="020F0502020204030204" pitchFamily="34" charset="0"/>
                <a:cs typeface="Arial" panose="020B0604020202020204" pitchFamily="34" charset="0"/>
              </a:rPr>
              <a:t> 2010;362(7):600-13.</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14. </a:t>
            </a:r>
            <a:r>
              <a:rPr lang="fr-CA" sz="1200" dirty="0" err="1">
                <a:latin typeface="Arial" panose="020B0604020202020204" pitchFamily="34" charset="0"/>
                <a:ea typeface="Calibri" panose="020F0502020204030204" pitchFamily="34" charset="0"/>
                <a:cs typeface="Arial" panose="020B0604020202020204" pitchFamily="34" charset="0"/>
              </a:rPr>
              <a:t>McCullough</a:t>
            </a:r>
            <a:r>
              <a:rPr lang="fr-CA" sz="1200" dirty="0">
                <a:latin typeface="Arial" panose="020B0604020202020204" pitchFamily="34" charset="0"/>
                <a:ea typeface="Calibri" panose="020F0502020204030204" pitchFamily="34" charset="0"/>
                <a:cs typeface="Arial" panose="020B0604020202020204" pitchFamily="34" charset="0"/>
              </a:rPr>
              <a:t> J. et coll. </a:t>
            </a:r>
            <a:r>
              <a:rPr lang="fr-CA" sz="1200" dirty="0" err="1">
                <a:latin typeface="Arial" panose="020B0604020202020204" pitchFamily="34" charset="0"/>
                <a:ea typeface="Calibri" panose="020F0502020204030204" pitchFamily="34" charset="0"/>
                <a:cs typeface="Arial" panose="020B0604020202020204" pitchFamily="34" charset="0"/>
              </a:rPr>
              <a:t>Therapeutic</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Efficacy</a:t>
            </a:r>
            <a:r>
              <a:rPr lang="fr-CA" sz="1200" dirty="0">
                <a:latin typeface="Arial" panose="020B0604020202020204" pitchFamily="34" charset="0"/>
                <a:ea typeface="Calibri" panose="020F0502020204030204" pitchFamily="34" charset="0"/>
                <a:cs typeface="Arial" panose="020B0604020202020204" pitchFamily="34" charset="0"/>
              </a:rPr>
              <a:t> and </a:t>
            </a:r>
            <a:r>
              <a:rPr lang="fr-CA" sz="1200" dirty="0" err="1">
                <a:latin typeface="Arial" panose="020B0604020202020204" pitchFamily="34" charset="0"/>
                <a:ea typeface="Calibri" panose="020F0502020204030204" pitchFamily="34" charset="0"/>
                <a:cs typeface="Arial" panose="020B0604020202020204" pitchFamily="34" charset="0"/>
              </a:rPr>
              <a:t>Safety</a:t>
            </a:r>
            <a:r>
              <a:rPr lang="fr-CA" sz="1200" dirty="0">
                <a:latin typeface="Arial" panose="020B0604020202020204" pitchFamily="34" charset="0"/>
                <a:ea typeface="Calibri" panose="020F0502020204030204" pitchFamily="34" charset="0"/>
                <a:cs typeface="Arial" panose="020B0604020202020204" pitchFamily="34" charset="0"/>
              </a:rPr>
              <a:t> of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Treated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Photochemical</a:t>
            </a:r>
            <a:r>
              <a:rPr lang="fr-CA" sz="1200" dirty="0">
                <a:latin typeface="Arial" panose="020B0604020202020204" pitchFamily="34" charset="0"/>
                <a:ea typeface="Calibri" panose="020F0502020204030204" pitchFamily="34" charset="0"/>
                <a:cs typeface="Arial" panose="020B0604020202020204" pitchFamily="34" charset="0"/>
              </a:rPr>
              <a:t> Process for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The Sprint Trial. </a:t>
            </a:r>
            <a:r>
              <a:rPr lang="fr-CA" sz="1200" i="1" dirty="0">
                <a:latin typeface="Arial" panose="020B0604020202020204" pitchFamily="34" charset="0"/>
                <a:ea typeface="Calibri" panose="020F0502020204030204" pitchFamily="34" charset="0"/>
                <a:cs typeface="Arial" panose="020B0604020202020204" pitchFamily="34" charset="0"/>
              </a:rPr>
              <a:t>Blood</a:t>
            </a:r>
            <a:r>
              <a:rPr lang="fr-CA" sz="1200" dirty="0">
                <a:latin typeface="Arial" panose="020B0604020202020204" pitchFamily="34" charset="0"/>
                <a:ea typeface="Calibri" panose="020F0502020204030204" pitchFamily="34" charset="0"/>
                <a:cs typeface="Arial" panose="020B0604020202020204" pitchFamily="34" charset="0"/>
              </a:rPr>
              <a:t> 2004;104:1534-41</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15. Norris P. J. et coll. Ultraviolet Light-</a:t>
            </a:r>
            <a:r>
              <a:rPr lang="fr-CA" sz="1200" dirty="0" err="1">
                <a:latin typeface="Arial" panose="020B0604020202020204" pitchFamily="34" charset="0"/>
                <a:ea typeface="Calibri" panose="020F0502020204030204" pitchFamily="34" charset="0"/>
                <a:cs typeface="Arial" panose="020B0604020202020204" pitchFamily="34" charset="0"/>
              </a:rPr>
              <a:t>Based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Inactivation and </a:t>
            </a:r>
            <a:r>
              <a:rPr lang="fr-CA" sz="1200" dirty="0" err="1">
                <a:latin typeface="Arial" panose="020B0604020202020204" pitchFamily="34" charset="0"/>
                <a:ea typeface="Calibri" panose="020F0502020204030204" pitchFamily="34" charset="0"/>
                <a:cs typeface="Arial" panose="020B0604020202020204" pitchFamily="34" charset="0"/>
              </a:rPr>
              <a:t>Alloimmunization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after</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a:t>
            </a:r>
            <a:r>
              <a:rPr lang="fr-CA" sz="1200" dirty="0">
                <a:latin typeface="Arial" panose="020B0604020202020204" pitchFamily="34" charset="0"/>
                <a:ea typeface="Calibri" panose="020F0502020204030204" pitchFamily="34" charset="0"/>
                <a:cs typeface="Arial" panose="020B0604020202020204" pitchFamily="34" charset="0"/>
              </a:rPr>
              <a:t> Transfusion: </a:t>
            </a:r>
            <a:r>
              <a:rPr lang="fr-CA" sz="1200" dirty="0" err="1">
                <a:latin typeface="Arial" panose="020B0604020202020204" pitchFamily="34" charset="0"/>
                <a:ea typeface="Calibri" panose="020F0502020204030204" pitchFamily="34" charset="0"/>
                <a:cs typeface="Arial" panose="020B0604020202020204" pitchFamily="34" charset="0"/>
              </a:rPr>
              <a:t>Results</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from</a:t>
            </a:r>
            <a:r>
              <a:rPr lang="fr-CA" sz="1200" dirty="0">
                <a:latin typeface="Arial" panose="020B0604020202020204" pitchFamily="34" charset="0"/>
                <a:ea typeface="Calibri" panose="020F0502020204030204" pitchFamily="34" charset="0"/>
                <a:cs typeface="Arial" panose="020B0604020202020204" pitchFamily="34" charset="0"/>
              </a:rPr>
              <a:t> a </a:t>
            </a:r>
            <a:r>
              <a:rPr lang="fr-CA" sz="1200" dirty="0" err="1">
                <a:latin typeface="Arial" panose="020B0604020202020204" pitchFamily="34" charset="0"/>
                <a:ea typeface="Calibri" panose="020F0502020204030204" pitchFamily="34" charset="0"/>
                <a:cs typeface="Arial" panose="020B0604020202020204" pitchFamily="34" charset="0"/>
              </a:rPr>
              <a:t>Randomized</a:t>
            </a:r>
            <a:r>
              <a:rPr lang="fr-CA" sz="1200" dirty="0">
                <a:latin typeface="Arial" panose="020B0604020202020204" pitchFamily="34" charset="0"/>
                <a:ea typeface="Calibri" panose="020F0502020204030204" pitchFamily="34" charset="0"/>
                <a:cs typeface="Arial" panose="020B0604020202020204" pitchFamily="34" charset="0"/>
              </a:rPr>
              <a:t> Trial.</a:t>
            </a:r>
            <a:r>
              <a:rPr lang="fr-CA" sz="1200" i="1" dirty="0">
                <a:latin typeface="Arial" panose="020B0604020202020204" pitchFamily="34" charset="0"/>
                <a:ea typeface="Calibri" panose="020F0502020204030204" pitchFamily="34" charset="0"/>
                <a:cs typeface="Arial" panose="020B0604020202020204" pitchFamily="34" charset="0"/>
              </a:rPr>
              <a:t> Transfusion</a:t>
            </a:r>
            <a:r>
              <a:rPr lang="fr-CA" sz="1200" dirty="0">
                <a:latin typeface="Arial" panose="020B0604020202020204" pitchFamily="34" charset="0"/>
                <a:ea typeface="Calibri" panose="020F0502020204030204" pitchFamily="34" charset="0"/>
                <a:cs typeface="Arial" panose="020B0604020202020204" pitchFamily="34" charset="0"/>
              </a:rPr>
              <a:t> 2018; 58:1210-7.</a:t>
            </a:r>
          </a:p>
          <a:p>
            <a:pPr marL="228600" marR="0" indent="-228600">
              <a:spcBef>
                <a:spcPts val="0"/>
              </a:spcBef>
              <a:spcAft>
                <a:spcPts val="0"/>
              </a:spcAft>
            </a:pPr>
            <a:r>
              <a:rPr lang="fr-CA" sz="1200" dirty="0">
                <a:latin typeface="Arial" panose="020B0604020202020204" pitchFamily="34" charset="0"/>
                <a:ea typeface="Calibri" panose="020F0502020204030204" pitchFamily="34" charset="0"/>
                <a:cs typeface="Arial" panose="020B0604020202020204" pitchFamily="34" charset="0"/>
              </a:rPr>
              <a:t>16. Delaney M. et coll. Multinational </a:t>
            </a:r>
            <a:r>
              <a:rPr lang="fr-CA" sz="1200" dirty="0" err="1">
                <a:latin typeface="Arial" panose="020B0604020202020204" pitchFamily="34" charset="0"/>
                <a:ea typeface="Calibri" panose="020F0502020204030204" pitchFamily="34" charset="0"/>
                <a:cs typeface="Arial" panose="020B0604020202020204" pitchFamily="34" charset="0"/>
              </a:rPr>
              <a:t>Analysis</a:t>
            </a:r>
            <a:r>
              <a:rPr lang="fr-CA" sz="1200" dirty="0">
                <a:latin typeface="Arial" panose="020B0604020202020204" pitchFamily="34" charset="0"/>
                <a:ea typeface="Calibri" panose="020F0502020204030204" pitchFamily="34" charset="0"/>
                <a:cs typeface="Arial" panose="020B0604020202020204" pitchFamily="34" charset="0"/>
              </a:rPr>
              <a:t> of Transfusion </a:t>
            </a:r>
            <a:r>
              <a:rPr lang="fr-CA" sz="1200" dirty="0" err="1">
                <a:latin typeface="Arial" panose="020B0604020202020204" pitchFamily="34" charset="0"/>
                <a:ea typeface="Calibri" panose="020F0502020204030204" pitchFamily="34" charset="0"/>
                <a:cs typeface="Arial" panose="020B0604020202020204" pitchFamily="34" charset="0"/>
              </a:rPr>
              <a:t>Reactions</a:t>
            </a:r>
            <a:r>
              <a:rPr lang="fr-CA" sz="1200" dirty="0">
                <a:latin typeface="Arial" panose="020B0604020202020204" pitchFamily="34" charset="0"/>
                <a:ea typeface="Calibri" panose="020F0502020204030204" pitchFamily="34" charset="0"/>
                <a:cs typeface="Arial" panose="020B0604020202020204" pitchFamily="34" charset="0"/>
              </a:rPr>
              <a:t> in </a:t>
            </a:r>
            <a:r>
              <a:rPr lang="fr-CA" sz="1200" dirty="0" err="1">
                <a:latin typeface="Arial" panose="020B0604020202020204" pitchFamily="34" charset="0"/>
                <a:ea typeface="Calibri" panose="020F0502020204030204" pitchFamily="34" charset="0"/>
                <a:cs typeface="Arial" panose="020B0604020202020204" pitchFamily="34" charset="0"/>
              </a:rPr>
              <a:t>Children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Transfused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with</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Pathogen</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Inactivated</a:t>
            </a:r>
            <a:r>
              <a:rPr lang="fr-CA" sz="1200" dirty="0">
                <a:latin typeface="Arial" panose="020B0604020202020204" pitchFamily="34" charset="0"/>
                <a:ea typeface="Calibri" panose="020F0502020204030204" pitchFamily="34" charset="0"/>
                <a:cs typeface="Arial" panose="020B0604020202020204" pitchFamily="34" charset="0"/>
              </a:rPr>
              <a:t> </a:t>
            </a:r>
            <a:r>
              <a:rPr lang="fr-CA" sz="1200" dirty="0" err="1">
                <a:latin typeface="Arial" panose="020B0604020202020204" pitchFamily="34" charset="0"/>
                <a:ea typeface="Calibri" panose="020F0502020204030204" pitchFamily="34" charset="0"/>
                <a:cs typeface="Arial" panose="020B0604020202020204" pitchFamily="34" charset="0"/>
              </a:rPr>
              <a:t>Platelets</a:t>
            </a:r>
            <a:r>
              <a:rPr lang="fr-CA" sz="1200" dirty="0">
                <a:latin typeface="Arial" panose="020B0604020202020204" pitchFamily="34" charset="0"/>
                <a:ea typeface="Calibri" panose="020F0502020204030204" pitchFamily="34" charset="0"/>
                <a:cs typeface="Arial" panose="020B0604020202020204" pitchFamily="34" charset="0"/>
              </a:rPr>
              <a:t>. 2021 AABB </a:t>
            </a:r>
            <a:r>
              <a:rPr lang="fr-CA" sz="1200" dirty="0" err="1">
                <a:latin typeface="Arial" panose="020B0604020202020204" pitchFamily="34" charset="0"/>
                <a:ea typeface="Calibri" panose="020F0502020204030204" pitchFamily="34" charset="0"/>
                <a:cs typeface="Arial" panose="020B0604020202020204" pitchFamily="34" charset="0"/>
              </a:rPr>
              <a:t>Annual</a:t>
            </a:r>
            <a:r>
              <a:rPr lang="fr-CA" sz="1200" dirty="0">
                <a:latin typeface="Arial" panose="020B0604020202020204" pitchFamily="34" charset="0"/>
                <a:ea typeface="Calibri" panose="020F0502020204030204" pitchFamily="34" charset="0"/>
                <a:cs typeface="Arial" panose="020B0604020202020204" pitchFamily="34" charset="0"/>
              </a:rPr>
              <a:t> Meeting, Virtual, </a:t>
            </a:r>
            <a:r>
              <a:rPr lang="fr-CA" sz="1200" i="1" dirty="0">
                <a:latin typeface="Arial" panose="020B0604020202020204" pitchFamily="34" charset="0"/>
                <a:ea typeface="Calibri" panose="020F0502020204030204" pitchFamily="34" charset="0"/>
                <a:cs typeface="Arial" panose="020B0604020202020204" pitchFamily="34" charset="0"/>
              </a:rPr>
              <a:t>Transfusion</a:t>
            </a:r>
            <a:r>
              <a:rPr lang="fr-CA" sz="1200" dirty="0">
                <a:latin typeface="Arial" panose="020B0604020202020204" pitchFamily="34" charset="0"/>
                <a:ea typeface="Calibri" panose="020F0502020204030204" pitchFamily="34" charset="0"/>
                <a:cs typeface="Arial" panose="020B0604020202020204" pitchFamily="34" charset="0"/>
              </a:rPr>
              <a:t> 2021.</a:t>
            </a:r>
          </a:p>
          <a:p>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E0D9FE-C591-7DCC-80E4-2D4DDEAB9C45}"/>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75237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custDataLst>
              <p:tags r:id="rId2"/>
            </p:custDataLst>
          </p:nvPr>
        </p:nvSpPr>
        <p:spPr/>
        <p:txBody>
          <a:bodyPr/>
          <a:lstStyle/>
          <a:p>
            <a:r>
              <a:rPr lang="fr-CA">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custDataLst>
              <p:tags r:id="rId3"/>
            </p:custDataLst>
            <p:extLst>
              <p:ext uri="{D42A27DB-BD31-4B8C-83A1-F6EECF244321}">
                <p14:modId xmlns:p14="http://schemas.microsoft.com/office/powerpoint/2010/main" val="257585025"/>
              </p:ext>
            </p:extLst>
          </p:nvPr>
        </p:nvGraphicFramePr>
        <p:xfrm>
          <a:off x="813647" y="970026"/>
          <a:ext cx="10531148" cy="4834410"/>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fr-CA" sz="2400">
                          <a:latin typeface="Arial" panose="020B0604020202020204" pitchFamily="34" charset="0"/>
                          <a:cs typeface="Arial" panose="020B0604020202020204" pitchFamily="34" charset="0"/>
                        </a:rPr>
                        <a:t>Acronyme</a:t>
                      </a:r>
                    </a:p>
                  </a:txBody>
                  <a:tcPr/>
                </a:tc>
                <a:tc>
                  <a:txBody>
                    <a:bodyPr/>
                    <a:lstStyle/>
                    <a:p>
                      <a:r>
                        <a:rPr lang="fr-CA" sz="2400">
                          <a:latin typeface="Arial" panose="020B0604020202020204" pitchFamily="34" charset="0"/>
                          <a:cs typeface="Arial" panose="020B0604020202020204" pitchFamily="34" charset="0"/>
                        </a:rPr>
                        <a:t>Nom </a:t>
                      </a:r>
                    </a:p>
                  </a:txBody>
                  <a:tcPr/>
                </a:tc>
                <a:extLst>
                  <a:ext uri="{0D108BD9-81ED-4DB2-BD59-A6C34878D82A}">
                    <a16:rowId xmlns:a16="http://schemas.microsoft.com/office/drawing/2014/main" val="2294843328"/>
                  </a:ext>
                </a:extLst>
              </a:tr>
              <a:tr h="729138">
                <a:tc>
                  <a:txBody>
                    <a:bodyPr/>
                    <a:lstStyle/>
                    <a:p>
                      <a:r>
                        <a:rPr lang="fr-CA" sz="2400">
                          <a:latin typeface="Arial" panose="020B0604020202020204" pitchFamily="34" charset="0"/>
                          <a:cs typeface="Arial" panose="020B0604020202020204" pitchFamily="34" charset="0"/>
                        </a:rPr>
                        <a:t>PMTP</a:t>
                      </a:r>
                    </a:p>
                  </a:txBody>
                  <a:tcPr/>
                </a:tc>
                <a:tc>
                  <a:txBody>
                    <a:bodyPr/>
                    <a:lstStyle/>
                    <a:p>
                      <a:r>
                        <a:rPr lang="fr-CA" sz="2400">
                          <a:latin typeface="Arial" panose="020B0604020202020204" pitchFamily="34" charset="0"/>
                          <a:cs typeface="Arial" panose="020B0604020202020204" pitchFamily="34" charset="0"/>
                        </a:rPr>
                        <a:t>Plaquettes mélangées traitées au psoralène </a:t>
                      </a:r>
                    </a:p>
                  </a:txBody>
                  <a:tcPr/>
                </a:tc>
                <a:extLst>
                  <a:ext uri="{0D108BD9-81ED-4DB2-BD59-A6C34878D82A}">
                    <a16:rowId xmlns:a16="http://schemas.microsoft.com/office/drawing/2014/main" val="2042036048"/>
                  </a:ext>
                </a:extLst>
              </a:tr>
              <a:tr h="729138">
                <a:tc>
                  <a:txBody>
                    <a:bodyPr/>
                    <a:lstStyle/>
                    <a:p>
                      <a:r>
                        <a:rPr lang="fr-CA" sz="2400">
                          <a:latin typeface="Arial" panose="020B0604020202020204" pitchFamily="34" charset="0"/>
                          <a:cs typeface="Arial" panose="020B0604020202020204" pitchFamily="34" charset="0"/>
                        </a:rPr>
                        <a:t>PATP</a:t>
                      </a:r>
                    </a:p>
                  </a:txBody>
                  <a:tcPr/>
                </a:tc>
                <a:tc>
                  <a:txBody>
                    <a:bodyPr/>
                    <a:lstStyle/>
                    <a:p>
                      <a:r>
                        <a:rPr lang="fr-CA" sz="2400">
                          <a:latin typeface="Arial" panose="020B0604020202020204" pitchFamily="34" charset="0"/>
                          <a:cs typeface="Arial" panose="020B0604020202020204" pitchFamily="34" charset="0"/>
                        </a:rPr>
                        <a:t>Plaquettes d’aphérèse traitées au psoralène </a:t>
                      </a:r>
                    </a:p>
                  </a:txBody>
                  <a:tcPr/>
                </a:tc>
                <a:extLst>
                  <a:ext uri="{0D108BD9-81ED-4DB2-BD59-A6C34878D82A}">
                    <a16:rowId xmlns:a16="http://schemas.microsoft.com/office/drawing/2014/main" val="813854038"/>
                  </a:ext>
                </a:extLst>
              </a:tr>
              <a:tr h="729138">
                <a:tc>
                  <a:txBody>
                    <a:bodyPr/>
                    <a:lstStyle/>
                    <a:p>
                      <a:r>
                        <a:rPr lang="fr-CA" sz="2400" dirty="0">
                          <a:latin typeface="Arial" panose="020B0604020202020204" pitchFamily="34" charset="0"/>
                          <a:cs typeface="Arial" panose="020B0604020202020204" pitchFamily="34" charset="0"/>
                        </a:rPr>
                        <a:t>TIAP</a:t>
                      </a:r>
                    </a:p>
                  </a:txBody>
                  <a:tcPr/>
                </a:tc>
                <a:tc>
                  <a:txBody>
                    <a:bodyPr/>
                    <a:lstStyle/>
                    <a:p>
                      <a:r>
                        <a:rPr lang="fr-CA" sz="2400" dirty="0">
                          <a:latin typeface="Arial" panose="020B0604020202020204" pitchFamily="34" charset="0"/>
                          <a:cs typeface="Arial" panose="020B0604020202020204" pitchFamily="34" charset="0"/>
                        </a:rPr>
                        <a:t>Technologie d’inactivation des agents pathogènes </a:t>
                      </a:r>
                    </a:p>
                  </a:txBody>
                  <a:tcPr/>
                </a:tc>
                <a:extLst>
                  <a:ext uri="{0D108BD9-81ED-4DB2-BD59-A6C34878D82A}">
                    <a16:rowId xmlns:a16="http://schemas.microsoft.com/office/drawing/2014/main" val="724317389"/>
                  </a:ext>
                </a:extLst>
              </a:tr>
              <a:tr h="729138">
                <a:tc>
                  <a:txBody>
                    <a:bodyPr/>
                    <a:lstStyle/>
                    <a:p>
                      <a:r>
                        <a:rPr lang="fr-CA" sz="2400" dirty="0">
                          <a:latin typeface="Arial" panose="020B0604020202020204" pitchFamily="34" charset="0"/>
                          <a:cs typeface="Arial" panose="020B0604020202020204" pitchFamily="34" charset="0"/>
                        </a:rPr>
                        <a:t>TRAP</a:t>
                      </a:r>
                    </a:p>
                  </a:txBody>
                  <a:tcPr/>
                </a:tc>
                <a:tc>
                  <a:txBody>
                    <a:bodyPr/>
                    <a:lstStyle/>
                    <a:p>
                      <a:r>
                        <a:rPr lang="fr-CA" sz="2400" dirty="0">
                          <a:latin typeface="Arial" panose="020B0604020202020204" pitchFamily="34" charset="0"/>
                          <a:cs typeface="Arial" panose="020B0604020202020204" pitchFamily="34" charset="0"/>
                        </a:rPr>
                        <a:t>Technologie de réduction des agents pathogènes </a:t>
                      </a:r>
                    </a:p>
                  </a:txBody>
                  <a:tcPr/>
                </a:tc>
                <a:extLst>
                  <a:ext uri="{0D108BD9-81ED-4DB2-BD59-A6C34878D82A}">
                    <a16:rowId xmlns:a16="http://schemas.microsoft.com/office/drawing/2014/main" val="446494465"/>
                  </a:ext>
                </a:extLst>
              </a:tr>
              <a:tr h="781219">
                <a:tc>
                  <a:txBody>
                    <a:bodyPr/>
                    <a:lstStyle/>
                    <a:p>
                      <a:pPr lvl="0">
                        <a:buNone/>
                      </a:pPr>
                      <a:r>
                        <a:rPr lang="fr-CA" sz="2400" dirty="0">
                          <a:latin typeface="Arial" panose="020B0604020202020204" pitchFamily="34" charset="0"/>
                          <a:cs typeface="Arial" panose="020B0604020202020204" pitchFamily="34" charset="0"/>
                        </a:rPr>
                        <a:t>PAS</a:t>
                      </a:r>
                    </a:p>
                  </a:txBody>
                  <a:tcPr/>
                </a:tc>
                <a:tc>
                  <a:txBody>
                    <a:bodyPr/>
                    <a:lstStyle/>
                    <a:p>
                      <a:pPr lvl="0">
                        <a:buNone/>
                      </a:pPr>
                      <a:r>
                        <a:rPr lang="fr-CA" sz="2400" dirty="0">
                          <a:latin typeface="Arial" panose="020B0604020202020204" pitchFamily="34" charset="0"/>
                          <a:cs typeface="Arial" panose="020B0604020202020204" pitchFamily="34" charset="0"/>
                        </a:rPr>
                        <a:t>Solution additive pour plaquettes</a:t>
                      </a:r>
                    </a:p>
                    <a:p>
                      <a:pPr lvl="0">
                        <a:buNone/>
                      </a:pPr>
                      <a:r>
                        <a:rPr lang="fr-CA" sz="2400">
                          <a:latin typeface="Arial" panose="020B0604020202020204" pitchFamily="34" charset="0"/>
                          <a:cs typeface="Arial" panose="020B0604020202020204" pitchFamily="34" charset="0"/>
                        </a:rPr>
                        <a:t>La solution PAS-E est la préparation de PAS utilisée par la Société canadienne du sang.</a:t>
                      </a:r>
                      <a:endParaRPr lang="fr-CA"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5492069"/>
                  </a:ext>
                </a:extLst>
              </a:tr>
            </a:tbl>
          </a:graphicData>
        </a:graphic>
      </p:graphicFrame>
      <p:sp>
        <p:nvSpPr>
          <p:cNvPr id="2" name="TextBox 1">
            <a:extLst>
              <a:ext uri="{FF2B5EF4-FFF2-40B4-BE49-F238E27FC236}">
                <a16:creationId xmlns:a16="http://schemas.microsoft.com/office/drawing/2014/main" id="{9D11A5D1-A311-61BE-DD5D-54A4B0C9DEFC}"/>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custDataLst>
              <p:tags r:id="rId2"/>
            </p:custDataLst>
          </p:nvPr>
        </p:nvSpPr>
        <p:spPr/>
        <p:txBody>
          <a:bodyPr/>
          <a:lstStyle/>
          <a:p>
            <a:pPr>
              <a:tabLst>
                <a:tab pos="1546225" algn="l"/>
              </a:tabLst>
            </a:pPr>
            <a:r>
              <a:rPr lang="fr-CA" dirty="0">
                <a:latin typeface="Arial"/>
                <a:cs typeface="Arial"/>
              </a:rPr>
              <a:t>Technologie d’inactivation des agents pathogènes (TIAP)</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custDataLst>
              <p:tags r:id="rId3"/>
            </p:custDataLst>
          </p:nvPr>
        </p:nvPicPr>
        <p:blipFill>
          <a:blip r:embed="rId6"/>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71612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838199" y="1285875"/>
            <a:ext cx="9443458" cy="4724400"/>
          </a:xfrm>
        </p:spPr>
        <p:txBody>
          <a:bodyPr anchor="t" anchorCtr="0">
            <a:normAutofit/>
          </a:bodyPr>
          <a:lstStyle/>
          <a:p>
            <a:pPr marL="0" indent="0">
              <a:lnSpc>
                <a:spcPct val="120000"/>
              </a:lnSpc>
              <a:spcBef>
                <a:spcPts val="0"/>
              </a:spcBef>
              <a:buNone/>
            </a:pPr>
            <a:r>
              <a:rPr lang="fr-CA" sz="2400" dirty="0">
                <a:latin typeface="Arial"/>
                <a:cs typeface="Arial"/>
              </a:rPr>
              <a:t>La technologie d’inactivation des agents pathogènes réduit le risque d’infections pathogènes transmises par transfusion et offre encore davantage de sécurité contre :</a:t>
            </a:r>
          </a:p>
          <a:p>
            <a:pPr marL="914400" lvl="3" indent="-457200">
              <a:lnSpc>
                <a:spcPct val="120000"/>
              </a:lnSpc>
              <a:spcBef>
                <a:spcPts val="300"/>
              </a:spcBef>
            </a:pPr>
            <a:r>
              <a:rPr lang="fr-CA" sz="2400" dirty="0">
                <a:latin typeface="Arial"/>
                <a:cs typeface="Arial"/>
              </a:rPr>
              <a:t>Les virus (enveloppés et non enveloppés)</a:t>
            </a:r>
          </a:p>
          <a:p>
            <a:pPr marL="914400" lvl="3" indent="-457200">
              <a:lnSpc>
                <a:spcPct val="120000"/>
              </a:lnSpc>
              <a:spcBef>
                <a:spcPts val="300"/>
              </a:spcBef>
            </a:pPr>
            <a:r>
              <a:rPr lang="fr-CA" sz="2400" dirty="0">
                <a:latin typeface="Arial"/>
                <a:cs typeface="Arial"/>
              </a:rPr>
              <a:t>Les bactéries (Gram positives, Gram négatives, spirochètes)</a:t>
            </a:r>
          </a:p>
          <a:p>
            <a:pPr marL="914400" lvl="3" indent="-457200">
              <a:lnSpc>
                <a:spcPct val="120000"/>
              </a:lnSpc>
              <a:spcBef>
                <a:spcPts val="300"/>
              </a:spcBef>
            </a:pPr>
            <a:r>
              <a:rPr lang="fr-CA" sz="2400" dirty="0">
                <a:latin typeface="Arial"/>
                <a:cs typeface="Arial"/>
              </a:rPr>
              <a:t>Les parasites protozoaires</a:t>
            </a:r>
          </a:p>
          <a:p>
            <a:pPr marL="914400" lvl="3" indent="-457200">
              <a:lnSpc>
                <a:spcPct val="120000"/>
              </a:lnSpc>
              <a:spcBef>
                <a:spcPts val="300"/>
              </a:spcBef>
            </a:pPr>
            <a:r>
              <a:rPr lang="fr-CA" sz="2400" dirty="0">
                <a:latin typeface="Arial"/>
                <a:cs typeface="Arial"/>
              </a:rPr>
              <a:t>Les globules blancs (leucocytes) qui ne peuvent plus se répliquer et produire de cytokines, ce qui rend l’irradiation inutile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a:xfrm>
            <a:off x="764236" y="42864"/>
            <a:ext cx="10589564" cy="943442"/>
          </a:xfrm>
        </p:spPr>
        <p:txBody>
          <a:bodyPr>
            <a:normAutofit fontScale="90000"/>
          </a:bodyPr>
          <a:lstStyle/>
          <a:p>
            <a:r>
              <a:rPr lang="fr-CA" dirty="0"/>
              <a:t>Technologie d’inactivation des agents pathogènes</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custDataLst>
              <p:tags r:id="rId4"/>
            </p:custDataLst>
          </p:nvPr>
        </p:nvPicPr>
        <p:blipFill>
          <a:blip r:embed="rId9"/>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custDataLst>
              <p:tags r:id="rId5"/>
            </p:custDataLst>
          </p:nvPr>
        </p:nvPicPr>
        <p:blipFill>
          <a:blip r:embed="rId10"/>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custDataLst>
              <p:tags r:id="rId6"/>
            </p:custDataLst>
          </p:nvPr>
        </p:nvPicPr>
        <p:blipFill>
          <a:blip r:embed="rId11"/>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036253E2-621E-CFCC-A5AE-F881F7EA3D5C}"/>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243179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custDataLst>
              <p:tags r:id="rId2"/>
            </p:custDataLst>
          </p:nvPr>
        </p:nvSpPr>
        <p:spPr>
          <a:xfrm>
            <a:off x="838199" y="1128712"/>
            <a:ext cx="8912613" cy="4724400"/>
          </a:xfrm>
        </p:spPr>
        <p:txBody>
          <a:bodyPr anchor="t" anchorCtr="0">
            <a:normAutofit fontScale="92500" lnSpcReduction="20000"/>
          </a:bodyPr>
          <a:lstStyle/>
          <a:p>
            <a:pPr marL="0" indent="0">
              <a:lnSpc>
                <a:spcPct val="120000"/>
              </a:lnSpc>
              <a:spcBef>
                <a:spcPts val="0"/>
              </a:spcBef>
              <a:buNone/>
            </a:pPr>
            <a:r>
              <a:rPr lang="fr-CA" sz="2400" dirty="0">
                <a:latin typeface="Arial"/>
                <a:cs typeface="Arial"/>
              </a:rPr>
              <a:t>À la Société canadienne du sang, la technologie d’inactivation des agents pathogènes INTERCEPT de </a:t>
            </a:r>
            <a:r>
              <a:rPr lang="fr-CA" sz="2400" dirty="0" err="1">
                <a:latin typeface="Arial"/>
                <a:cs typeface="Arial"/>
              </a:rPr>
              <a:t>Cerus</a:t>
            </a:r>
            <a:r>
              <a:rPr lang="fr-CA" sz="2400" dirty="0">
                <a:latin typeface="Arial"/>
                <a:cs typeface="Arial"/>
              </a:rPr>
              <a:t> sera utilisée pour fabriquer des produits de plaquettes à teneur réduite en agents pathogènes. </a:t>
            </a:r>
          </a:p>
          <a:p>
            <a:pPr marL="0" indent="0">
              <a:lnSpc>
                <a:spcPct val="120000"/>
              </a:lnSpc>
              <a:spcBef>
                <a:spcPts val="0"/>
              </a:spcBef>
              <a:buNone/>
            </a:pPr>
            <a:endParaRPr lang="en-US" sz="2400" dirty="0">
              <a:latin typeface="Arial"/>
              <a:cs typeface="Arial"/>
            </a:endParaRPr>
          </a:p>
          <a:p>
            <a:pPr marL="0" lvl="0" indent="0">
              <a:lnSpc>
                <a:spcPct val="120000"/>
              </a:lnSpc>
              <a:spcBef>
                <a:spcPts val="0"/>
              </a:spcBef>
              <a:buNone/>
            </a:pPr>
            <a:r>
              <a:rPr lang="fr-FR" sz="2400" b="1" dirty="0">
                <a:latin typeface="Arial"/>
                <a:cs typeface="Arial"/>
              </a:rPr>
              <a:t>Pour désigner ce type de plaquettes, on parle également de </a:t>
            </a:r>
            <a:r>
              <a:rPr lang="fr-CA" sz="2400" b="1" dirty="0">
                <a:latin typeface="Arial"/>
                <a:cs typeface="Arial"/>
              </a:rPr>
              <a:t>:</a:t>
            </a:r>
          </a:p>
          <a:p>
            <a:pPr marL="0" indent="0">
              <a:lnSpc>
                <a:spcPct val="120000"/>
              </a:lnSpc>
              <a:spcBef>
                <a:spcPts val="0"/>
              </a:spcBef>
              <a:buNone/>
            </a:pPr>
            <a:r>
              <a:rPr lang="fr-CA" sz="2400" dirty="0">
                <a:latin typeface="Arial"/>
                <a:cs typeface="Arial"/>
              </a:rPr>
              <a:t>Plaquettes INTERCEPT</a:t>
            </a:r>
          </a:p>
          <a:p>
            <a:pPr marL="0" lvl="0" indent="0">
              <a:lnSpc>
                <a:spcPct val="120000"/>
              </a:lnSpc>
              <a:spcBef>
                <a:spcPts val="0"/>
              </a:spcBef>
              <a:buNone/>
            </a:pPr>
            <a:r>
              <a:rPr lang="fr-CA" sz="2400" dirty="0">
                <a:latin typeface="Arial"/>
                <a:cs typeface="Arial"/>
              </a:rPr>
              <a:t>Plaquettes traitées par une technologie de réduction des agents pathogènes</a:t>
            </a:r>
          </a:p>
          <a:p>
            <a:pPr marL="0" lvl="0" indent="0">
              <a:lnSpc>
                <a:spcPct val="120000"/>
              </a:lnSpc>
              <a:spcBef>
                <a:spcPts val="0"/>
              </a:spcBef>
              <a:buNone/>
            </a:pPr>
            <a:r>
              <a:rPr lang="fr-CA" sz="2400" dirty="0">
                <a:latin typeface="Arial"/>
                <a:cs typeface="Arial"/>
              </a:rPr>
              <a:t>Plaquettes traitées au psoralène</a:t>
            </a:r>
          </a:p>
          <a:p>
            <a:pPr marL="0" lvl="0" indent="0">
              <a:lnSpc>
                <a:spcPct val="120000"/>
              </a:lnSpc>
              <a:spcBef>
                <a:spcPts val="0"/>
              </a:spcBef>
              <a:buNone/>
            </a:pPr>
            <a:endParaRPr lang="en-US" sz="2400" dirty="0">
              <a:latin typeface="Arial"/>
              <a:cs typeface="Arial"/>
            </a:endParaRPr>
          </a:p>
          <a:p>
            <a:pPr marL="0" indent="0">
              <a:lnSpc>
                <a:spcPct val="120000"/>
              </a:lnSpc>
              <a:spcBef>
                <a:spcPts val="0"/>
              </a:spcBef>
              <a:buNone/>
            </a:pPr>
            <a:r>
              <a:rPr lang="fr-CA" sz="2400" b="1" dirty="0">
                <a:latin typeface="Arial"/>
                <a:cs typeface="Arial"/>
              </a:rPr>
              <a:t>Autres termes : </a:t>
            </a:r>
          </a:p>
          <a:p>
            <a:pPr marL="0" indent="0">
              <a:lnSpc>
                <a:spcPct val="120000"/>
              </a:lnSpc>
              <a:spcBef>
                <a:spcPts val="0"/>
              </a:spcBef>
              <a:buNone/>
            </a:pPr>
            <a:r>
              <a:rPr lang="fr-CA" sz="2400" dirty="0">
                <a:latin typeface="Arial"/>
                <a:cs typeface="Arial"/>
              </a:rPr>
              <a:t>Plaquettes mélangées traitées au psoralène (PMTP) </a:t>
            </a:r>
          </a:p>
          <a:p>
            <a:pPr marL="0" indent="0">
              <a:lnSpc>
                <a:spcPct val="120000"/>
              </a:lnSpc>
              <a:spcBef>
                <a:spcPts val="0"/>
              </a:spcBef>
              <a:buNone/>
            </a:pPr>
            <a:r>
              <a:rPr lang="fr-CA" sz="2400" dirty="0">
                <a:latin typeface="Arial"/>
                <a:cs typeface="Arial"/>
              </a:rPr>
              <a:t>Plaquettes d’aphérèse traitées au psoralène (PATP) </a:t>
            </a:r>
          </a:p>
          <a:p>
            <a:pPr marL="0" indent="0">
              <a:lnSpc>
                <a:spcPct val="120000"/>
              </a:lnSpc>
              <a:spcBef>
                <a:spcPts val="0"/>
              </a:spcBef>
              <a:buNone/>
            </a:pPr>
            <a:endParaRPr lang="fr-CA" sz="2400" dirty="0">
              <a:latin typeface="Arial"/>
              <a:cs typeface="Arial"/>
            </a:endParaRPr>
          </a:p>
        </p:txBody>
      </p:sp>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3"/>
            </p:custDataLst>
          </p:nvPr>
        </p:nvSpPr>
        <p:spPr/>
        <p:txBody>
          <a:bodyPr/>
          <a:lstStyle/>
          <a:p>
            <a:r>
              <a:rPr lang="fr-CA"/>
              <a:t>Terminologie</a:t>
            </a:r>
          </a:p>
        </p:txBody>
      </p:sp>
      <p:pic>
        <p:nvPicPr>
          <p:cNvPr id="7" name="Picture 6">
            <a:extLst>
              <a:ext uri="{FF2B5EF4-FFF2-40B4-BE49-F238E27FC236}">
                <a16:creationId xmlns:a16="http://schemas.microsoft.com/office/drawing/2014/main" id="{9D7D306A-87FA-5DC3-4762-12B8E08FBE7C}"/>
              </a:ext>
            </a:extLst>
          </p:cNvPr>
          <p:cNvPicPr>
            <a:picLocks noChangeAspect="1"/>
          </p:cNvPicPr>
          <p:nvPr>
            <p:custDataLst>
              <p:tags r:id="rId4"/>
            </p:custDataLst>
          </p:nvPr>
        </p:nvPicPr>
        <p:blipFill>
          <a:blip r:embed="rId9"/>
          <a:stretch>
            <a:fillRect/>
          </a:stretch>
        </p:blipFill>
        <p:spPr>
          <a:xfrm>
            <a:off x="10219279" y="943442"/>
            <a:ext cx="1510061" cy="1510061"/>
          </a:xfrm>
          <a:prstGeom prst="rect">
            <a:avLst/>
          </a:prstGeom>
        </p:spPr>
      </p:pic>
      <p:pic>
        <p:nvPicPr>
          <p:cNvPr id="8" name="Picture 7">
            <a:extLst>
              <a:ext uri="{FF2B5EF4-FFF2-40B4-BE49-F238E27FC236}">
                <a16:creationId xmlns:a16="http://schemas.microsoft.com/office/drawing/2014/main" id="{3EE0676C-DEFC-DEC0-16DA-BBFEA9873BAE}"/>
              </a:ext>
            </a:extLst>
          </p:cNvPr>
          <p:cNvPicPr>
            <a:picLocks noChangeAspect="1"/>
          </p:cNvPicPr>
          <p:nvPr>
            <p:custDataLst>
              <p:tags r:id="rId5"/>
            </p:custDataLst>
          </p:nvPr>
        </p:nvPicPr>
        <p:blipFill>
          <a:blip r:embed="rId10"/>
          <a:stretch>
            <a:fillRect/>
          </a:stretch>
        </p:blipFill>
        <p:spPr>
          <a:xfrm>
            <a:off x="10193725" y="2553982"/>
            <a:ext cx="1685926" cy="1685926"/>
          </a:xfrm>
          <a:prstGeom prst="rect">
            <a:avLst/>
          </a:prstGeom>
        </p:spPr>
      </p:pic>
      <p:pic>
        <p:nvPicPr>
          <p:cNvPr id="9" name="Picture 8">
            <a:extLst>
              <a:ext uri="{FF2B5EF4-FFF2-40B4-BE49-F238E27FC236}">
                <a16:creationId xmlns:a16="http://schemas.microsoft.com/office/drawing/2014/main" id="{E7A531FE-1FD2-B15A-C909-BAC2D40A87ED}"/>
              </a:ext>
            </a:extLst>
          </p:cNvPr>
          <p:cNvPicPr>
            <a:picLocks noChangeAspect="1"/>
          </p:cNvPicPr>
          <p:nvPr>
            <p:custDataLst>
              <p:tags r:id="rId6"/>
            </p:custDataLst>
          </p:nvPr>
        </p:nvPicPr>
        <p:blipFill>
          <a:blip r:embed="rId11"/>
          <a:stretch>
            <a:fillRect/>
          </a:stretch>
        </p:blipFill>
        <p:spPr>
          <a:xfrm>
            <a:off x="10281657" y="4340387"/>
            <a:ext cx="1510061" cy="1510061"/>
          </a:xfrm>
          <a:prstGeom prst="rect">
            <a:avLst/>
          </a:prstGeom>
        </p:spPr>
      </p:pic>
      <p:sp>
        <p:nvSpPr>
          <p:cNvPr id="3" name="TextBox 2">
            <a:extLst>
              <a:ext uri="{FF2B5EF4-FFF2-40B4-BE49-F238E27FC236}">
                <a16:creationId xmlns:a16="http://schemas.microsoft.com/office/drawing/2014/main" id="{722C6DDF-3AB6-9D8D-9BC0-3885F62369FA}"/>
              </a:ext>
            </a:extLst>
          </p:cNvPr>
          <p:cNvSpPr txBox="1"/>
          <p:nvPr/>
        </p:nvSpPr>
        <p:spPr>
          <a:xfrm>
            <a:off x="4133088" y="6319450"/>
            <a:ext cx="7644384" cy="276999"/>
          </a:xfrm>
          <a:prstGeom prst="rect">
            <a:avLst/>
          </a:prstGeom>
          <a:noFill/>
        </p:spPr>
        <p:txBody>
          <a:bodyPr wrap="square">
            <a:spAutoFit/>
          </a:bodyPr>
          <a:lstStyle/>
          <a:p>
            <a:r>
              <a:rPr lang="fr-CA" sz="1200" b="0" dirty="0">
                <a:solidFill>
                  <a:schemeClr val="tx1">
                    <a:lumMod val="60000"/>
                    <a:lumOff val="40000"/>
                  </a:schemeClr>
                </a:solidFill>
                <a:latin typeface="Arial" panose="020B0604020202020204" pitchFamily="34" charset="0"/>
                <a:cs typeface="Arial" panose="020B0604020202020204" pitchFamily="34" charset="0"/>
              </a:rPr>
              <a:t>Source : </a:t>
            </a:r>
            <a:r>
              <a:rPr lang="fr-CA" sz="1200" dirty="0">
                <a:solidFill>
                  <a:schemeClr val="tx1">
                    <a:lumMod val="60000"/>
                    <a:lumOff val="40000"/>
                  </a:schemeClr>
                </a:solidFill>
                <a:latin typeface="Arial" panose="020B0604020202020204" pitchFamily="34" charset="0"/>
                <a:cs typeface="Arial" panose="020B0604020202020204" pitchFamily="34" charset="0"/>
              </a:rPr>
              <a:t>site Internet de développement professionnel de la Société canadienne du sang, profedu.ca</a:t>
            </a: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F8C3-4265-424F-9E04-40EAD573A5E2}"/>
              </a:ext>
            </a:extLst>
          </p:cNvPr>
          <p:cNvSpPr>
            <a:spLocks noGrp="1"/>
          </p:cNvSpPr>
          <p:nvPr>
            <p:ph type="title"/>
            <p:custDataLst>
              <p:tags r:id="rId2"/>
            </p:custDataLst>
          </p:nvPr>
        </p:nvSpPr>
        <p:spPr/>
        <p:txBody>
          <a:bodyPr/>
          <a:lstStyle/>
          <a:p>
            <a:r>
              <a:rPr lang="fr-CA"/>
              <a:t>Mécanisme d’action (INTERCEPT)</a:t>
            </a:r>
          </a:p>
        </p:txBody>
      </p:sp>
      <p:pic>
        <p:nvPicPr>
          <p:cNvPr id="3" name="Picture 2">
            <a:extLst>
              <a:ext uri="{FF2B5EF4-FFF2-40B4-BE49-F238E27FC236}">
                <a16:creationId xmlns:a16="http://schemas.microsoft.com/office/drawing/2014/main" id="{57C873EF-2ECD-4970-8218-3B9C7FDF2659}"/>
              </a:ext>
            </a:extLst>
          </p:cNvPr>
          <p:cNvPicPr>
            <a:picLocks noChangeAspect="1"/>
          </p:cNvPicPr>
          <p:nvPr>
            <p:custDataLst>
              <p:tags r:id="rId3"/>
            </p:custDataLst>
          </p:nvPr>
        </p:nvPicPr>
        <p:blipFill rotWithShape="1">
          <a:blip r:embed="rId14"/>
          <a:srcRect l="9593" r="2530" b="9443"/>
          <a:stretch/>
        </p:blipFill>
        <p:spPr>
          <a:xfrm>
            <a:off x="4682021" y="1289953"/>
            <a:ext cx="7076836" cy="4278094"/>
          </a:xfrm>
          <a:prstGeom prst="rect">
            <a:avLst/>
          </a:prstGeom>
        </p:spPr>
      </p:pic>
      <p:sp>
        <p:nvSpPr>
          <p:cNvPr id="5" name="TextBox 4">
            <a:extLst>
              <a:ext uri="{FF2B5EF4-FFF2-40B4-BE49-F238E27FC236}">
                <a16:creationId xmlns:a16="http://schemas.microsoft.com/office/drawing/2014/main" id="{4678A301-8408-4455-8C9E-66BDCF39C086}"/>
              </a:ext>
            </a:extLst>
          </p:cNvPr>
          <p:cNvSpPr txBox="1"/>
          <p:nvPr>
            <p:custDataLst>
              <p:tags r:id="rId4"/>
            </p:custDataLst>
          </p:nvPr>
        </p:nvSpPr>
        <p:spPr>
          <a:xfrm>
            <a:off x="293182" y="1240535"/>
            <a:ext cx="4302881" cy="4678204"/>
          </a:xfrm>
          <a:prstGeom prst="rect">
            <a:avLst/>
          </a:prstGeom>
          <a:noFill/>
        </p:spPr>
        <p:txBody>
          <a:bodyPr wrap="square" lIns="91440" tIns="45720" rIns="91440" bIns="45720" rtlCol="0" anchor="t">
            <a:spAutoFit/>
          </a:bodyPr>
          <a:lstStyle/>
          <a:p>
            <a:pPr marL="285750" indent="-285750">
              <a:buFont typeface="Arial"/>
              <a:buChar char="•"/>
            </a:pPr>
            <a:r>
              <a:rPr lang="fr-CA" sz="2000" dirty="0">
                <a:latin typeface="Arial"/>
                <a:cs typeface="Arial"/>
              </a:rPr>
              <a:t>L’</a:t>
            </a:r>
            <a:r>
              <a:rPr lang="fr-CA" sz="2000" dirty="0" err="1">
                <a:latin typeface="Arial"/>
                <a:cs typeface="Arial"/>
              </a:rPr>
              <a:t>amotosalène</a:t>
            </a:r>
            <a:r>
              <a:rPr lang="fr-CA" sz="2000" dirty="0">
                <a:latin typeface="Arial"/>
                <a:cs typeface="Arial"/>
              </a:rPr>
              <a:t> (psoralène synthétique) est ajouté au produit plaquettaire.</a:t>
            </a:r>
          </a:p>
          <a:p>
            <a:pPr marL="285750" indent="-285750">
              <a:buFont typeface="Arial"/>
              <a:buChar char="•"/>
            </a:pPr>
            <a:r>
              <a:rPr lang="fr-CA" sz="2000" dirty="0">
                <a:latin typeface="Arial"/>
                <a:cs typeface="Arial"/>
              </a:rPr>
              <a:t>Ce composé s’intercale au sein des acides nucléiques dans l’ADN et l’ARN des cellules, bactéries, virus et parasites.</a:t>
            </a:r>
          </a:p>
          <a:p>
            <a:pPr marL="285750" indent="-285750">
              <a:buFont typeface="Arial"/>
              <a:buChar char="•"/>
            </a:pPr>
            <a:r>
              <a:rPr lang="fr-CA" sz="2000" dirty="0">
                <a:latin typeface="Arial"/>
                <a:cs typeface="Arial"/>
              </a:rPr>
              <a:t>Au moment de l’illumination aux UVA (320-400 nm), la réticulation endommage l’ADN et l’ARN.</a:t>
            </a:r>
          </a:p>
          <a:p>
            <a:pPr marL="285750" indent="-285750">
              <a:buFont typeface="Arial"/>
              <a:buChar char="•"/>
            </a:pPr>
            <a:r>
              <a:rPr lang="fr-CA" sz="2000" dirty="0">
                <a:latin typeface="Arial"/>
                <a:cs typeface="Arial"/>
              </a:rPr>
              <a:t>Cela inactive les cellules et les agents pathogènes.</a:t>
            </a:r>
          </a:p>
          <a:p>
            <a:pPr marL="285750" indent="-285750">
              <a:buFont typeface="Arial"/>
              <a:buChar char="•"/>
            </a:pPr>
            <a:r>
              <a:rPr lang="fr-CA" sz="2000" dirty="0">
                <a:latin typeface="Arial"/>
                <a:cs typeface="Arial"/>
              </a:rPr>
              <a:t>Les résidus d’</a:t>
            </a:r>
            <a:r>
              <a:rPr lang="fr-CA" sz="2000" dirty="0" err="1">
                <a:latin typeface="Arial"/>
                <a:cs typeface="Arial"/>
              </a:rPr>
              <a:t>amotosalène</a:t>
            </a:r>
            <a:r>
              <a:rPr lang="fr-CA" sz="2000" dirty="0">
                <a:latin typeface="Arial"/>
                <a:cs typeface="Arial"/>
              </a:rPr>
              <a:t> sont éliminés.</a:t>
            </a:r>
          </a:p>
          <a:p>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A0C148-94B6-4293-BEA1-B62D7ED4EFBC}"/>
              </a:ext>
            </a:extLst>
          </p:cNvPr>
          <p:cNvSpPr txBox="1"/>
          <p:nvPr>
            <p:custDataLst>
              <p:tags r:id="rId5"/>
            </p:custDataLst>
          </p:nvPr>
        </p:nvSpPr>
        <p:spPr>
          <a:xfrm>
            <a:off x="3716128" y="6226741"/>
            <a:ext cx="8042729" cy="461665"/>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Source :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Intercept® Blood System for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Platelets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 Package Insert – Dual Storage (DS)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Processing</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Set. Concord, CA, </a:t>
            </a:r>
            <a:r>
              <a:rPr lang="fr-CA" sz="12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Corporation, 2021.</a:t>
            </a:r>
          </a:p>
        </p:txBody>
      </p:sp>
      <p:sp>
        <p:nvSpPr>
          <p:cNvPr id="4" name="ZoneTexte 3">
            <a:extLst>
              <a:ext uri="{FF2B5EF4-FFF2-40B4-BE49-F238E27FC236}">
                <a16:creationId xmlns:a16="http://schemas.microsoft.com/office/drawing/2014/main" id="{0AD7E5D3-35FF-80D7-8A1B-2BC8326DB0A4}"/>
              </a:ext>
            </a:extLst>
          </p:cNvPr>
          <p:cNvSpPr txBox="1"/>
          <p:nvPr>
            <p:custDataLst>
              <p:tags r:id="rId6"/>
            </p:custDataLst>
          </p:nvPr>
        </p:nvSpPr>
        <p:spPr>
          <a:xfrm>
            <a:off x="4833256" y="1747060"/>
            <a:ext cx="1262743" cy="307777"/>
          </a:xfrm>
          <a:prstGeom prst="rect">
            <a:avLst/>
          </a:prstGeom>
          <a:solidFill>
            <a:schemeClr val="bg1"/>
          </a:solidFill>
          <a:ln>
            <a:noFill/>
          </a:ln>
        </p:spPr>
        <p:txBody>
          <a:bodyPr wrap="square" rtlCol="0">
            <a:spAutoFit/>
          </a:bodyPr>
          <a:lstStyle/>
          <a:p>
            <a:r>
              <a:rPr lang="fr-CA" sz="1400" b="1" dirty="0">
                <a:solidFill>
                  <a:schemeClr val="accent1"/>
                </a:solidFill>
              </a:rPr>
              <a:t>Amotosalène</a:t>
            </a:r>
          </a:p>
        </p:txBody>
      </p:sp>
      <p:sp>
        <p:nvSpPr>
          <p:cNvPr id="7" name="ZoneTexte 6">
            <a:extLst>
              <a:ext uri="{FF2B5EF4-FFF2-40B4-BE49-F238E27FC236}">
                <a16:creationId xmlns:a16="http://schemas.microsoft.com/office/drawing/2014/main" id="{E2B03D1B-61F7-1E22-05D8-44A50FB7C75F}"/>
              </a:ext>
            </a:extLst>
          </p:cNvPr>
          <p:cNvSpPr txBox="1"/>
          <p:nvPr>
            <p:custDataLst>
              <p:tags r:id="rId7"/>
            </p:custDataLst>
          </p:nvPr>
        </p:nvSpPr>
        <p:spPr>
          <a:xfrm>
            <a:off x="8354498" y="4089207"/>
            <a:ext cx="1262743" cy="307777"/>
          </a:xfrm>
          <a:prstGeom prst="rect">
            <a:avLst/>
          </a:prstGeom>
          <a:solidFill>
            <a:schemeClr val="bg1"/>
          </a:solidFill>
          <a:ln>
            <a:noFill/>
          </a:ln>
        </p:spPr>
        <p:txBody>
          <a:bodyPr wrap="square" rtlCol="0">
            <a:spAutoFit/>
          </a:bodyPr>
          <a:lstStyle/>
          <a:p>
            <a:pPr algn="ctr"/>
            <a:r>
              <a:rPr lang="fr-CA" sz="1400" b="1" dirty="0">
                <a:solidFill>
                  <a:schemeClr val="accent1"/>
                </a:solidFill>
              </a:rPr>
              <a:t>Réticulation</a:t>
            </a:r>
          </a:p>
        </p:txBody>
      </p:sp>
      <p:sp>
        <p:nvSpPr>
          <p:cNvPr id="8" name="ZoneTexte 7">
            <a:extLst>
              <a:ext uri="{FF2B5EF4-FFF2-40B4-BE49-F238E27FC236}">
                <a16:creationId xmlns:a16="http://schemas.microsoft.com/office/drawing/2014/main" id="{D757863B-10BC-554F-3ED2-91B282C36DBE}"/>
              </a:ext>
            </a:extLst>
          </p:cNvPr>
          <p:cNvSpPr txBox="1"/>
          <p:nvPr>
            <p:custDataLst>
              <p:tags r:id="rId8"/>
            </p:custDataLst>
          </p:nvPr>
        </p:nvSpPr>
        <p:spPr>
          <a:xfrm>
            <a:off x="8022210" y="1289953"/>
            <a:ext cx="1951974" cy="738664"/>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Illumination aux UVA, </a:t>
            </a:r>
            <a:br>
              <a:rPr lang="fr-CA" sz="1400" b="1" dirty="0">
                <a:solidFill>
                  <a:schemeClr val="tx1">
                    <a:lumMod val="50000"/>
                  </a:schemeClr>
                </a:solidFill>
              </a:rPr>
            </a:br>
            <a:r>
              <a:rPr lang="fr-CA" sz="1400" b="1" dirty="0">
                <a:solidFill>
                  <a:schemeClr val="tx1">
                    <a:lumMod val="50000"/>
                  </a:schemeClr>
                </a:solidFill>
              </a:rPr>
              <a:t>320 à 400 nm,</a:t>
            </a:r>
            <a:br>
              <a:rPr lang="fr-CA" sz="1400" b="1" dirty="0">
                <a:solidFill>
                  <a:schemeClr val="tx1">
                    <a:lumMod val="50000"/>
                  </a:schemeClr>
                </a:solidFill>
              </a:rPr>
            </a:br>
            <a:r>
              <a:rPr lang="fr-CA" sz="1400" b="1" dirty="0">
                <a:solidFill>
                  <a:schemeClr val="tx1">
                    <a:lumMod val="50000"/>
                  </a:schemeClr>
                </a:solidFill>
              </a:rPr>
              <a:t>3 J/cm</a:t>
            </a:r>
            <a:r>
              <a:rPr lang="fr-CA" sz="1400" b="1" baseline="30000" dirty="0">
                <a:solidFill>
                  <a:schemeClr val="tx1">
                    <a:lumMod val="50000"/>
                  </a:schemeClr>
                </a:solidFill>
              </a:rPr>
              <a:t>2</a:t>
            </a:r>
          </a:p>
        </p:txBody>
      </p:sp>
      <p:sp>
        <p:nvSpPr>
          <p:cNvPr id="9" name="ZoneTexte 8">
            <a:extLst>
              <a:ext uri="{FF2B5EF4-FFF2-40B4-BE49-F238E27FC236}">
                <a16:creationId xmlns:a16="http://schemas.microsoft.com/office/drawing/2014/main" id="{BA29722A-98C7-021E-D04B-3A4E153C13A9}"/>
              </a:ext>
            </a:extLst>
          </p:cNvPr>
          <p:cNvSpPr txBox="1"/>
          <p:nvPr>
            <p:custDataLst>
              <p:tags r:id="rId9"/>
            </p:custDataLst>
          </p:nvPr>
        </p:nvSpPr>
        <p:spPr>
          <a:xfrm>
            <a:off x="9793707" y="4553903"/>
            <a:ext cx="1965150" cy="1169551"/>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Les réticulations multiples bloquent la séparation des brins : aucune réplication, aucune transcription</a:t>
            </a:r>
            <a:endParaRPr lang="fr-CA" sz="1400" b="1" baseline="30000" dirty="0">
              <a:solidFill>
                <a:schemeClr val="tx1">
                  <a:lumMod val="50000"/>
                </a:schemeClr>
              </a:solidFill>
            </a:endParaRPr>
          </a:p>
        </p:txBody>
      </p:sp>
      <p:sp>
        <p:nvSpPr>
          <p:cNvPr id="10" name="ZoneTexte 9">
            <a:extLst>
              <a:ext uri="{FF2B5EF4-FFF2-40B4-BE49-F238E27FC236}">
                <a16:creationId xmlns:a16="http://schemas.microsoft.com/office/drawing/2014/main" id="{EFCB672F-18A0-EBE6-E19F-ECE4062E3088}"/>
              </a:ext>
            </a:extLst>
          </p:cNvPr>
          <p:cNvSpPr txBox="1"/>
          <p:nvPr>
            <p:custDataLst>
              <p:tags r:id="rId10"/>
            </p:custDataLst>
          </p:nvPr>
        </p:nvSpPr>
        <p:spPr>
          <a:xfrm>
            <a:off x="4682021" y="3121223"/>
            <a:ext cx="921264" cy="307777"/>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Cible</a:t>
            </a:r>
            <a:endParaRPr lang="fr-CA" sz="1400" b="1" baseline="30000" dirty="0">
              <a:solidFill>
                <a:schemeClr val="tx1">
                  <a:lumMod val="50000"/>
                </a:schemeClr>
              </a:solidFill>
            </a:endParaRPr>
          </a:p>
        </p:txBody>
      </p:sp>
      <p:sp>
        <p:nvSpPr>
          <p:cNvPr id="11" name="ZoneTexte 10">
            <a:extLst>
              <a:ext uri="{FF2B5EF4-FFF2-40B4-BE49-F238E27FC236}">
                <a16:creationId xmlns:a16="http://schemas.microsoft.com/office/drawing/2014/main" id="{58655C58-EB11-0759-7E44-6DF952DDDB86}"/>
              </a:ext>
            </a:extLst>
          </p:cNvPr>
          <p:cNvSpPr txBox="1"/>
          <p:nvPr>
            <p:custDataLst>
              <p:tags r:id="rId11"/>
            </p:custDataLst>
          </p:nvPr>
        </p:nvSpPr>
        <p:spPr>
          <a:xfrm>
            <a:off x="5333149" y="4469676"/>
            <a:ext cx="1951974" cy="954107"/>
          </a:xfrm>
          <a:prstGeom prst="rect">
            <a:avLst/>
          </a:prstGeom>
          <a:solidFill>
            <a:schemeClr val="bg1"/>
          </a:solidFill>
          <a:ln>
            <a:noFill/>
          </a:ln>
        </p:spPr>
        <p:txBody>
          <a:bodyPr wrap="square" rtlCol="0">
            <a:spAutoFit/>
          </a:bodyPr>
          <a:lstStyle/>
          <a:p>
            <a:pPr algn="ctr"/>
            <a:r>
              <a:rPr lang="fr-CA" sz="1400" b="1" dirty="0">
                <a:solidFill>
                  <a:schemeClr val="tx1">
                    <a:lumMod val="50000"/>
                  </a:schemeClr>
                </a:solidFill>
              </a:rPr>
              <a:t>Région hélicoïdale </a:t>
            </a:r>
          </a:p>
          <a:p>
            <a:pPr algn="ctr"/>
            <a:r>
              <a:rPr lang="fr-CA" sz="1400" b="1" dirty="0">
                <a:solidFill>
                  <a:schemeClr val="tx1">
                    <a:lumMod val="50000"/>
                  </a:schemeClr>
                </a:solidFill>
              </a:rPr>
              <a:t>de l’ADN ou de l’ARN simple brin ou </a:t>
            </a:r>
          </a:p>
          <a:p>
            <a:pPr algn="ctr"/>
            <a:r>
              <a:rPr lang="fr-CA" sz="1400" b="1" dirty="0">
                <a:solidFill>
                  <a:schemeClr val="tx1">
                    <a:lumMod val="50000"/>
                  </a:schemeClr>
                </a:solidFill>
              </a:rPr>
              <a:t>double brin</a:t>
            </a:r>
            <a:endParaRPr lang="fr-CA" sz="1400" b="1" baseline="30000" dirty="0">
              <a:solidFill>
                <a:schemeClr val="tx1">
                  <a:lumMod val="50000"/>
                </a:schemeClr>
              </a:solidFill>
            </a:endParaRPr>
          </a:p>
        </p:txBody>
      </p:sp>
    </p:spTree>
    <p:custDataLst>
      <p:tags r:id="rId1"/>
    </p:custDataLst>
    <p:extLst>
      <p:ext uri="{BB962C8B-B14F-4D97-AF65-F5344CB8AC3E}">
        <p14:creationId xmlns:p14="http://schemas.microsoft.com/office/powerpoint/2010/main" val="352329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FD27E-A353-4093-AD6D-FB5D2D1BC779}"/>
              </a:ext>
            </a:extLst>
          </p:cNvPr>
          <p:cNvSpPr>
            <a:spLocks noGrp="1"/>
          </p:cNvSpPr>
          <p:nvPr>
            <p:ph type="title"/>
            <p:custDataLst>
              <p:tags r:id="rId2"/>
            </p:custDataLst>
          </p:nvPr>
        </p:nvSpPr>
        <p:spPr/>
        <p:txBody>
          <a:bodyPr>
            <a:normAutofit/>
          </a:bodyPr>
          <a:lstStyle/>
          <a:p>
            <a:r>
              <a:rPr lang="fr-CA"/>
              <a:t>Innocuité</a:t>
            </a:r>
          </a:p>
        </p:txBody>
      </p:sp>
      <p:sp>
        <p:nvSpPr>
          <p:cNvPr id="7" name="Content Placeholder 6"/>
          <p:cNvSpPr>
            <a:spLocks noGrp="1"/>
          </p:cNvSpPr>
          <p:nvPr>
            <p:ph type="body" sz="quarter" idx="14"/>
            <p:custDataLst>
              <p:tags r:id="rId3"/>
            </p:custDataLst>
          </p:nvPr>
        </p:nvSpPr>
        <p:spPr>
          <a:xfrm>
            <a:off x="809064" y="1090726"/>
            <a:ext cx="6059960" cy="4861967"/>
          </a:xfrm>
        </p:spPr>
        <p:txBody>
          <a:bodyPr>
            <a:normAutofit lnSpcReduction="10000"/>
          </a:bodyPr>
          <a:lstStyle/>
          <a:p>
            <a:pPr marL="0" indent="0">
              <a:buNone/>
            </a:pPr>
            <a:r>
              <a:rPr lang="fr-CA" sz="2400" b="1" dirty="0">
                <a:solidFill>
                  <a:schemeClr val="tx1">
                    <a:lumMod val="75000"/>
                  </a:schemeClr>
                </a:solidFill>
                <a:latin typeface="Arial"/>
                <a:cs typeface="Arial"/>
              </a:rPr>
              <a:t>Profil d’innocuité de l’</a:t>
            </a:r>
            <a:r>
              <a:rPr lang="fr-CA" sz="2400" b="1" dirty="0" err="1">
                <a:solidFill>
                  <a:schemeClr val="tx1">
                    <a:lumMod val="75000"/>
                  </a:schemeClr>
                </a:solidFill>
                <a:latin typeface="Arial"/>
                <a:cs typeface="Arial"/>
              </a:rPr>
              <a:t>amotosalène</a:t>
            </a:r>
            <a:endParaRPr lang="fr-CA" sz="2400" b="1" dirty="0">
              <a:solidFill>
                <a:schemeClr val="tx1">
                  <a:lumMod val="75000"/>
                </a:schemeClr>
              </a:solidFill>
              <a:latin typeface="Arial"/>
              <a:cs typeface="Arial"/>
            </a:endParaRPr>
          </a:p>
          <a:p>
            <a:r>
              <a:rPr lang="fr-CA" sz="2000" dirty="0">
                <a:solidFill>
                  <a:schemeClr val="tx1">
                    <a:lumMod val="75000"/>
                  </a:schemeClr>
                </a:solidFill>
                <a:latin typeface="Arial"/>
                <a:cs typeface="Arial"/>
              </a:rPr>
              <a:t>La toxicité a fait l’objet d’études approfondies.</a:t>
            </a:r>
          </a:p>
          <a:p>
            <a:r>
              <a:rPr lang="fr-CA" sz="2000" dirty="0">
                <a:solidFill>
                  <a:schemeClr val="tx1">
                    <a:lumMod val="75000"/>
                  </a:schemeClr>
                </a:solidFill>
                <a:latin typeface="Arial"/>
                <a:cs typeface="Arial"/>
              </a:rPr>
              <a:t>La quantité d’</a:t>
            </a:r>
            <a:r>
              <a:rPr lang="fr-CA" sz="2000" dirty="0" err="1">
                <a:solidFill>
                  <a:schemeClr val="tx1">
                    <a:lumMod val="75000"/>
                  </a:schemeClr>
                </a:solidFill>
                <a:latin typeface="Arial"/>
                <a:cs typeface="Arial"/>
              </a:rPr>
              <a:t>amotosalène</a:t>
            </a:r>
            <a:r>
              <a:rPr lang="fr-CA" sz="2000" dirty="0">
                <a:solidFill>
                  <a:schemeClr val="tx1">
                    <a:lumMod val="75000"/>
                  </a:schemeClr>
                </a:solidFill>
                <a:latin typeface="Arial"/>
                <a:cs typeface="Arial"/>
              </a:rPr>
              <a:t> résiduel est minime.</a:t>
            </a:r>
          </a:p>
          <a:p>
            <a:r>
              <a:rPr lang="fr-CA" sz="2000" dirty="0">
                <a:solidFill>
                  <a:schemeClr val="tx1">
                    <a:lumMod val="75000"/>
                  </a:schemeClr>
                </a:solidFill>
                <a:latin typeface="Arial"/>
                <a:cs typeface="Arial"/>
              </a:rPr>
              <a:t>Les données in vitro, d’études animales et d’hémovigilance européenne semblent indiquer l’innocuité.</a:t>
            </a:r>
          </a:p>
          <a:p>
            <a:pPr marL="0" indent="0">
              <a:spcBef>
                <a:spcPts val="1200"/>
              </a:spcBef>
              <a:buNone/>
            </a:pPr>
            <a:r>
              <a:rPr lang="fr-CA" sz="2400" b="1" dirty="0">
                <a:latin typeface="Arial"/>
                <a:cs typeface="Arial"/>
              </a:rPr>
              <a:t>À propos du traitement INTERCEPT </a:t>
            </a:r>
            <a:br>
              <a:rPr lang="fr-CA" sz="2400" b="1" dirty="0">
                <a:latin typeface="Arial"/>
                <a:cs typeface="Arial"/>
              </a:rPr>
            </a:br>
            <a:r>
              <a:rPr lang="fr-CA" sz="2400" b="1" dirty="0">
                <a:latin typeface="Arial"/>
                <a:cs typeface="Arial"/>
              </a:rPr>
              <a:t>(de </a:t>
            </a:r>
            <a:r>
              <a:rPr lang="fr-CA" sz="2400" b="1" dirty="0" err="1">
                <a:latin typeface="Arial"/>
                <a:cs typeface="Arial"/>
              </a:rPr>
              <a:t>Cerus</a:t>
            </a:r>
            <a:r>
              <a:rPr lang="fr-CA" sz="2400" b="1" dirty="0">
                <a:latin typeface="Arial"/>
                <a:cs typeface="Arial"/>
              </a:rPr>
              <a:t>) : </a:t>
            </a:r>
          </a:p>
          <a:p>
            <a:r>
              <a:rPr lang="fr-CA" sz="2000" dirty="0">
                <a:latin typeface="Arial"/>
                <a:cs typeface="Arial"/>
              </a:rPr>
              <a:t>Sur le marché depuis près de 20 ans</a:t>
            </a:r>
          </a:p>
          <a:p>
            <a:r>
              <a:rPr lang="fr-CA" sz="2000" dirty="0">
                <a:latin typeface="Arial"/>
                <a:cs typeface="Arial"/>
              </a:rPr>
              <a:t>Adopté pour traiter plus de 50 % des plaquettes produites dans 10 pays</a:t>
            </a:r>
            <a:r>
              <a:rPr lang="fr-CA" sz="2000" baseline="30000" dirty="0">
                <a:latin typeface="Arial"/>
                <a:cs typeface="Arial"/>
              </a:rPr>
              <a:t>‡</a:t>
            </a:r>
          </a:p>
          <a:p>
            <a:r>
              <a:rPr lang="fr-CA" sz="2000" dirty="0">
                <a:latin typeface="Arial"/>
                <a:cs typeface="Arial"/>
              </a:rPr>
              <a:t>Environ 8,5 millions de doses traitées par INTERCEPT dans le monde (plasma et plaquettes)*</a:t>
            </a:r>
          </a:p>
          <a:p>
            <a:pPr marL="0" indent="0">
              <a:buNone/>
            </a:pPr>
            <a:endParaRPr lang="en-US" sz="2200" dirty="0"/>
          </a:p>
          <a:p>
            <a:pPr marL="0" indent="0">
              <a:buNone/>
            </a:pPr>
            <a:endParaRPr lang="en-US" sz="2200" b="1" dirty="0">
              <a:solidFill>
                <a:schemeClr val="tx1">
                  <a:lumMod val="75000"/>
                </a:schemeClr>
              </a:solidFill>
            </a:endParaRPr>
          </a:p>
          <a:p>
            <a:endParaRPr lang="en-US" sz="2200" b="1" dirty="0">
              <a:solidFill>
                <a:schemeClr val="tx1">
                  <a:lumMod val="75000"/>
                </a:schemeClr>
              </a:solidFill>
            </a:endParaRPr>
          </a:p>
        </p:txBody>
      </p:sp>
      <p:pic>
        <p:nvPicPr>
          <p:cNvPr id="10" name="Picture 9">
            <a:extLst>
              <a:ext uri="{FF2B5EF4-FFF2-40B4-BE49-F238E27FC236}">
                <a16:creationId xmlns:a16="http://schemas.microsoft.com/office/drawing/2014/main" id="{78386F38-756F-4F01-A416-31DAF6AEA11C}"/>
              </a:ext>
            </a:extLst>
          </p:cNvPr>
          <p:cNvPicPr>
            <a:picLocks noChangeAspect="1"/>
          </p:cNvPicPr>
          <p:nvPr>
            <p:custDataLst>
              <p:tags r:id="rId4"/>
            </p:custDataLst>
          </p:nvPr>
        </p:nvPicPr>
        <p:blipFill>
          <a:blip r:embed="rId9"/>
          <a:stretch>
            <a:fillRect/>
          </a:stretch>
        </p:blipFill>
        <p:spPr>
          <a:xfrm>
            <a:off x="6884213" y="69381"/>
            <a:ext cx="3940717" cy="4250196"/>
          </a:xfrm>
          <a:prstGeom prst="rect">
            <a:avLst/>
          </a:prstGeom>
        </p:spPr>
      </p:pic>
      <p:sp>
        <p:nvSpPr>
          <p:cNvPr id="2" name="TextBox 1">
            <a:extLst>
              <a:ext uri="{FF2B5EF4-FFF2-40B4-BE49-F238E27FC236}">
                <a16:creationId xmlns:a16="http://schemas.microsoft.com/office/drawing/2014/main" id="{88496290-9C64-4A6C-8DDC-E326978E2608}"/>
              </a:ext>
            </a:extLst>
          </p:cNvPr>
          <p:cNvSpPr txBox="1"/>
          <p:nvPr>
            <p:custDataLst>
              <p:tags r:id="rId5"/>
            </p:custDataLst>
          </p:nvPr>
        </p:nvSpPr>
        <p:spPr>
          <a:xfrm>
            <a:off x="6811617" y="4319577"/>
            <a:ext cx="5115339" cy="1477328"/>
          </a:xfrm>
          <a:prstGeom prst="rect">
            <a:avLst/>
          </a:prstGeom>
          <a:noFill/>
        </p:spPr>
        <p:txBody>
          <a:bodyPr wrap="square" rtlCol="0">
            <a:spAutoFit/>
          </a:bodyPr>
          <a:lstStyle/>
          <a:p>
            <a:r>
              <a:rPr lang="fr-CA" b="1" dirty="0">
                <a:solidFill>
                  <a:schemeClr val="accent3"/>
                </a:solidFill>
                <a:latin typeface="Arial" panose="020B0604020202020204" pitchFamily="34" charset="0"/>
                <a:cs typeface="Arial" panose="020B0604020202020204" pitchFamily="34" charset="0"/>
              </a:rPr>
              <a:t>Concentrés plaquettaires à agents pathogènes inactivés</a:t>
            </a:r>
          </a:p>
          <a:p>
            <a:r>
              <a:rPr lang="fr-CA" b="1" dirty="0">
                <a:solidFill>
                  <a:schemeClr val="tx1">
                    <a:lumMod val="75000"/>
                  </a:schemeClr>
                </a:solidFill>
                <a:latin typeface="Arial" panose="020B0604020202020204" pitchFamily="34" charset="0"/>
                <a:cs typeface="Arial" panose="020B0604020202020204" pitchFamily="34" charset="0"/>
              </a:rPr>
              <a:t>Concentrés plaquettaires ayant fait l’objet d’un dépistage de bactéries</a:t>
            </a:r>
          </a:p>
          <a:p>
            <a:r>
              <a:rPr lang="fr-CA" dirty="0">
                <a:solidFill>
                  <a:schemeClr val="bg1">
                    <a:lumMod val="65000"/>
                  </a:schemeClr>
                </a:solidFill>
                <a:latin typeface="Arial" panose="020B0604020202020204" pitchFamily="34" charset="0"/>
                <a:cs typeface="Arial" panose="020B0604020202020204" pitchFamily="34" charset="0"/>
              </a:rPr>
              <a:t>Concentrés plaquettaires sans dépistage de bactéries ni activation des agents pathogènes</a:t>
            </a:r>
          </a:p>
          <a:p>
            <a:endParaRPr lang="en-US" dirty="0"/>
          </a:p>
        </p:txBody>
      </p:sp>
      <p:sp>
        <p:nvSpPr>
          <p:cNvPr id="4" name="TextBox 3">
            <a:extLst>
              <a:ext uri="{FF2B5EF4-FFF2-40B4-BE49-F238E27FC236}">
                <a16:creationId xmlns:a16="http://schemas.microsoft.com/office/drawing/2014/main" id="{106EF5BE-6C9C-42B6-B343-405D54FAAF27}"/>
              </a:ext>
            </a:extLst>
          </p:cNvPr>
          <p:cNvSpPr txBox="1"/>
          <p:nvPr>
            <p:custDataLst>
              <p:tags r:id="rId6"/>
            </p:custDataLst>
          </p:nvPr>
        </p:nvSpPr>
        <p:spPr>
          <a:xfrm>
            <a:off x="4468090" y="6067798"/>
            <a:ext cx="6748549" cy="830997"/>
          </a:xfrm>
          <a:prstGeom prst="rect">
            <a:avLst/>
          </a:prstGeom>
          <a:noFill/>
        </p:spPr>
        <p:txBody>
          <a:bodyPr wrap="square" rtlCol="0">
            <a:spAutoFit/>
          </a:bodyPr>
          <a:lstStyle/>
          <a:p>
            <a:r>
              <a:rPr lang="fr-CA" sz="1200" dirty="0">
                <a:solidFill>
                  <a:schemeClr val="tx1">
                    <a:lumMod val="60000"/>
                    <a:lumOff val="40000"/>
                  </a:schemeClr>
                </a:solidFill>
                <a:latin typeface="Arial" panose="020B0604020202020204" pitchFamily="34" charset="0"/>
                <a:cs typeface="Arial" panose="020B0604020202020204" pitchFamily="34" charset="0"/>
              </a:rPr>
              <a:t>Source : Données internes 2018 de </a:t>
            </a:r>
            <a:r>
              <a:rPr lang="fr-CA" sz="1200" dirty="0" err="1">
                <a:solidFill>
                  <a:schemeClr val="tx1">
                    <a:lumMod val="60000"/>
                    <a:lumOff val="40000"/>
                  </a:schemeClr>
                </a:solidFill>
                <a:latin typeface="Arial" panose="020B0604020202020204" pitchFamily="34" charset="0"/>
                <a:cs typeface="Arial" panose="020B0604020202020204" pitchFamily="34" charset="0"/>
              </a:rPr>
              <a:t>Cerus</a:t>
            </a:r>
            <a:r>
              <a:rPr lang="fr-CA" sz="1200" dirty="0">
                <a:solidFill>
                  <a:schemeClr val="tx1">
                    <a:lumMod val="60000"/>
                    <a:lumOff val="40000"/>
                  </a:schemeClr>
                </a:solidFill>
                <a:latin typeface="Arial" panose="020B0604020202020204" pitchFamily="34" charset="0"/>
                <a:cs typeface="Arial" panose="020B0604020202020204" pitchFamily="34" charset="0"/>
              </a:rPr>
              <a:t> 2018</a:t>
            </a:r>
          </a:p>
          <a:p>
            <a:r>
              <a:rPr lang="fr-CA" sz="1200" baseline="30000" dirty="0">
                <a:solidFill>
                  <a:schemeClr val="tx1">
                    <a:lumMod val="60000"/>
                    <a:lumOff val="40000"/>
                  </a:schemeClr>
                </a:solidFill>
                <a:latin typeface="Arial" panose="020B0604020202020204" pitchFamily="34" charset="0"/>
                <a:cs typeface="Arial" panose="020B0604020202020204" pitchFamily="34" charset="0"/>
              </a:rPr>
              <a:t>‡</a:t>
            </a:r>
            <a:r>
              <a:rPr lang="fr-CA" sz="1200" dirty="0">
                <a:solidFill>
                  <a:schemeClr val="tx1">
                    <a:lumMod val="60000"/>
                    <a:lumOff val="40000"/>
                  </a:schemeClr>
                </a:solidFill>
                <a:latin typeface="Arial" panose="020B0604020202020204" pitchFamily="34" charset="0"/>
                <a:cs typeface="Arial" panose="020B0604020202020204" pitchFamily="34" charset="0"/>
              </a:rPr>
              <a:t>Pays où le traitement INTERCEPT est la norme de soins, pour plus de 50 % des plaquettes</a:t>
            </a:r>
          </a:p>
          <a:p>
            <a:r>
              <a:rPr lang="fr-CA" sz="1200" dirty="0">
                <a:solidFill>
                  <a:schemeClr val="tx1">
                    <a:lumMod val="60000"/>
                    <a:lumOff val="40000"/>
                  </a:schemeClr>
                </a:solidFill>
                <a:latin typeface="Arial" panose="020B0604020202020204" pitchFamily="34" charset="0"/>
                <a:cs typeface="Arial" panose="020B0604020202020204" pitchFamily="34" charset="0"/>
              </a:rPr>
              <a:t>*Estimation du nombre de doses de plaquettes et de plasma traitées sur la base du nombre de systèmes vendus à ce jour</a:t>
            </a:r>
          </a:p>
        </p:txBody>
      </p:sp>
    </p:spTree>
    <p:custDataLst>
      <p:tags r:id="rId1"/>
    </p:custDataLst>
    <p:extLst>
      <p:ext uri="{BB962C8B-B14F-4D97-AF65-F5344CB8AC3E}">
        <p14:creationId xmlns:p14="http://schemas.microsoft.com/office/powerpoint/2010/main" val="2995009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7"/>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7.xml><?xml version="1.0" encoding="utf-8"?>
<p:tagLst xmlns:a="http://schemas.openxmlformats.org/drawingml/2006/main" xmlns:r="http://schemas.openxmlformats.org/officeDocument/2006/relationships" xmlns:p="http://schemas.openxmlformats.org/presentationml/2006/main">
  <p:tag name="NUM" val="15"/>
</p:tagLst>
</file>

<file path=ppt/tags/tag58.xml><?xml version="1.0" encoding="utf-8"?>
<p:tagLst xmlns:a="http://schemas.openxmlformats.org/drawingml/2006/main" xmlns:r="http://schemas.openxmlformats.org/officeDocument/2006/relationships" xmlns:p="http://schemas.openxmlformats.org/presentationml/2006/main">
  <p:tag name="NUM" val="16"/>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1"/>
</p:tagLst>
</file>

<file path=ppt/tags/tag68.xml><?xml version="1.0" encoding="utf-8"?>
<p:tagLst xmlns:a="http://schemas.openxmlformats.org/drawingml/2006/main" xmlns:r="http://schemas.openxmlformats.org/officeDocument/2006/relationships" xmlns:p="http://schemas.openxmlformats.org/presentationml/2006/main">
  <p:tag name="NUM" val="12"/>
</p:tagLst>
</file>

<file path=ppt/tags/tag6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f844a0-8d71-4485-aac0-f86690523e61">
      <Terms xmlns="http://schemas.microsoft.com/office/infopath/2007/PartnerControls"/>
    </lcf76f155ced4ddcb4097134ff3c332f>
    <TaxCatchAll xmlns="a31d2d5e-e388-4f30-9ba5-17e7d9810864" xsi:nil="true"/>
    <SharedWithUsers xmlns="29b7afee-783b-43f8-bd7c-2087a9468aea">
      <UserInfo>
        <DisplayName>Tricia Abe</DisplayName>
        <AccountId>3076</AccountId>
        <AccountType/>
      </UserInfo>
      <UserInfo>
        <DisplayName>Kimberly Figures</DisplayName>
        <AccountId>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3BBD3C-CEA3-4B87-9EF0-FB4B0296A2D7}">
  <ds:schemaRefs>
    <ds:schemaRef ds:uri="29b7afee-783b-43f8-bd7c-2087a9468aea"/>
    <ds:schemaRef ds:uri="a31d2d5e-e388-4f30-9ba5-17e7d9810864"/>
    <ds:schemaRef ds:uri="bcf844a0-8d71-4485-aac0-f86690523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D8242548-2984-41D0-84FC-4BC80AC4D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13507</TotalTime>
  <Words>5629</Words>
  <Application>Microsoft Office PowerPoint</Application>
  <PresentationFormat>Widescreen</PresentationFormat>
  <Paragraphs>327</Paragraphs>
  <Slides>31</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BlinkMacSystemFont</vt:lpstr>
      <vt:lpstr>Calibri</vt:lpstr>
      <vt:lpstr>Segoe UI</vt:lpstr>
      <vt:lpstr>Source Sans Pro</vt:lpstr>
      <vt:lpstr>Wingdings</vt:lpstr>
      <vt:lpstr>Office Theme</vt:lpstr>
      <vt:lpstr>Plaquettes à teneur réduite en agents pathogènes : informations cliniques</vt:lpstr>
      <vt:lpstr>PowerPoint Presentation</vt:lpstr>
      <vt:lpstr>Aperçu</vt:lpstr>
      <vt:lpstr>Acronymes </vt:lpstr>
      <vt:lpstr>Technologie d’inactivation des agents pathogènes (TIAP)</vt:lpstr>
      <vt:lpstr>Technologie d’inactivation des agents pathogènes</vt:lpstr>
      <vt:lpstr>Terminologie</vt:lpstr>
      <vt:lpstr>Mécanisme d’action (INTERCEPT)</vt:lpstr>
      <vt:lpstr>Innocuité</vt:lpstr>
      <vt:lpstr>Fabrication</vt:lpstr>
      <vt:lpstr>Produits de plaquettes </vt:lpstr>
      <vt:lpstr>Fabrication de PMTP</vt:lpstr>
      <vt:lpstr>Production de PATP et de plaquettes d’aphérèse non traitées, en solution PAS-E*</vt:lpstr>
      <vt:lpstr>Solution additive pour plaquettes (PAS)</vt:lpstr>
      <vt:lpstr>La solution additive pour plaquettes (PAS)</vt:lpstr>
      <vt:lpstr>Avantages de la solution PAS</vt:lpstr>
      <vt:lpstr> Indications et contre-indications  Avantages et inconvénients  </vt:lpstr>
      <vt:lpstr>Indications</vt:lpstr>
      <vt:lpstr>Contre-indications</vt:lpstr>
      <vt:lpstr>Avantages : Réduction du risque d’infections transmises par transfusion</vt:lpstr>
      <vt:lpstr>Avantages : Inactivation des globules blancs </vt:lpstr>
      <vt:lpstr>Avantages : Profil d’innocuité favorable </vt:lpstr>
      <vt:lpstr>Avantages : Profil d’innocuité favorable </vt:lpstr>
      <vt:lpstr>Résultats cliniques et inconvénients </vt:lpstr>
      <vt:lpstr>PowerPoint Presentation</vt:lpstr>
      <vt:lpstr>Remarque sur l’efficacité clinique – Essai PLADO13</vt:lpstr>
      <vt:lpstr>État réfractaire aux plaquettes et allo-immunisation </vt:lpstr>
      <vt:lpstr>Transfusions néonatales et intra-utérines   </vt:lpstr>
      <vt:lpstr>Ressources supplémentaires </vt:lpstr>
      <vt:lpstr>Ressources</vt:lpstr>
      <vt:lpstr>Références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58</cp:revision>
  <dcterms:created xsi:type="dcterms:W3CDTF">2020-08-13T18:27:05Z</dcterms:created>
  <dcterms:modified xsi:type="dcterms:W3CDTF">2022-12-19T15:06:22Z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ArticulateGUID">
    <vt:lpwstr>0641CA29-D03B-476A-A112-22664E1CCE9D</vt:lpwstr>
  </property>
  <property fmtid="{D5CDD505-2E9C-101B-9397-08002B2CF9AE}" pid="4" name="ArticulatePath">
    <vt:lpwstr>https://cbsscs.sharepoint.com/teams/external/CGT/Shared Documents/NEW_PR platelets/FULL Slides_V2 SN AK edits</vt:lpwstr>
  </property>
  <property fmtid="{D5CDD505-2E9C-101B-9397-08002B2CF9AE}" pid="5" name="MediaServiceImageTags">
    <vt:lpwstr/>
  </property>
</Properties>
</file>