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647" r:id="rId5"/>
    <p:sldId id="649" r:id="rId6"/>
    <p:sldId id="650" r:id="rId7"/>
    <p:sldId id="651" r:id="rId8"/>
    <p:sldId id="288" r:id="rId9"/>
    <p:sldId id="652" r:id="rId10"/>
    <p:sldId id="608" r:id="rId11"/>
    <p:sldId id="592" r:id="rId12"/>
    <p:sldId id="318" r:id="rId13"/>
    <p:sldId id="312" r:id="rId14"/>
    <p:sldId id="621" r:id="rId15"/>
    <p:sldId id="653" r:id="rId16"/>
    <p:sldId id="654" r:id="rId17"/>
    <p:sldId id="655" r:id="rId18"/>
    <p:sldId id="656" r:id="rId19"/>
    <p:sldId id="657" r:id="rId20"/>
    <p:sldId id="564" r:id="rId21"/>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A6F200-ED11-A429-596B-15EBC0BCCE65}" name="Abby Wolfe" initials="AW" userId="S::abby.wolfe@blood.ca::4bd8c99e-4269-4737-a7cb-b8469a7bc8fd" providerId="AD"/>
  <p188:author id="{A4124D22-267D-8EB3-1185-586C28074EDE}" name="Clélia Gauduchon" initials="CG" userId="58d5c0396ce69d7a" providerId="Windows Live"/>
  <p188:author id="{4BAD1D54-C365-C9CC-CFBD-DD2843A8DAC4}" name="Tricia Abe" initials="TA" userId="S::tricia.abe@blood.ca::54ab208a-2579-46a2-bbb1-09dd3af9c75d" providerId="AD"/>
  <p188:author id="{9CA8C16A-0819-4728-A8BF-7B8EF504827D}" name="Shuoyan Ning" initials="SN" userId="S::shuoyan.ning@blood.ca::9214369e-58a0-4792-a46f-d721ec4ea434" providerId="AD"/>
  <p188:author id="{6F4D84D2-1992-529F-D488-421CF60E8F86}" name="Patrizia Ruoso" initials="PR" userId="S::Patrizia.Ruoso@blood.ca::994cc2a7-e06c-4d30-93c7-8b9f7f8c3b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ntal Couture" initials="CC" lastIdx="79" clrIdx="0">
    <p:extLst>
      <p:ext uri="{19B8F6BF-5375-455C-9EA6-DF929625EA0E}">
        <p15:presenceInfo xmlns:p15="http://schemas.microsoft.com/office/powerpoint/2012/main" userId="S::Chantal.Couture@blood.ca::4e2f9947-7e80-49a9-a133-b0d677940a4e" providerId="AD"/>
      </p:ext>
    </p:extLst>
  </p:cmAuthor>
  <p:cmAuthor id="2" name="Amanda Nowry" initials="AN" lastIdx="9" clrIdx="1">
    <p:extLst>
      <p:ext uri="{19B8F6BF-5375-455C-9EA6-DF929625EA0E}">
        <p15:presenceInfo xmlns:p15="http://schemas.microsoft.com/office/powerpoint/2012/main" userId="S::Amanda.Nowry@blood.ca::328760f5-f4aa-4caf-bc28-192646c5848f" providerId="AD"/>
      </p:ext>
    </p:extLst>
  </p:cmAuthor>
  <p:cmAuthor id="3" name="Waseem Anani" initials="WA" lastIdx="2" clrIdx="2">
    <p:extLst>
      <p:ext uri="{19B8F6BF-5375-455C-9EA6-DF929625EA0E}">
        <p15:presenceInfo xmlns:p15="http://schemas.microsoft.com/office/powerpoint/2012/main" userId="S::waseem.anani@blood.ca::d735bd4c-96e2-44a3-a859-92395dbc2ccc" providerId="AD"/>
      </p:ext>
    </p:extLst>
  </p:cmAuthor>
  <p:cmAuthor id="4" name="Patrizia Ruoso" initials="PR" lastIdx="18" clrIdx="3">
    <p:extLst>
      <p:ext uri="{19B8F6BF-5375-455C-9EA6-DF929625EA0E}">
        <p15:presenceInfo xmlns:p15="http://schemas.microsoft.com/office/powerpoint/2012/main" userId="S::Patrizia.Ruoso@blood.ca::994cc2a7-e06c-4d30-93c7-8b9f7f8c3b65" providerId="AD"/>
      </p:ext>
    </p:extLst>
  </p:cmAuthor>
  <p:cmAuthor id="5" name="Andrea Colbourne" initials="AC" lastIdx="5" clrIdx="4">
    <p:extLst>
      <p:ext uri="{19B8F6BF-5375-455C-9EA6-DF929625EA0E}">
        <p15:presenceInfo xmlns:p15="http://schemas.microsoft.com/office/powerpoint/2012/main" userId="S::Andrea.Colbourne@blood.ca::60ba7371-403f-49a0-a49d-6e3f624e6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E99"/>
    <a:srgbClr val="ED3338"/>
    <a:srgbClr val="ED1C24"/>
    <a:srgbClr val="88528B"/>
    <a:srgbClr val="E5A812"/>
    <a:srgbClr val="54C3BB"/>
    <a:srgbClr val="BEBEBE"/>
    <a:srgbClr val="8C8C8C"/>
    <a:srgbClr val="F6B600"/>
    <a:srgbClr val="E5A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2E80E9-5C21-46DF-9E64-5B5AFF125A07}" v="16" dt="2022-12-14T16:28:52.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83" autoAdjust="0"/>
    <p:restoredTop sz="84884" autoAdjust="0"/>
  </p:normalViewPr>
  <p:slideViewPr>
    <p:cSldViewPr snapToGrid="0">
      <p:cViewPr varScale="1">
        <p:scale>
          <a:sx n="48" d="100"/>
          <a:sy n="48" d="100"/>
        </p:scale>
        <p:origin x="72" y="30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B7EC99-B55D-4665-8F00-FB55CF318D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0662609-3863-4A8A-914B-CC02289F74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3A6354-54B3-4670-89C1-320F7A56B3EF}" type="datetimeFigureOut">
              <a:rPr lang="en-CA" smtClean="0"/>
              <a:t>2022-12-15</a:t>
            </a:fld>
            <a:endParaRPr lang="en-CA"/>
          </a:p>
        </p:txBody>
      </p:sp>
      <p:sp>
        <p:nvSpPr>
          <p:cNvPr id="4" name="Footer Placeholder 3">
            <a:extLst>
              <a:ext uri="{FF2B5EF4-FFF2-40B4-BE49-F238E27FC236}">
                <a16:creationId xmlns:a16="http://schemas.microsoft.com/office/drawing/2014/main" id="{BDDC6D5B-BBAD-429F-ABBF-DF5419B81E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F59F72D0-FA33-4E00-A45E-51E5A2D65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9DCD17-FB70-4447-A747-9ADE3B867C3E}" type="slidenum">
              <a:rPr lang="en-CA" smtClean="0"/>
              <a:t>‹#›</a:t>
            </a:fld>
            <a:endParaRPr lang="en-CA"/>
          </a:p>
        </p:txBody>
      </p:sp>
    </p:spTree>
    <p:extLst>
      <p:ext uri="{BB962C8B-B14F-4D97-AF65-F5344CB8AC3E}">
        <p14:creationId xmlns:p14="http://schemas.microsoft.com/office/powerpoint/2010/main" val="10729895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6736-BBE7-42BD-8FC3-A09AD53371F1}" type="datetimeFigureOut">
              <a:rPr lang="en-CA" smtClean="0"/>
              <a:t>2022-12-15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5374F-67B4-4964-B74C-2D30B3D88A80}" type="slidenum">
              <a:rPr lang="en-CA" smtClean="0"/>
              <a:t>‹#›</a:t>
            </a:fld>
            <a:endParaRPr lang="en-CA"/>
          </a:p>
        </p:txBody>
      </p:sp>
    </p:spTree>
    <p:extLst>
      <p:ext uri="{BB962C8B-B14F-4D97-AF65-F5344CB8AC3E}">
        <p14:creationId xmlns:p14="http://schemas.microsoft.com/office/powerpoint/2010/main" val="1325909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atin typeface="Arial"/>
                <a:cs typeface="Arial"/>
              </a:rPr>
              <a:t>Plaquettes à teneur réduite en agents pathogènes : l’essentiel des données cliniques</a:t>
            </a:r>
            <a:endParaRPr lang="en-CA" dirty="0"/>
          </a:p>
        </p:txBody>
      </p:sp>
      <p:sp>
        <p:nvSpPr>
          <p:cNvPr id="4" name="Slide Number Placeholder 3"/>
          <p:cNvSpPr>
            <a:spLocks noGrp="1"/>
          </p:cNvSpPr>
          <p:nvPr>
            <p:ph type="sldNum" sz="quarter" idx="10"/>
          </p:nvPr>
        </p:nvSpPr>
        <p:spPr/>
        <p:txBody>
          <a:bodyPr/>
          <a:lstStyle/>
          <a:p>
            <a:fld id="{6795374F-67B4-4964-B74C-2D30B3D88A80}" type="slidenum">
              <a:rPr lang="en-CA" smtClean="0"/>
              <a:t>1</a:t>
            </a:fld>
            <a:endParaRPr lang="en-CA"/>
          </a:p>
        </p:txBody>
      </p:sp>
    </p:spTree>
    <p:extLst>
      <p:ext uri="{BB962C8B-B14F-4D97-AF65-F5344CB8AC3E}">
        <p14:creationId xmlns:p14="http://schemas.microsoft.com/office/powerpoint/2010/main" val="368577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Les plaquettes à teneur réduite en agents pathogènes présentent plusieurs avantages.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dirty="0">
                <a:solidFill>
                  <a:srgbClr val="000000"/>
                </a:solidFill>
                <a:effectLst/>
                <a:latin typeface="Arial" panose="020B0604020202020204" pitchFamily="34" charset="0"/>
                <a:ea typeface="Calibri" panose="020F0502020204030204" pitchFamily="34" charset="0"/>
                <a:cs typeface="Arial" panose="020B0604020202020204" pitchFamily="34" charset="0"/>
              </a:rPr>
              <a:t>Les plaquettes à teneur réduite en agents pathogènes réduisent le risque de contamination bactérienne</a:t>
            </a:r>
            <a:r>
              <a:rPr lang="fr-CA" sz="4000" noProof="0" dirty="0">
                <a:solidFill>
                  <a:srgbClr val="000000"/>
                </a:solidFill>
                <a:effectLst/>
                <a:latin typeface="Arial"/>
                <a:ea typeface="Calibri" panose="020F0502020204030204" pitchFamily="34" charset="0"/>
                <a:cs typeface="Arial"/>
              </a:rPr>
              <a:t> et viennent renforcer les critères de sélection des donneurs et les tests </a:t>
            </a:r>
            <a:r>
              <a:rPr lang="fr-CA" sz="4000" noProof="0" dirty="0" err="1">
                <a:solidFill>
                  <a:srgbClr val="000000"/>
                </a:solidFill>
                <a:effectLst/>
                <a:latin typeface="Arial"/>
                <a:ea typeface="Calibri" panose="020F0502020204030204" pitchFamily="34" charset="0"/>
                <a:cs typeface="Arial"/>
              </a:rPr>
              <a:t>prétransfusionnels</a:t>
            </a:r>
            <a:r>
              <a:rPr lang="fr-CA" sz="4000" noProof="0" dirty="0">
                <a:solidFill>
                  <a:srgbClr val="000000"/>
                </a:solidFill>
                <a:effectLst/>
                <a:latin typeface="Arial"/>
                <a:ea typeface="Calibri" panose="020F0502020204030204" pitchFamily="34" charset="0"/>
                <a:cs typeface="Arial"/>
              </a:rPr>
              <a:t> de détection des agents pathogènes réalisés pour tous les dons. </a:t>
            </a:r>
            <a:r>
              <a:rPr lang="fr-CA" sz="1800" dirty="0">
                <a:solidFill>
                  <a:srgbClr val="000000"/>
                </a:solidFill>
                <a:effectLst/>
                <a:latin typeface="Arial" panose="020B0604020202020204" pitchFamily="34" charset="0"/>
                <a:ea typeface="Calibri" panose="020F0502020204030204" pitchFamily="34" charset="0"/>
              </a:rPr>
              <a:t>Sachant que la technologie d’inactivation des agents pathogènes élimine la nécessité de soumettre les plaquettes aux analyses bactériologiques, les plaquettes à teneur réduite en agents pathogènes sont délivrées aux hôpitaux environ </a:t>
            </a:r>
            <a:r>
              <a:rPr lang="fr-CA" sz="4000" dirty="0">
                <a:latin typeface="Arial"/>
                <a:cs typeface="Arial"/>
              </a:rPr>
              <a:t>24 heures plus tôt que les plaquettes non traitées. </a:t>
            </a:r>
            <a:r>
              <a:rPr lang="fr-CA" sz="1800" dirty="0">
                <a:solidFill>
                  <a:srgbClr val="000000"/>
                </a:solidFill>
                <a:effectLst/>
                <a:latin typeface="Arial" panose="020B0604020202020204" pitchFamily="34" charset="0"/>
                <a:ea typeface="Calibri" panose="020F0502020204030204" pitchFamily="34" charset="0"/>
              </a:rPr>
              <a:t>Dans la mesure où l’</a:t>
            </a:r>
            <a:r>
              <a:rPr lang="fr-CA" sz="1800" dirty="0" err="1">
                <a:solidFill>
                  <a:srgbClr val="000000"/>
                </a:solidFill>
                <a:effectLst/>
                <a:latin typeface="Arial" panose="020B0604020202020204" pitchFamily="34" charset="0"/>
                <a:ea typeface="Calibri" panose="020F0502020204030204" pitchFamily="34" charset="0"/>
              </a:rPr>
              <a:t>amotosalène</a:t>
            </a:r>
            <a:r>
              <a:rPr lang="fr-CA" sz="1800" dirty="0">
                <a:solidFill>
                  <a:srgbClr val="000000"/>
                </a:solidFill>
                <a:effectLst/>
                <a:latin typeface="Arial" panose="020B0604020202020204" pitchFamily="34" charset="0"/>
                <a:ea typeface="Calibri" panose="020F0502020204030204" pitchFamily="34" charset="0"/>
              </a:rPr>
              <a:t> s’intercale de manière non spécifique dans l’ADN et l’ARN des organismes et des virus</a:t>
            </a:r>
            <a:r>
              <a:rPr lang="fr-CA" sz="4000" dirty="0">
                <a:latin typeface="Arial"/>
                <a:cs typeface="Arial"/>
              </a:rPr>
              <a:t>, la </a:t>
            </a:r>
            <a:r>
              <a:rPr lang="fr-CA" sz="1800" dirty="0">
                <a:latin typeface="Arial"/>
                <a:cs typeface="Arial"/>
              </a:rPr>
              <a:t>technologie d’inactivation des agents pathogènes </a:t>
            </a:r>
            <a:r>
              <a:rPr lang="fr-CA" sz="1800" dirty="0">
                <a:solidFill>
                  <a:srgbClr val="000000"/>
                </a:solidFill>
                <a:effectLst/>
                <a:latin typeface="Arial" panose="020B0604020202020204" pitchFamily="34" charset="0"/>
                <a:ea typeface="Calibri" panose="020F0502020204030204" pitchFamily="34" charset="0"/>
              </a:rPr>
              <a:t>est une mesure supplémentaire pour renforcer la sécurité des composants plaquettaires face à des agents pathogènes connus et inconnus et face aux risques d’infections transmises par transfusion</a:t>
            </a:r>
            <a:r>
              <a:rPr lang="fr-CA" sz="1800" dirty="0">
                <a:latin typeface="Arial"/>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noProof="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dirty="0">
                <a:solidFill>
                  <a:srgbClr val="000000"/>
                </a:solidFill>
                <a:effectLst/>
                <a:latin typeface="Arial" panose="020B0604020202020204" pitchFamily="34" charset="0"/>
                <a:ea typeface="Calibri" panose="020F0502020204030204" pitchFamily="34" charset="0"/>
              </a:rPr>
              <a:t>Étant donné que l’inactivation des agents pathogènes </a:t>
            </a:r>
            <a:r>
              <a:rPr lang="fr-CA" sz="1800" dirty="0">
                <a:solidFill>
                  <a:srgbClr val="000000"/>
                </a:solidFill>
                <a:effectLst/>
                <a:latin typeface="Arial" panose="020B0604020202020204" pitchFamily="34" charset="0"/>
                <a:ea typeface="Calibri" panose="020F0502020204030204" pitchFamily="34" charset="0"/>
              </a:rPr>
              <a:t>inhibe la réplication leucocytaire et la production des cytokines</a:t>
            </a:r>
            <a:r>
              <a:rPr lang="fr-CA" sz="1800" noProof="0" dirty="0">
                <a:solidFill>
                  <a:srgbClr val="000000"/>
                </a:solidFill>
                <a:effectLst/>
                <a:latin typeface="Arial" panose="020B0604020202020204" pitchFamily="34" charset="0"/>
                <a:ea typeface="Calibri" panose="020F0502020204030204" pitchFamily="34" charset="0"/>
              </a:rPr>
              <a:t>, </a:t>
            </a:r>
            <a:r>
              <a:rPr lang="fr-CA" sz="1800" dirty="0">
                <a:effectLst/>
                <a:latin typeface="Arial" panose="020B0604020202020204" pitchFamily="34" charset="0"/>
                <a:ea typeface="Calibri" panose="020F0502020204030204" pitchFamily="34" charset="0"/>
              </a:rPr>
              <a:t>il n’est plus nécessaire d’avoir recours à l’irradiation pour éviter les cas de maladie du greffon contre l’hôte associée à une transfusion</a:t>
            </a:r>
            <a:r>
              <a:rPr lang="fr-CA" sz="1800" baseline="30000" noProof="0" dirty="0">
                <a:solidFill>
                  <a:srgbClr val="000000"/>
                </a:solidFill>
                <a:effectLst/>
                <a:latin typeface="Arial" panose="020B0604020202020204" pitchFamily="34" charset="0"/>
                <a:ea typeface="Calibri" panose="020F0502020204030204" pitchFamily="34" charset="0"/>
              </a:rPr>
              <a:t>15</a:t>
            </a:r>
            <a:r>
              <a:rPr lang="fr-CA" sz="1800" noProof="0" dirty="0">
                <a:solidFill>
                  <a:srgbClr val="000000"/>
                </a:solidFill>
                <a:effectLst/>
                <a:latin typeface="Arial" panose="020B0604020202020204" pitchFamily="34" charset="0"/>
                <a:ea typeface="Calibri" panose="020F0502020204030204" pitchFamily="34" charset="0"/>
              </a:rPr>
              <a:t>. C</a:t>
            </a:r>
            <a:r>
              <a:rPr lang="fr-CA" sz="1800" dirty="0" err="1">
                <a:solidFill>
                  <a:srgbClr val="000000"/>
                </a:solidFill>
                <a:effectLst/>
                <a:latin typeface="Arial" panose="020B0604020202020204" pitchFamily="34" charset="0"/>
                <a:ea typeface="Calibri" panose="020F0502020204030204" pitchFamily="34" charset="0"/>
              </a:rPr>
              <a:t>ela</a:t>
            </a:r>
            <a:r>
              <a:rPr lang="fr-CA" sz="1800" dirty="0">
                <a:solidFill>
                  <a:srgbClr val="000000"/>
                </a:solidFill>
                <a:effectLst/>
                <a:latin typeface="Arial" panose="020B0604020202020204" pitchFamily="34" charset="0"/>
                <a:ea typeface="Calibri" panose="020F0502020204030204" pitchFamily="34" charset="0"/>
              </a:rPr>
              <a:t> simplifie la gestion des stocks et le processus de commande pour les hôpitaux</a:t>
            </a:r>
            <a:r>
              <a:rPr lang="fr-CA" sz="1800" noProof="0" dirty="0">
                <a:solidFill>
                  <a:srgbClr val="000000"/>
                </a:solidFill>
                <a:effectLst/>
                <a:latin typeface="Arial" panose="020B0604020202020204" pitchFamily="34" charset="0"/>
                <a:ea typeface="Calibri" panose="020F0502020204030204" pitchFamily="34" charset="0"/>
              </a:rPr>
              <a:t>. </a:t>
            </a:r>
            <a:r>
              <a:rPr lang="fr-CA" sz="1800" dirty="0">
                <a:solidFill>
                  <a:srgbClr val="000000"/>
                </a:solidFill>
                <a:effectLst/>
                <a:latin typeface="Arial" panose="020B0604020202020204" pitchFamily="34" charset="0"/>
                <a:ea typeface="Calibri" panose="020F0502020204030204" pitchFamily="34" charset="0"/>
              </a:rPr>
              <a:t>De même, les composants sanguins négatifs au cytomégalovirus (CMV), dont l’utilisation est déjà limitée, ne sont plus utiles, car les plaquettes dont les agents pathogènes ont été inactivés sont considérées comme un produit CMV-négatif.</a:t>
            </a:r>
            <a:endParaRPr lang="fr-CA" sz="1800" noProof="0" dirty="0">
              <a:solidFill>
                <a:srgbClr val="000000"/>
              </a:solidFill>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10</a:t>
            </a:fld>
            <a:endParaRPr lang="en-CA"/>
          </a:p>
        </p:txBody>
      </p:sp>
    </p:spTree>
    <p:extLst>
      <p:ext uri="{BB962C8B-B14F-4D97-AF65-F5344CB8AC3E}">
        <p14:creationId xmlns:p14="http://schemas.microsoft.com/office/powerpoint/2010/main" val="400417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(Lire la diapo)</a:t>
            </a:r>
          </a:p>
        </p:txBody>
      </p:sp>
      <p:sp>
        <p:nvSpPr>
          <p:cNvPr id="4" name="Slide Number Placeholder 3"/>
          <p:cNvSpPr>
            <a:spLocks noGrp="1"/>
          </p:cNvSpPr>
          <p:nvPr>
            <p:ph type="sldNum" sz="quarter" idx="5"/>
          </p:nvPr>
        </p:nvSpPr>
        <p:spPr/>
        <p:txBody>
          <a:bodyPr/>
          <a:lstStyle/>
          <a:p>
            <a:fld id="{6795374F-67B4-4964-B74C-2D30B3D88A80}" type="slidenum">
              <a:rPr lang="en-CA" smtClean="0"/>
              <a:t>11</a:t>
            </a:fld>
            <a:endParaRPr lang="en-CA"/>
          </a:p>
        </p:txBody>
      </p:sp>
    </p:spTree>
    <p:extLst>
      <p:ext uri="{BB962C8B-B14F-4D97-AF65-F5344CB8AC3E}">
        <p14:creationId xmlns:p14="http://schemas.microsoft.com/office/powerpoint/2010/main" val="172207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S’agissant des résultats cliniques, </a:t>
            </a:r>
            <a:r>
              <a:rPr lang="fr-CA" sz="1800" dirty="0">
                <a:effectLst/>
                <a:latin typeface="Arial" panose="020B0604020202020204" pitchFamily="34" charset="0"/>
                <a:ea typeface="Calibri" panose="020F0502020204030204" pitchFamily="34" charset="0"/>
              </a:rPr>
              <a:t>aucune différence n’a été détectée au niveau de la mortalité, ni en termes de saignements, de saignements cliniquement significatifs ou de saignements sévères entre les plaquettes à teneur réduite en agents pathogènes et les plaquettes non traitées.</a:t>
            </a:r>
            <a:endParaRPr lang="fr-CA" noProof="0" dirty="0"/>
          </a:p>
          <a:p>
            <a:r>
              <a:rPr lang="fr-CA" noProof="0" dirty="0"/>
              <a:t>Des </a:t>
            </a:r>
            <a:r>
              <a:rPr lang="fr-CA" sz="2000" kern="1200" noProof="0" dirty="0">
                <a:solidFill>
                  <a:schemeClr val="tx1"/>
                </a:solidFill>
                <a:latin typeface="Arial"/>
                <a:ea typeface="+mn-ea"/>
                <a:cs typeface="Arial"/>
              </a:rPr>
              <a:t>études</a:t>
            </a:r>
            <a:r>
              <a:rPr lang="fr-CA" noProof="0" dirty="0"/>
              <a:t> ont montré que les plaquettes à teneur réduite en agents pathogènes entraînent une baisse de la numération plaquettaire corrigée, une augmentation du nombre de transfusions de plaquettes et un raccourcissement de l’intervalle entre les transfusions </a:t>
            </a:r>
            <a:r>
              <a:rPr lang="fr-CA" sz="1800" dirty="0">
                <a:solidFill>
                  <a:srgbClr val="000000"/>
                </a:solidFill>
                <a:effectLst/>
                <a:latin typeface="Arial" panose="020B0604020202020204" pitchFamily="34" charset="0"/>
                <a:ea typeface="Calibri" panose="020F0502020204030204" pitchFamily="34" charset="0"/>
              </a:rPr>
              <a:t>par rapport aux plaquettes non traitées. C</a:t>
            </a:r>
            <a:r>
              <a:rPr lang="fr-CA" sz="1800" noProof="0" dirty="0">
                <a:solidFill>
                  <a:srgbClr val="000000"/>
                </a:solidFill>
                <a:effectLst/>
                <a:latin typeface="Arial" panose="020B0604020202020204" pitchFamily="34" charset="0"/>
                <a:ea typeface="Calibri" panose="020F0502020204030204" pitchFamily="34" charset="0"/>
              </a:rPr>
              <a:t>es différences sont toutefois minimes, comme on peut le voir sur la diapo. On observe également plus fréquemment un état réfractaire aux plaquettes pour des causes non immunitaires.</a:t>
            </a:r>
            <a:endParaRPr lang="fr-CA" sz="1800" noProof="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12</a:t>
            </a:fld>
            <a:endParaRPr lang="en-CA"/>
          </a:p>
        </p:txBody>
      </p:sp>
    </p:spTree>
    <p:extLst>
      <p:ext uri="{BB962C8B-B14F-4D97-AF65-F5344CB8AC3E}">
        <p14:creationId xmlns:p14="http://schemas.microsoft.com/office/powerpoint/2010/main" val="2360572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Si on note une baisse de la numération plaquettaire post-transfusionnelle avec les plaquettes à teneur réduite en agents pathogènes, l’étude marquante PLADO, réalisée sur des doses de plaquettes variables, nous rappelle une chose importante : même s’il se peut qu’un plus grand nombre de doses de plaquettes soit nécessaire, le saignement clinique n’augmente PAS. N’oublions pas que les essais utilisant des plaquettes à teneur réduite en agents pathogènes n’ont montré aucune augmentation du risque de saignement.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p:txBody>
      </p:sp>
      <p:sp>
        <p:nvSpPr>
          <p:cNvPr id="4" name="Slide Number Placeholder 3"/>
          <p:cNvSpPr>
            <a:spLocks noGrp="1"/>
          </p:cNvSpPr>
          <p:nvPr>
            <p:ph type="sldNum" sz="quarter" idx="5"/>
          </p:nvPr>
        </p:nvSpPr>
        <p:spPr/>
        <p:txBody>
          <a:bodyPr/>
          <a:lstStyle/>
          <a:p>
            <a:fld id="{6795374F-67B4-4964-B74C-2D30B3D88A80}" type="slidenum">
              <a:rPr lang="en-CA" smtClean="0"/>
              <a:t>13</a:t>
            </a:fld>
            <a:endParaRPr lang="en-CA"/>
          </a:p>
        </p:txBody>
      </p:sp>
    </p:spTree>
    <p:extLst>
      <p:ext uri="{BB962C8B-B14F-4D97-AF65-F5344CB8AC3E}">
        <p14:creationId xmlns:p14="http://schemas.microsoft.com/office/powerpoint/2010/main" val="3611057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dirty="0">
                <a:solidFill>
                  <a:srgbClr val="141414"/>
                </a:solidFill>
                <a:effectLst/>
                <a:latin typeface="Arial" panose="020B0604020202020204" pitchFamily="34" charset="0"/>
                <a:ea typeface="Calibri" panose="020F0502020204030204" pitchFamily="34" charset="0"/>
              </a:rPr>
              <a:t>Depuis l’approbation des plaquettes traitées par le </a:t>
            </a:r>
            <a:r>
              <a:rPr lang="fr-CA" sz="1800" noProof="0">
                <a:solidFill>
                  <a:srgbClr val="141414"/>
                </a:solidFill>
                <a:effectLst/>
                <a:latin typeface="Arial" panose="020B0604020202020204" pitchFamily="34" charset="0"/>
                <a:ea typeface="Calibri" panose="020F0502020204030204" pitchFamily="34" charset="0"/>
              </a:rPr>
              <a:t>système INTERCEPT </a:t>
            </a:r>
            <a:r>
              <a:rPr lang="fr-CA" sz="1800" noProof="0" dirty="0">
                <a:solidFill>
                  <a:srgbClr val="141414"/>
                </a:solidFill>
                <a:effectLst/>
                <a:latin typeface="Arial" panose="020B0604020202020204" pitchFamily="34" charset="0"/>
                <a:ea typeface="Calibri" panose="020F0502020204030204" pitchFamily="34" charset="0"/>
              </a:rPr>
              <a:t>à l’échelle internationale, plusieurs études ont décrit l’innocuité de ces produits chez les patients pédiatriques et néonataux. Aucun préjudice n’a été constaté dans les études publiées. La plus grande de ces études est publiée par Delaney et </a:t>
            </a:r>
            <a:r>
              <a:rPr lang="fr-CA" sz="1800" dirty="0">
                <a:solidFill>
                  <a:srgbClr val="141414"/>
                </a:solidFill>
                <a:effectLst/>
                <a:latin typeface="Arial" panose="020B0604020202020204" pitchFamily="34" charset="0"/>
                <a:ea typeface="Calibri" panose="020F0502020204030204" pitchFamily="34" charset="0"/>
              </a:rPr>
              <a:t>ses collaborateurs, qui ont rapporté l’absence de problèmes chez 1 188 patients de moins de 4 mois ayant reçu des plaquettes à teneur réduite en agents pathogènes. Les données d’innocuité à court terme ont démontré l’innocuité, mais les données à long terme restent limitées. </a:t>
            </a:r>
            <a:r>
              <a:rPr lang="fr-CA" sz="1800" dirty="0">
                <a:effectLst/>
                <a:latin typeface="Arial" panose="020B0604020202020204" pitchFamily="34" charset="0"/>
                <a:ea typeface="Calibri" panose="020F0502020204030204" pitchFamily="34" charset="0"/>
              </a:rPr>
              <a:t>Il n’y a pas de données probantes publiées concernant l’utilisation des plaquettes traitées par le système INTERCEPT pour les transfusions intra-utérines, contexte dans lequel les plaquettes non traitées resteront offertes.</a:t>
            </a:r>
            <a:r>
              <a:rPr lang="fr-CA" sz="1800" dirty="0">
                <a:solidFill>
                  <a:srgbClr val="000000"/>
                </a:solidFill>
                <a:effectLst/>
                <a:latin typeface="Arial" panose="020B0604020202020204" pitchFamily="34" charset="0"/>
                <a:ea typeface="Calibri" panose="020F0502020204030204" pitchFamily="34" charset="0"/>
              </a:rPr>
              <a:t> Il convient d’évaluer et de peser les avantages et les risques avant d’utiliser les plaquettes à teneur réduite en agents pathogènes dans de telles situations.</a:t>
            </a:r>
            <a:endParaRPr lang="fr-CA" sz="18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14</a:t>
            </a:fld>
            <a:endParaRPr lang="en-CA"/>
          </a:p>
        </p:txBody>
      </p:sp>
    </p:spTree>
    <p:extLst>
      <p:ext uri="{BB962C8B-B14F-4D97-AF65-F5344CB8AC3E}">
        <p14:creationId xmlns:p14="http://schemas.microsoft.com/office/powerpoint/2010/main" val="1618787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À signaler :</a:t>
            </a:r>
          </a:p>
          <a:p>
            <a:pPr marL="171450" indent="-171450">
              <a:buFont typeface="Arial" panose="020B0604020202020204" pitchFamily="34" charset="0"/>
              <a:buChar char="•"/>
            </a:pPr>
            <a:r>
              <a:rPr lang="fr-CA" noProof="0" dirty="0"/>
              <a:t>Lorsque vous naviguez sur le Web, n’oubliez pas que les exigences réglementaires applicables peuvent varier d’une région à l’autre.</a:t>
            </a:r>
          </a:p>
        </p:txBody>
      </p:sp>
      <p:sp>
        <p:nvSpPr>
          <p:cNvPr id="4" name="Slide Number Placeholder 3"/>
          <p:cNvSpPr>
            <a:spLocks noGrp="1"/>
          </p:cNvSpPr>
          <p:nvPr>
            <p:ph type="sldNum" sz="quarter" idx="5"/>
          </p:nvPr>
        </p:nvSpPr>
        <p:spPr/>
        <p:txBody>
          <a:bodyPr/>
          <a:lstStyle/>
          <a:p>
            <a:fld id="{6795374F-67B4-4964-B74C-2D30B3D88A80}" type="slidenum">
              <a:rPr lang="en-CA" smtClean="0"/>
              <a:t>15</a:t>
            </a:fld>
            <a:endParaRPr lang="en-CA"/>
          </a:p>
        </p:txBody>
      </p:sp>
    </p:spTree>
    <p:extLst>
      <p:ext uri="{BB962C8B-B14F-4D97-AF65-F5344CB8AC3E}">
        <p14:creationId xmlns:p14="http://schemas.microsoft.com/office/powerpoint/2010/main" val="1868170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95374F-67B4-4964-B74C-2D30B3D88A80}" type="slidenum">
              <a:rPr lang="en-CA" smtClean="0"/>
              <a:t>16</a:t>
            </a:fld>
            <a:endParaRPr lang="en-CA"/>
          </a:p>
        </p:txBody>
      </p:sp>
    </p:spTree>
    <p:extLst>
      <p:ext uri="{BB962C8B-B14F-4D97-AF65-F5344CB8AC3E}">
        <p14:creationId xmlns:p14="http://schemas.microsoft.com/office/powerpoint/2010/main" val="1760202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5374F-67B4-4964-B74C-2D30B3D88A80}"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80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cs typeface="Calibri"/>
              </a:rPr>
              <a:t>Les PMTP et les PATP sont des types de plaquettes à teneur réduite en agents pathogènes.</a:t>
            </a:r>
          </a:p>
          <a:p>
            <a:r>
              <a:rPr lang="fr-CA" noProof="0" dirty="0">
                <a:cs typeface="Calibri"/>
              </a:rPr>
              <a:t>La technologie d’inactivation des agents pathogènes (TIAP) et la technologie de réduction des agents pathogènes (TRAP) sont des appellations interchangeables. </a:t>
            </a:r>
          </a:p>
        </p:txBody>
      </p:sp>
      <p:sp>
        <p:nvSpPr>
          <p:cNvPr id="4" name="Slide Number Placeholder 3"/>
          <p:cNvSpPr>
            <a:spLocks noGrp="1"/>
          </p:cNvSpPr>
          <p:nvPr>
            <p:ph type="sldNum" sz="quarter" idx="5"/>
          </p:nvPr>
        </p:nvSpPr>
        <p:spPr/>
        <p:txBody>
          <a:bodyPr/>
          <a:lstStyle/>
          <a:p>
            <a:fld id="{6795374F-67B4-4964-B74C-2D30B3D88A80}" type="slidenum">
              <a:rPr lang="en-CA" smtClean="0"/>
              <a:t>2</a:t>
            </a:fld>
            <a:endParaRPr lang="en-CA"/>
          </a:p>
        </p:txBody>
      </p:sp>
    </p:spTree>
    <p:extLst>
      <p:ext uri="{BB962C8B-B14F-4D97-AF65-F5344CB8AC3E}">
        <p14:creationId xmlns:p14="http://schemas.microsoft.com/office/powerpoint/2010/main" val="2871601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Le risque d’une contamination bactérienne est toujours présent après une transfusion de sang, en particulier avec les produits de plaquettes, qui sont conservés à température ambiante. La technologie d’inactivation des agents pathogènes réduit le risque d’infections pathogènes transmises par transfusion et offre encore davantage de sécurité (lire la diapo).</a:t>
            </a:r>
          </a:p>
        </p:txBody>
      </p:sp>
      <p:sp>
        <p:nvSpPr>
          <p:cNvPr id="4" name="Slide Number Placeholder 3"/>
          <p:cNvSpPr>
            <a:spLocks noGrp="1"/>
          </p:cNvSpPr>
          <p:nvPr>
            <p:ph type="sldNum" sz="quarter" idx="5"/>
          </p:nvPr>
        </p:nvSpPr>
        <p:spPr/>
        <p:txBody>
          <a:bodyPr/>
          <a:lstStyle/>
          <a:p>
            <a:fld id="{6795374F-67B4-4964-B74C-2D30B3D88A80}" type="slidenum">
              <a:rPr lang="en-CA" smtClean="0"/>
              <a:t>3</a:t>
            </a:fld>
            <a:endParaRPr lang="en-CA"/>
          </a:p>
        </p:txBody>
      </p:sp>
    </p:spTree>
    <p:extLst>
      <p:ext uri="{BB962C8B-B14F-4D97-AF65-F5344CB8AC3E}">
        <p14:creationId xmlns:p14="http://schemas.microsoft.com/office/powerpoint/2010/main" val="180548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800" noProof="0" dirty="0">
                <a:latin typeface="Arial"/>
                <a:cs typeface="Arial"/>
              </a:rPr>
              <a:t>(Lire la diapo)</a:t>
            </a:r>
          </a:p>
          <a:p>
            <a:r>
              <a:rPr lang="fr-CA" sz="1800" noProof="0" dirty="0">
                <a:latin typeface="Arial"/>
                <a:cs typeface="Arial"/>
              </a:rPr>
              <a:t>Autres termes intéressants : les plaquettes mélangées traitées au psoralène (PMTP) et les plaquettes d’aphérèse traitées au psoralène (PATP), qui désignent certains types particuliers de plaquettes à teneur réduite en agents pathogènes.</a:t>
            </a:r>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4</a:t>
            </a:fld>
            <a:endParaRPr lang="en-CA"/>
          </a:p>
        </p:txBody>
      </p:sp>
    </p:spTree>
    <p:extLst>
      <p:ext uri="{BB962C8B-B14F-4D97-AF65-F5344CB8AC3E}">
        <p14:creationId xmlns:p14="http://schemas.microsoft.com/office/powerpoint/2010/main" val="234341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CA" noProof="0" dirty="0"/>
              <a:t>La toxicité des traitements au psoralène a fait l’objet d’études approfondies in vitro, dans des expérimentations animales et dans des essais cliniques. La quantité d’</a:t>
            </a:r>
            <a:r>
              <a:rPr lang="fr-CA" noProof="0" dirty="0" err="1"/>
              <a:t>amotosalène</a:t>
            </a:r>
            <a:r>
              <a:rPr lang="fr-CA" noProof="0" dirty="0"/>
              <a:t> résiduel après la préparation des plaquettes est minime et nettement inférieure aux seuils de toxicité. Il est important de souligner que, si les plaquettes à teneur réduite en agents pathogènes sont nouvelles au Canada, elles sont couramment utilisées en Europe depuis le milieu des années 2000. Le système INTERCEPT est commercialisé depuis près de 20 ans, et environ 8,5 millions de produits traités par INTERCEPT sont administrés dans le monde. De vastes bases de données d’hémovigilance multinationales ont confirmé l’excellent profil d’innocuité observé dans les études précliniques.</a:t>
            </a:r>
          </a:p>
        </p:txBody>
      </p:sp>
      <p:sp>
        <p:nvSpPr>
          <p:cNvPr id="4" name="Slide Number Placeholder 3"/>
          <p:cNvSpPr>
            <a:spLocks noGrp="1"/>
          </p:cNvSpPr>
          <p:nvPr>
            <p:ph type="sldNum" sz="quarter" idx="5"/>
          </p:nvPr>
        </p:nvSpPr>
        <p:spPr/>
        <p:txBody>
          <a:bodyPr/>
          <a:lstStyle/>
          <a:p>
            <a:fld id="{6795374F-67B4-4964-B74C-2D30B3D88A80}" type="slidenum">
              <a:rPr lang="en-CA" smtClean="0"/>
              <a:t>5</a:t>
            </a:fld>
            <a:endParaRPr lang="en-CA"/>
          </a:p>
        </p:txBody>
      </p:sp>
    </p:spTree>
    <p:extLst>
      <p:ext uri="{BB962C8B-B14F-4D97-AF65-F5344CB8AC3E}">
        <p14:creationId xmlns:p14="http://schemas.microsoft.com/office/powerpoint/2010/main" val="427047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Actuellement, deux produits de plaquettes non traités ou sans teneur réduite en agents pathogènes sont fabriqués par la Société canadienne du sang : les plaquettes mélangées non traitées, dans le plasma, et les plaquettes d’aphérèse non traitées, dans le plasma. </a:t>
            </a:r>
            <a:r>
              <a:rPr lang="fr-CA" sz="1200" noProof="0" dirty="0">
                <a:effectLst/>
                <a:latin typeface="Segoe UI" panose="020B0502040204020203" pitchFamily="34" charset="0"/>
                <a:ea typeface="Calibri" panose="020F0502020204030204" pitchFamily="34" charset="0"/>
                <a:cs typeface="Times New Roman" panose="02020603050405020304" pitchFamily="18" charset="0"/>
              </a:rPr>
              <a:t>En décembre 2021, Santé Canada a approuvé l’utilisation de la technologie d’inactivation des agents pathogènes INTERCEPT de </a:t>
            </a:r>
            <a:r>
              <a:rPr lang="fr-CA" sz="1200" noProof="0" dirty="0" err="1">
                <a:effectLst/>
                <a:latin typeface="Segoe UI" panose="020B0502040204020203" pitchFamily="34" charset="0"/>
                <a:ea typeface="Calibri" panose="020F0502020204030204" pitchFamily="34" charset="0"/>
                <a:cs typeface="Times New Roman" panose="02020603050405020304" pitchFamily="18" charset="0"/>
              </a:rPr>
              <a:t>Cerus</a:t>
            </a:r>
            <a:r>
              <a:rPr lang="fr-CA" sz="1200" noProof="0" dirty="0">
                <a:effectLst/>
                <a:latin typeface="Segoe UI" panose="020B0502040204020203" pitchFamily="34" charset="0"/>
                <a:ea typeface="Calibri" panose="020F0502020204030204" pitchFamily="34" charset="0"/>
                <a:cs typeface="Times New Roman" panose="02020603050405020304" pitchFamily="18" charset="0"/>
              </a:rPr>
              <a:t> pour la fabrication des plaquettes mélangées traitées au psoralène (PMTP) à la Société canadienne du sang. En janvier 2022, la Société canadienne du sang a introduit les PMTP dans certains hôpitaux et la production se déploiera dans les centres de production en 2023</a:t>
            </a:r>
            <a:r>
              <a:rPr lang="fr-CA" noProof="0" dirty="0"/>
              <a:t>.</a:t>
            </a:r>
          </a:p>
          <a:p>
            <a:endParaRPr lang="fr-CA" noProof="0" dirty="0">
              <a:cs typeface="Calibri"/>
            </a:endParaRPr>
          </a:p>
          <a:p>
            <a:r>
              <a:rPr lang="fr-CA" sz="1200" noProof="0" dirty="0"/>
              <a:t>La Société canadienne du sang soumettra également auprès de Santé Canada des demandes pour la fabrication de deux nouveaux produits plaquettaires : les plaquettes d’aphérèse traitées au psoralène (PATP) et les plaquettes d’aphérèse non traitées, en solution PAS-E. Leur mise en circulation nécessite l’approbation de Santé Canada et ces produits ne sont pas encore offerts en Canada.</a:t>
            </a:r>
          </a:p>
          <a:p>
            <a:endParaRPr lang="fr-CA" sz="1800" noProof="0" dirty="0">
              <a:solidFill>
                <a:srgbClr val="000000"/>
              </a:solidFill>
              <a:latin typeface="Arial"/>
              <a:ea typeface="Calibri" panose="020F0502020204030204" pitchFamily="34" charset="0"/>
              <a:cs typeface="Arial"/>
            </a:endParaRPr>
          </a:p>
          <a:p>
            <a:r>
              <a:rPr lang="fr-CA" sz="1800" noProof="0" dirty="0">
                <a:solidFill>
                  <a:srgbClr val="000000"/>
                </a:solidFill>
                <a:effectLst/>
                <a:latin typeface="Arial"/>
                <a:cs typeface="Arial"/>
              </a:rPr>
              <a:t>Si vous souhaitez obtenir des détails sur les caractéristiques de chacun de ces produits, nous vous invitons à vous référer au diaporama, à la vidéo et à la circulaire d’information, ainsi qu’au chapitre du Guide de la pratique transfusionnelle sur les plaquettes à teneur réduite en agents pathogènes.</a:t>
            </a:r>
            <a:endParaRPr lang="fr-CA" sz="1800" noProof="0" dirty="0">
              <a:solidFill>
                <a:srgbClr val="000000"/>
              </a:solidFill>
              <a:effectLst/>
              <a:latin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6795374F-67B4-4964-B74C-2D30B3D88A80}" type="slidenum">
              <a:rPr lang="en-CA" smtClean="0"/>
              <a:t>6</a:t>
            </a:fld>
            <a:endParaRPr lang="en-CA"/>
          </a:p>
        </p:txBody>
      </p:sp>
    </p:spTree>
    <p:extLst>
      <p:ext uri="{BB962C8B-B14F-4D97-AF65-F5344CB8AC3E}">
        <p14:creationId xmlns:p14="http://schemas.microsoft.com/office/powerpoint/2010/main" val="3219644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dirty="0">
                <a:solidFill>
                  <a:srgbClr val="000000"/>
                </a:solidFill>
                <a:effectLst/>
                <a:latin typeface="Arial" panose="020B0604020202020204" pitchFamily="34" charset="0"/>
                <a:ea typeface="Calibri" panose="020F0502020204030204" pitchFamily="34" charset="0"/>
              </a:rPr>
              <a:t>La solution PAS est un</a:t>
            </a:r>
            <a:r>
              <a:rPr lang="fr-CA" sz="1800" dirty="0">
                <a:solidFill>
                  <a:srgbClr val="000000"/>
                </a:solidFill>
                <a:effectLst/>
                <a:latin typeface="Arial" panose="020B0604020202020204" pitchFamily="34" charset="0"/>
                <a:ea typeface="Calibri" panose="020F0502020204030204" pitchFamily="34" charset="0"/>
              </a:rPr>
              <a:t> milieu nutritif cristalloïde conçu pour remplacer une partie du plasma dans les unités de plaquettes. Du fait de la dilution </a:t>
            </a:r>
            <a:r>
              <a:rPr lang="fr-CA" sz="1800" dirty="0"/>
              <a:t>des protéines plasmatiques, des cytokines, des </a:t>
            </a:r>
            <a:r>
              <a:rPr lang="fr-CA" sz="1800" dirty="0" err="1"/>
              <a:t>isoagglutinines</a:t>
            </a:r>
            <a:r>
              <a:rPr lang="fr-CA" sz="1800" dirty="0"/>
              <a:t> et d’autres molécules bioactives</a:t>
            </a:r>
            <a:r>
              <a:rPr lang="fr-CA" sz="1800" dirty="0">
                <a:solidFill>
                  <a:srgbClr val="000000"/>
                </a:solidFill>
                <a:effectLst/>
                <a:latin typeface="Arial" panose="020B0604020202020204" pitchFamily="34" charset="0"/>
                <a:ea typeface="Calibri" panose="020F0502020204030204" pitchFamily="34" charset="0"/>
              </a:rPr>
              <a:t> dans le produit plaquettaire, les plaquettes conservées dans la solution PAS présentent un risque plus faible de réactions allergiques et de </a:t>
            </a:r>
            <a:r>
              <a:rPr lang="fr-CA" sz="1800" dirty="0"/>
              <a:t>réactions fébriles transfusionnelles non hémolytiques.</a:t>
            </a:r>
            <a:r>
              <a:rPr lang="fr-CA" sz="1800" noProof="0" dirty="0">
                <a:solidFill>
                  <a:srgbClr val="000000"/>
                </a:solidFill>
                <a:effectLst/>
                <a:latin typeface="Arial" panose="020B0604020202020204" pitchFamily="34" charset="0"/>
              </a:rPr>
              <a:t> Cette solution réduit notamment les anticorps </a:t>
            </a:r>
            <a:r>
              <a:rPr lang="fr-CA" sz="1800" dirty="0">
                <a:solidFill>
                  <a:srgbClr val="000000"/>
                </a:solidFill>
                <a:effectLst/>
                <a:latin typeface="Arial" panose="020B0604020202020204" pitchFamily="34" charset="0"/>
                <a:ea typeface="Calibri" panose="020F0502020204030204" pitchFamily="34" charset="0"/>
              </a:rPr>
              <a:t>anti-A et anti-B dans le produit plaquettaire</a:t>
            </a:r>
            <a:r>
              <a:rPr lang="fr-CA" sz="1200" noProof="0" dirty="0">
                <a:solidFill>
                  <a:srgbClr val="000000"/>
                </a:solidFill>
                <a:effectLst/>
                <a:latin typeface="Arial" panose="020B0604020202020204" pitchFamily="34" charset="0"/>
                <a:ea typeface="Calibri" panose="020F0502020204030204" pitchFamily="34" charset="0"/>
              </a:rPr>
              <a:t>. Les études cliniques n’ont fait état d’aucune différence d’intervalles entre l’hémostase et la transfusion.</a:t>
            </a:r>
            <a:endParaRPr lang="fr-CA" noProof="0" dirty="0"/>
          </a:p>
          <a:p>
            <a:endParaRPr lang="fr-CA" noProof="0" dirty="0"/>
          </a:p>
        </p:txBody>
      </p:sp>
      <p:sp>
        <p:nvSpPr>
          <p:cNvPr id="4" name="Slide Number Placeholder 3"/>
          <p:cNvSpPr>
            <a:spLocks noGrp="1"/>
          </p:cNvSpPr>
          <p:nvPr>
            <p:ph type="sldNum" sz="quarter" idx="5"/>
          </p:nvPr>
        </p:nvSpPr>
        <p:spPr/>
        <p:txBody>
          <a:bodyPr/>
          <a:lstStyle/>
          <a:p>
            <a:fld id="{6795374F-67B4-4964-B74C-2D30B3D88A80}" type="slidenum">
              <a:rPr lang="en-CA" smtClean="0"/>
              <a:t>7</a:t>
            </a:fld>
            <a:endParaRPr lang="en-CA"/>
          </a:p>
        </p:txBody>
      </p:sp>
    </p:spTree>
    <p:extLst>
      <p:ext uri="{BB962C8B-B14F-4D97-AF65-F5344CB8AC3E}">
        <p14:creationId xmlns:p14="http://schemas.microsoft.com/office/powerpoint/2010/main" val="436985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cs typeface="Calibri"/>
              </a:rPr>
              <a:t>En termes d’indications cliniques,</a:t>
            </a:r>
            <a:endParaRPr lang="fr-CA" noProof="0" dirty="0"/>
          </a:p>
        </p:txBody>
      </p:sp>
      <p:sp>
        <p:nvSpPr>
          <p:cNvPr id="4" name="Slide Number Placeholder 3"/>
          <p:cNvSpPr>
            <a:spLocks noGrp="1"/>
          </p:cNvSpPr>
          <p:nvPr>
            <p:ph type="sldNum" sz="quarter" idx="5"/>
          </p:nvPr>
        </p:nvSpPr>
        <p:spPr/>
        <p:txBody>
          <a:bodyPr/>
          <a:lstStyle/>
          <a:p>
            <a:fld id="{6795374F-67B4-4964-B74C-2D30B3D88A80}" type="slidenum">
              <a:rPr lang="en-CA" smtClean="0"/>
              <a:t>8</a:t>
            </a:fld>
            <a:endParaRPr lang="en-CA"/>
          </a:p>
        </p:txBody>
      </p:sp>
    </p:spTree>
    <p:extLst>
      <p:ext uri="{BB962C8B-B14F-4D97-AF65-F5344CB8AC3E}">
        <p14:creationId xmlns:p14="http://schemas.microsoft.com/office/powerpoint/2010/main" val="154843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fr-CA" noProof="0" dirty="0"/>
              <a:t>(Lire la diapo)</a:t>
            </a:r>
          </a:p>
          <a:p>
            <a:pPr marL="0" indent="0">
              <a:buFontTx/>
              <a:buNone/>
            </a:pPr>
            <a:r>
              <a:rPr lang="fr-CA" sz="1800" dirty="0">
                <a:effectLst/>
                <a:latin typeface="Arial" panose="020B0604020202020204" pitchFamily="34" charset="0"/>
                <a:ea typeface="Calibri" panose="020F0502020204030204" pitchFamily="34" charset="0"/>
              </a:rPr>
              <a:t>Il convient de noter que la photothérapie </a:t>
            </a:r>
            <a:r>
              <a:rPr lang="fr-CA" sz="1800" dirty="0">
                <a:solidFill>
                  <a:srgbClr val="000000"/>
                </a:solidFill>
                <a:effectLst/>
                <a:latin typeface="Arial" panose="020B0604020202020204" pitchFamily="34" charset="0"/>
                <a:ea typeface="Calibri" panose="020F0502020204030204" pitchFamily="34" charset="0"/>
              </a:rPr>
              <a:t>à lumière bleue/verte, qui utilise des longueurs d’onde recommandées, est la norme de soins actuelle pour le traitement de l’hyperbilirubinémie néonatale au Canada. La Société canadienne du sang continuera, au besoin, à offrir les plaquettes sans teneur réduite en agents pathogènes aux patients relevant de ces contre-indications.</a:t>
            </a:r>
            <a:endParaRPr lang="fr-CA" sz="1800" noProof="0" dirty="0"/>
          </a:p>
        </p:txBody>
      </p:sp>
      <p:sp>
        <p:nvSpPr>
          <p:cNvPr id="4" name="Slide Number Placeholder 3"/>
          <p:cNvSpPr>
            <a:spLocks noGrp="1"/>
          </p:cNvSpPr>
          <p:nvPr>
            <p:ph type="sldNum" sz="quarter" idx="5"/>
          </p:nvPr>
        </p:nvSpPr>
        <p:spPr/>
        <p:txBody>
          <a:bodyPr/>
          <a:lstStyle/>
          <a:p>
            <a:fld id="{6795374F-67B4-4964-B74C-2D30B3D88A80}" type="slidenum">
              <a:rPr lang="en-CA" smtClean="0"/>
              <a:t>9</a:t>
            </a:fld>
            <a:endParaRPr lang="en-CA"/>
          </a:p>
        </p:txBody>
      </p:sp>
    </p:spTree>
    <p:extLst>
      <p:ext uri="{BB962C8B-B14F-4D97-AF65-F5344CB8AC3E}">
        <p14:creationId xmlns:p14="http://schemas.microsoft.com/office/powerpoint/2010/main" val="2112038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spTree>
      <p:nvGrpSpPr>
        <p:cNvPr id="1" name=""/>
        <p:cNvGrpSpPr/>
        <p:nvPr/>
      </p:nvGrpSpPr>
      <p:grpSpPr>
        <a:xfrm>
          <a:off x="0" y="0"/>
          <a:ext cx="0" cy="0"/>
          <a:chOff x="0" y="0"/>
          <a:chExt cx="0" cy="0"/>
        </a:xfrm>
      </p:grpSpPr>
      <p:sp>
        <p:nvSpPr>
          <p:cNvPr id="8" name="Body Level One…">
            <a:extLst>
              <a:ext uri="{FF2B5EF4-FFF2-40B4-BE49-F238E27FC236}">
                <a16:creationId xmlns:a16="http://schemas.microsoft.com/office/drawing/2014/main" id="{B8F45514-7B7B-44E1-9D60-359EC25A3994}"/>
              </a:ext>
            </a:extLst>
          </p:cNvPr>
          <p:cNvSpPr txBox="1">
            <a:spLocks noGrp="1"/>
          </p:cNvSpPr>
          <p:nvPr>
            <p:ph type="body" idx="1" hasCustomPrompt="1"/>
          </p:nvPr>
        </p:nvSpPr>
        <p:spPr>
          <a:xfrm>
            <a:off x="737342" y="5809145"/>
            <a:ext cx="7190678"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2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9" name="Title Text">
            <a:extLst>
              <a:ext uri="{FF2B5EF4-FFF2-40B4-BE49-F238E27FC236}">
                <a16:creationId xmlns:a16="http://schemas.microsoft.com/office/drawing/2014/main" id="{DA8EA7A6-422E-4D07-931B-5639E93C3FE5}"/>
              </a:ext>
            </a:extLst>
          </p:cNvPr>
          <p:cNvSpPr txBox="1">
            <a:spLocks noGrp="1"/>
          </p:cNvSpPr>
          <p:nvPr>
            <p:ph type="title" hasCustomPrompt="1"/>
          </p:nvPr>
        </p:nvSpPr>
        <p:spPr>
          <a:xfrm>
            <a:off x="744063" y="597417"/>
            <a:ext cx="10515600" cy="3974583"/>
          </a:xfrm>
          <a:prstGeom prst="rect">
            <a:avLst/>
          </a:prstGeom>
        </p:spPr>
        <p:txBody>
          <a:bodyPr anchor="b">
            <a:normAutofit/>
          </a:bodyPr>
          <a:lstStyle>
            <a:lvl1pPr algn="l" defTabSz="415431">
              <a:defRPr sz="4000" b="1">
                <a:solidFill>
                  <a:srgbClr val="464544"/>
                </a:solidFill>
                <a:latin typeface="Arial" panose="020B0604020202020204" pitchFamily="34" charset="0"/>
                <a:ea typeface="Arial" panose="020B0604020202020204" pitchFamily="34" charset="0"/>
                <a:cs typeface="Arial" panose="020B0604020202020204" pitchFamily="34" charset="0"/>
                <a:sym typeface="Alright Sans Bold"/>
              </a:defRPr>
            </a:lvl1pPr>
          </a:lstStyle>
          <a:p>
            <a:r>
              <a:rPr lang="en-CA"/>
              <a:t>Insert presentation title here</a:t>
            </a:r>
            <a:endParaRPr/>
          </a:p>
        </p:txBody>
      </p:sp>
      <p:sp>
        <p:nvSpPr>
          <p:cNvPr id="3" name="Content Placeholder 2">
            <a:extLst>
              <a:ext uri="{FF2B5EF4-FFF2-40B4-BE49-F238E27FC236}">
                <a16:creationId xmlns:a16="http://schemas.microsoft.com/office/drawing/2014/main" id="{9274ECC8-4DCC-4310-B82A-DAD3990D9196}"/>
              </a:ext>
            </a:extLst>
          </p:cNvPr>
          <p:cNvSpPr>
            <a:spLocks noGrp="1"/>
          </p:cNvSpPr>
          <p:nvPr>
            <p:ph sz="quarter" idx="10" hasCustomPrompt="1"/>
          </p:nvPr>
        </p:nvSpPr>
        <p:spPr>
          <a:xfrm>
            <a:off x="737343" y="5287158"/>
            <a:ext cx="7190678" cy="584697"/>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7" name="Picture 6">
            <a:extLst>
              <a:ext uri="{FF2B5EF4-FFF2-40B4-BE49-F238E27FC236}">
                <a16:creationId xmlns:a16="http://schemas.microsoft.com/office/drawing/2014/main" id="{46355278-06BA-494C-9449-8BEB7976B047}"/>
              </a:ext>
            </a:extLst>
          </p:cNvPr>
          <p:cNvPicPr>
            <a:picLocks noChangeAspect="1"/>
          </p:cNvPicPr>
          <p:nvPr userDrawn="1"/>
        </p:nvPicPr>
        <p:blipFill>
          <a:blip r:embed="rId2"/>
          <a:stretch>
            <a:fillRect/>
          </a:stretch>
        </p:blipFill>
        <p:spPr>
          <a:xfrm>
            <a:off x="838199" y="5062888"/>
            <a:ext cx="10515600" cy="90931"/>
          </a:xfrm>
          <a:prstGeom prst="rect">
            <a:avLst/>
          </a:prstGeom>
        </p:spPr>
      </p:pic>
      <p:pic>
        <p:nvPicPr>
          <p:cNvPr id="2" name="Picture 1" descr="Text&#10;&#10;Description automatically generated">
            <a:extLst>
              <a:ext uri="{FF2B5EF4-FFF2-40B4-BE49-F238E27FC236}">
                <a16:creationId xmlns:a16="http://schemas.microsoft.com/office/drawing/2014/main" id="{E98B16CB-5A55-1A28-5E19-8E6E54CF41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7903" y="5440492"/>
            <a:ext cx="3063635" cy="564786"/>
          </a:xfrm>
          <a:prstGeom prst="rect">
            <a:avLst/>
          </a:prstGeom>
        </p:spPr>
      </p:pic>
    </p:spTree>
    <p:extLst>
      <p:ext uri="{BB962C8B-B14F-4D97-AF65-F5344CB8AC3E}">
        <p14:creationId xmlns:p14="http://schemas.microsoft.com/office/powerpoint/2010/main" val="200391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 Figur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564965EF-A34A-4B95-9AC0-14072CC2896D}"/>
              </a:ext>
            </a:extLst>
          </p:cNvPr>
          <p:cNvSpPr>
            <a:spLocks noGrp="1"/>
          </p:cNvSpPr>
          <p:nvPr>
            <p:ph type="body" sz="quarter" idx="14" hasCustomPrompt="1"/>
          </p:nvPr>
        </p:nvSpPr>
        <p:spPr>
          <a:xfrm>
            <a:off x="6170612"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ext Placeholder 9">
            <a:extLst>
              <a:ext uri="{FF2B5EF4-FFF2-40B4-BE49-F238E27FC236}">
                <a16:creationId xmlns:a16="http://schemas.microsoft.com/office/drawing/2014/main" id="{1A3CE7CF-A364-4D86-9044-63D467BA98FA}"/>
              </a:ext>
            </a:extLst>
          </p:cNvPr>
          <p:cNvSpPr>
            <a:spLocks noGrp="1"/>
          </p:cNvSpPr>
          <p:nvPr>
            <p:ph type="body" sz="quarter" idx="15" hasCustomPrompt="1"/>
          </p:nvPr>
        </p:nvSpPr>
        <p:spPr>
          <a:xfrm>
            <a:off x="838471" y="1472460"/>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4" name="Title Placeholder 1">
            <a:extLst>
              <a:ext uri="{FF2B5EF4-FFF2-40B4-BE49-F238E27FC236}">
                <a16:creationId xmlns:a16="http://schemas.microsoft.com/office/drawing/2014/main" id="{DA286B41-32C1-4A24-A30D-E1F6278232D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5" name="Text Placeholder 3">
            <a:extLst>
              <a:ext uri="{FF2B5EF4-FFF2-40B4-BE49-F238E27FC236}">
                <a16:creationId xmlns:a16="http://schemas.microsoft.com/office/drawing/2014/main" id="{FF505823-1A0D-4EE8-9757-B0BC0A722940}"/>
              </a:ext>
            </a:extLst>
          </p:cNvPr>
          <p:cNvSpPr>
            <a:spLocks noGrp="1"/>
          </p:cNvSpPr>
          <p:nvPr>
            <p:ph type="body" sz="quarter" idx="16"/>
          </p:nvPr>
        </p:nvSpPr>
        <p:spPr>
          <a:xfrm>
            <a:off x="847160"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Text Placeholder 3">
            <a:extLst>
              <a:ext uri="{FF2B5EF4-FFF2-40B4-BE49-F238E27FC236}">
                <a16:creationId xmlns:a16="http://schemas.microsoft.com/office/drawing/2014/main" id="{B62D1BFE-0502-4E79-A69D-79E5FED7870A}"/>
              </a:ext>
            </a:extLst>
          </p:cNvPr>
          <p:cNvSpPr>
            <a:spLocks noGrp="1"/>
          </p:cNvSpPr>
          <p:nvPr>
            <p:ph type="body" sz="quarter" idx="17"/>
          </p:nvPr>
        </p:nvSpPr>
        <p:spPr>
          <a:xfrm>
            <a:off x="6201337" y="2588557"/>
            <a:ext cx="5181600" cy="346710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97219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838200" y="1143000"/>
            <a:ext cx="10515600"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2574531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 bullets">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6165476" y="1143000"/>
            <a:ext cx="5188324" cy="4724400"/>
          </a:xfrm>
        </p:spPr>
        <p:txBody>
          <a:bodyPr/>
          <a:lstStyle>
            <a:lvl1pPr marL="0" indent="0">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7" name="Text Placeholder 3">
            <a:extLst>
              <a:ext uri="{FF2B5EF4-FFF2-40B4-BE49-F238E27FC236}">
                <a16:creationId xmlns:a16="http://schemas.microsoft.com/office/drawing/2014/main" id="{D0D20881-23DE-40CC-AD9B-65F68ADE8EB5}"/>
              </a:ext>
            </a:extLst>
          </p:cNvPr>
          <p:cNvSpPr>
            <a:spLocks noGrp="1"/>
          </p:cNvSpPr>
          <p:nvPr>
            <p:ph type="body" sz="quarter" idx="16"/>
          </p:nvPr>
        </p:nvSpPr>
        <p:spPr>
          <a:xfrm>
            <a:off x="744645" y="1249792"/>
            <a:ext cx="4662487" cy="4510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1078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 Key finding">
    <p:spTree>
      <p:nvGrpSpPr>
        <p:cNvPr id="1" name=""/>
        <p:cNvGrpSpPr/>
        <p:nvPr/>
      </p:nvGrpSpPr>
      <p:grpSpPr>
        <a:xfrm>
          <a:off x="0" y="0"/>
          <a:ext cx="0" cy="0"/>
          <a:chOff x="0" y="0"/>
          <a:chExt cx="0" cy="0"/>
        </a:xfrm>
      </p:grpSpPr>
      <p:sp>
        <p:nvSpPr>
          <p:cNvPr id="5" name="Chart Placeholder 5">
            <a:extLst>
              <a:ext uri="{FF2B5EF4-FFF2-40B4-BE49-F238E27FC236}">
                <a16:creationId xmlns:a16="http://schemas.microsoft.com/office/drawing/2014/main" id="{74C35E7A-1F88-449B-993C-52C7FAABE941}"/>
              </a:ext>
            </a:extLst>
          </p:cNvPr>
          <p:cNvSpPr>
            <a:spLocks noGrp="1"/>
          </p:cNvSpPr>
          <p:nvPr>
            <p:ph type="chart" sz="quarter" idx="17"/>
          </p:nvPr>
        </p:nvSpPr>
        <p:spPr>
          <a:xfrm>
            <a:off x="5513294" y="1143000"/>
            <a:ext cx="5840506" cy="4724400"/>
          </a:xfrm>
        </p:spPr>
        <p:txBody>
          <a:bodyPr/>
          <a:lstStyle>
            <a:lvl1pPr marL="0" indent="0" algn="ctr">
              <a:buFontTx/>
              <a:buNone/>
              <a:defRPr/>
            </a:lvl1pPr>
          </a:lstStyle>
          <a:p>
            <a:r>
              <a:rPr lang="en-US"/>
              <a:t>Click icon to add chart</a:t>
            </a:r>
            <a:endParaRPr lang="en-CA"/>
          </a:p>
        </p:txBody>
      </p:sp>
      <p:sp>
        <p:nvSpPr>
          <p:cNvPr id="10" name="Title Placeholder 1">
            <a:extLst>
              <a:ext uri="{FF2B5EF4-FFF2-40B4-BE49-F238E27FC236}">
                <a16:creationId xmlns:a16="http://schemas.microsoft.com/office/drawing/2014/main" id="{988F28D5-4FC5-4047-983F-EBA4C42E4EC0}"/>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CA95E4-A346-4879-B782-C1A8F135828B}"/>
              </a:ext>
            </a:extLst>
          </p:cNvPr>
          <p:cNvSpPr>
            <a:spLocks noGrp="1"/>
          </p:cNvSpPr>
          <p:nvPr>
            <p:ph sz="quarter" idx="18" hasCustomPrompt="1"/>
          </p:nvPr>
        </p:nvSpPr>
        <p:spPr>
          <a:xfrm>
            <a:off x="838200" y="1209675"/>
            <a:ext cx="4419600" cy="4657725"/>
          </a:xfrm>
        </p:spPr>
        <p:txBody>
          <a:bodyPr>
            <a:normAutofit/>
          </a:bodyPr>
          <a:lstStyle>
            <a:lvl1pPr marL="0" indent="0" algn="ctr">
              <a:spcBef>
                <a:spcPts val="0"/>
              </a:spcBef>
              <a:buNone/>
              <a:defRPr sz="3000" b="1">
                <a:solidFill>
                  <a:schemeClr val="tx1"/>
                </a:solidFill>
              </a:defRPr>
            </a:lvl1pPr>
            <a:lvl2pPr marL="457200" indent="0">
              <a:buNone/>
              <a:defRPr sz="3600" b="1"/>
            </a:lvl2pPr>
            <a:lvl3pPr marL="914400" indent="0">
              <a:buNone/>
              <a:defRPr sz="3600" b="1"/>
            </a:lvl3pPr>
            <a:lvl4pPr marL="1371600" indent="0">
              <a:buNone/>
              <a:defRPr sz="3600" b="1"/>
            </a:lvl4pPr>
            <a:lvl5pPr marL="1828800" indent="0">
              <a:buNone/>
              <a:defRPr sz="3600" b="1"/>
            </a:lvl5pPr>
          </a:lstStyle>
          <a:p>
            <a:pPr lvl="0"/>
            <a:r>
              <a:rPr lang="en-US"/>
              <a:t>Insert key </a:t>
            </a:r>
          </a:p>
          <a:p>
            <a:pPr lvl="0"/>
            <a:r>
              <a:rPr lang="en-US"/>
              <a:t>finding here</a:t>
            </a:r>
          </a:p>
        </p:txBody>
      </p:sp>
    </p:spTree>
    <p:extLst>
      <p:ext uri="{BB962C8B-B14F-4D97-AF65-F5344CB8AC3E}">
        <p14:creationId xmlns:p14="http://schemas.microsoft.com/office/powerpoint/2010/main" val="1058406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tial Calendar">
    <p:spTree>
      <p:nvGrpSpPr>
        <p:cNvPr id="1" name=""/>
        <p:cNvGrpSpPr/>
        <p:nvPr/>
      </p:nvGrpSpPr>
      <p:grpSpPr>
        <a:xfrm>
          <a:off x="0" y="0"/>
          <a:ext cx="0" cy="0"/>
          <a:chOff x="0" y="0"/>
          <a:chExt cx="0" cy="0"/>
        </a:xfrm>
      </p:grpSpPr>
      <p:graphicFrame>
        <p:nvGraphicFramePr>
          <p:cNvPr id="9" name="Group 727">
            <a:extLst>
              <a:ext uri="{FF2B5EF4-FFF2-40B4-BE49-F238E27FC236}">
                <a16:creationId xmlns:a16="http://schemas.microsoft.com/office/drawing/2014/main" id="{0FF0BAC5-140B-4DB9-821B-31D4AFB459BA}"/>
              </a:ext>
            </a:extLst>
          </p:cNvPr>
          <p:cNvGraphicFramePr>
            <a:graphicFrameLocks noGrp="1"/>
          </p:cNvGraphicFramePr>
          <p:nvPr userDrawn="1">
            <p:extLst>
              <p:ext uri="{D42A27DB-BD31-4B8C-83A1-F6EECF244321}">
                <p14:modId xmlns:p14="http://schemas.microsoft.com/office/powerpoint/2010/main" val="1648224238"/>
              </p:ext>
            </p:extLst>
          </p:nvPr>
        </p:nvGraphicFramePr>
        <p:xfrm>
          <a:off x="838200" y="1694486"/>
          <a:ext cx="10515601" cy="3630391"/>
        </p:xfrm>
        <a:graphic>
          <a:graphicData uri="http://schemas.openxmlformats.org/drawingml/2006/table">
            <a:tbl>
              <a:tblPr>
                <a:tableStyleId>{08FB837D-C827-4EFA-A057-4D05807E0F7C}</a:tableStyleId>
              </a:tblPr>
              <a:tblGrid>
                <a:gridCol w="1294575">
                  <a:extLst>
                    <a:ext uri="{9D8B030D-6E8A-4147-A177-3AD203B41FA5}">
                      <a16:colId xmlns:a16="http://schemas.microsoft.com/office/drawing/2014/main" val="20016"/>
                    </a:ext>
                  </a:extLst>
                </a:gridCol>
                <a:gridCol w="1294571">
                  <a:extLst>
                    <a:ext uri="{9D8B030D-6E8A-4147-A177-3AD203B41FA5}">
                      <a16:colId xmlns:a16="http://schemas.microsoft.com/office/drawing/2014/main" val="20020"/>
                    </a:ext>
                  </a:extLst>
                </a:gridCol>
                <a:gridCol w="1294571">
                  <a:extLst>
                    <a:ext uri="{9D8B030D-6E8A-4147-A177-3AD203B41FA5}">
                      <a16:colId xmlns:a16="http://schemas.microsoft.com/office/drawing/2014/main" val="20024"/>
                    </a:ext>
                  </a:extLst>
                </a:gridCol>
                <a:gridCol w="1294570">
                  <a:extLst>
                    <a:ext uri="{9D8B030D-6E8A-4147-A177-3AD203B41FA5}">
                      <a16:colId xmlns:a16="http://schemas.microsoft.com/office/drawing/2014/main" val="20028"/>
                    </a:ext>
                  </a:extLst>
                </a:gridCol>
                <a:gridCol w="1294571">
                  <a:extLst>
                    <a:ext uri="{9D8B030D-6E8A-4147-A177-3AD203B41FA5}">
                      <a16:colId xmlns:a16="http://schemas.microsoft.com/office/drawing/2014/main" val="20032"/>
                    </a:ext>
                  </a:extLst>
                </a:gridCol>
                <a:gridCol w="1347581">
                  <a:extLst>
                    <a:ext uri="{9D8B030D-6E8A-4147-A177-3AD203B41FA5}">
                      <a16:colId xmlns:a16="http://schemas.microsoft.com/office/drawing/2014/main" val="1457300402"/>
                    </a:ext>
                  </a:extLst>
                </a:gridCol>
                <a:gridCol w="1347581">
                  <a:extLst>
                    <a:ext uri="{9D8B030D-6E8A-4147-A177-3AD203B41FA5}">
                      <a16:colId xmlns:a16="http://schemas.microsoft.com/office/drawing/2014/main" val="4246209484"/>
                    </a:ext>
                  </a:extLst>
                </a:gridCol>
                <a:gridCol w="1347581">
                  <a:extLst>
                    <a:ext uri="{9D8B030D-6E8A-4147-A177-3AD203B41FA5}">
                      <a16:colId xmlns:a16="http://schemas.microsoft.com/office/drawing/2014/main" val="2239951424"/>
                    </a:ext>
                  </a:extLst>
                </a:gridCol>
              </a:tblGrid>
              <a:tr h="311304">
                <a:tc>
                  <a:txBody>
                    <a:bodyPr/>
                    <a:lstStyle/>
                    <a:p>
                      <a:pPr algn="ctr"/>
                      <a:r>
                        <a:rPr lang="en-US" sz="1600" b="1">
                          <a:latin typeface="Arial" panose="020B0604020202020204" pitchFamily="34" charset="0"/>
                          <a:cs typeface="Arial" panose="020B0604020202020204" pitchFamily="34" charset="0"/>
                        </a:rPr>
                        <a:t>Aug</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Sep</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Oct</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Nov</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Dec</a:t>
                      </a:r>
                      <a:endParaRPr lang="en-US" sz="1600" b="1">
                        <a:solidFill>
                          <a:schemeClr val="bg1"/>
                        </a:solidFill>
                        <a:latin typeface="Arial" panose="020B0604020202020204" pitchFamily="34" charset="0"/>
                        <a:cs typeface="Arial" panose="020B0604020202020204" pitchFamily="34" charset="0"/>
                      </a:endParaRPr>
                    </a:p>
                  </a:txBody>
                  <a:tcPr marL="88772" marR="88772" marT="44386" marB="44386"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Jan</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Feb</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a:r>
                        <a:rPr lang="en-US" sz="1600" b="1">
                          <a:latin typeface="Arial" panose="020B0604020202020204" pitchFamily="34" charset="0"/>
                          <a:cs typeface="Arial" panose="020B0604020202020204" pitchFamily="34" charset="0"/>
                        </a:rPr>
                        <a:t>Mar</a:t>
                      </a:r>
                      <a:endParaRPr lang="en-US" sz="1600" b="1">
                        <a:solidFill>
                          <a:schemeClr val="bg1"/>
                        </a:solidFill>
                        <a:latin typeface="Arial" panose="020B0604020202020204" pitchFamily="34" charset="0"/>
                        <a:cs typeface="Arial" panose="020B0604020202020204" pitchFamily="34" charset="0"/>
                      </a:endParaRPr>
                    </a:p>
                  </a:txBody>
                  <a:tcPr marL="24347" marR="24347" marT="0" marB="0"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1"/>
                  </a:ext>
                </a:extLst>
              </a:tr>
              <a:tr h="3297779">
                <a:tc>
                  <a:txBody>
                    <a:bodyPr/>
                    <a:lstStyle/>
                    <a:p>
                      <a:endParaRPr lang="en-US" sz="300"/>
                    </a:p>
                  </a:txBody>
                  <a:tcPr marL="24347" marR="24347" marT="0" marB="0"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endParaRPr lang="en-US" sz="300"/>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bg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base" latinLnBrk="0" hangingPunct="1">
                        <a:lnSpc>
                          <a:spcPct val="106000"/>
                        </a:lnSpc>
                        <a:spcBef>
                          <a:spcPct val="40000"/>
                        </a:spcBef>
                        <a:spcAft>
                          <a:spcPct val="0"/>
                        </a:spcAft>
                        <a:buClr>
                          <a:schemeClr val="tx1"/>
                        </a:buClr>
                        <a:buSzPct val="80000"/>
                        <a:buFont typeface="Wingdings" pitchFamily="2" charset="2"/>
                        <a:buNone/>
                        <a:tabLst>
                          <a:tab pos="5715000" algn="l"/>
                        </a:tabLst>
                      </a:pPr>
                      <a:endParaRPr kumimoji="0" lang="en-GB" sz="300" b="0" i="0" u="none" strike="noStrike" cap="none" normalizeH="0" baseline="0">
                        <a:ln>
                          <a:noFill/>
                        </a:ln>
                        <a:solidFill>
                          <a:schemeClr val="tx2"/>
                        </a:solidFill>
                        <a:effectLst/>
                        <a:latin typeface="Arial" charset="0"/>
                      </a:endParaRPr>
                    </a:p>
                  </a:txBody>
                  <a:tcPr marL="24347" marR="24347" marT="0" marB="0"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0002"/>
                  </a:ext>
                </a:extLst>
              </a:tr>
            </a:tbl>
          </a:graphicData>
        </a:graphic>
      </p:graphicFrame>
      <p:sp>
        <p:nvSpPr>
          <p:cNvPr id="11" name="Title Placeholder 1">
            <a:extLst>
              <a:ext uri="{FF2B5EF4-FFF2-40B4-BE49-F238E27FC236}">
                <a16:creationId xmlns:a16="http://schemas.microsoft.com/office/drawing/2014/main" id="{8591E88E-C54F-4817-AA29-EF51E77799FB}"/>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26812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FF86CB-8E87-4935-AFC6-926708669B0C}"/>
              </a:ext>
            </a:extLst>
          </p:cNvPr>
          <p:cNvSpPr/>
          <p:nvPr userDrawn="1"/>
        </p:nvSpPr>
        <p:spPr>
          <a:xfrm>
            <a:off x="-1" y="0"/>
            <a:ext cx="12192001"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123351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ection Hea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656DA-A5DE-5B4B-AD17-8CF603064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4"/>
            <a:ext cx="12192000" cy="6857591"/>
          </a:xfrm>
          <a:prstGeom prst="rect">
            <a:avLst/>
          </a:prstGeom>
        </p:spPr>
      </p:pic>
      <p:sp>
        <p:nvSpPr>
          <p:cNvPr id="7" name="Rectangle 6">
            <a:extLst>
              <a:ext uri="{FF2B5EF4-FFF2-40B4-BE49-F238E27FC236}">
                <a16:creationId xmlns:a16="http://schemas.microsoft.com/office/drawing/2014/main" id="{B3FF86CB-8E87-4935-AFC6-926708669B0C}"/>
              </a:ext>
            </a:extLst>
          </p:cNvPr>
          <p:cNvSpPr/>
          <p:nvPr userDrawn="1"/>
        </p:nvSpPr>
        <p:spPr>
          <a:xfrm>
            <a:off x="1" y="5101389"/>
            <a:ext cx="12192000" cy="176250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4260923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Tex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62CDF0-C719-4392-88F5-CD858A7DC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59" y="0"/>
            <a:ext cx="6083808" cy="6858000"/>
          </a:xfrm>
          <a:prstGeom prst="rect">
            <a:avLst/>
          </a:prstGeom>
        </p:spPr>
      </p:pic>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ontent Placeholder 2">
            <a:extLst>
              <a:ext uri="{FF2B5EF4-FFF2-40B4-BE49-F238E27FC236}">
                <a16:creationId xmlns:a16="http://schemas.microsoft.com/office/drawing/2014/main" id="{52F9E5F4-DB6E-4D11-A83C-AF832E5BAC23}"/>
              </a:ext>
            </a:extLst>
          </p:cNvPr>
          <p:cNvSpPr>
            <a:spLocks noGrp="1"/>
          </p:cNvSpPr>
          <p:nvPr>
            <p:ph sz="quarter" idx="14" hasCustomPrompt="1"/>
          </p:nvPr>
        </p:nvSpPr>
        <p:spPr>
          <a:xfrm>
            <a:off x="6095999" y="6051176"/>
            <a:ext cx="6095999" cy="806824"/>
          </a:xfrm>
        </p:spPr>
        <p:txBody>
          <a:bodyPr>
            <a:normAutofit/>
          </a:bodyPr>
          <a:lstStyle>
            <a:lvl1pPr marL="0" indent="0" algn="r">
              <a:buNone/>
              <a:defRPr lang="en-CA" sz="1600" smtClean="0">
                <a:solidFill>
                  <a:schemeClr val="accent1">
                    <a:lumMod val="20000"/>
                    <a:lumOff val="80000"/>
                  </a:schemeClr>
                </a:solidFill>
                <a:effectLst/>
                <a:latin typeface="Arial" panose="020B0604020202020204" pitchFamily="34" charset="0"/>
              </a:defRPr>
            </a:lvl1pPr>
          </a:lstStyle>
          <a:p>
            <a:pPr algn="ctr"/>
            <a:r>
              <a:rPr lang="en-CA"/>
              <a:t>First name, identifier (e.g., Emily, blood donor)</a:t>
            </a:r>
          </a:p>
        </p:txBody>
      </p:sp>
      <p:sp>
        <p:nvSpPr>
          <p:cNvPr id="7" name="Title 1">
            <a:extLst>
              <a:ext uri="{FF2B5EF4-FFF2-40B4-BE49-F238E27FC236}">
                <a16:creationId xmlns:a16="http://schemas.microsoft.com/office/drawing/2014/main" id="{6B8E44F0-5CEC-4CE9-BC3F-026758AA713D}"/>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577503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5A277B-1B39-4F7A-90AB-1AD0A99CC204}"/>
              </a:ext>
            </a:extLst>
          </p:cNvPr>
          <p:cNvSpPr/>
          <p:nvPr userDrawn="1"/>
        </p:nvSpPr>
        <p:spPr>
          <a:xfrm>
            <a:off x="6096000" y="0"/>
            <a:ext cx="6096000" cy="686389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Picture Placeholder 2">
            <a:extLst>
              <a:ext uri="{FF2B5EF4-FFF2-40B4-BE49-F238E27FC236}">
                <a16:creationId xmlns:a16="http://schemas.microsoft.com/office/drawing/2014/main" id="{B296A531-C4BD-4D5E-87B7-57FB9A7C9E47}"/>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7" name="Content Placeholder 2">
            <a:extLst>
              <a:ext uri="{FF2B5EF4-FFF2-40B4-BE49-F238E27FC236}">
                <a16:creationId xmlns:a16="http://schemas.microsoft.com/office/drawing/2014/main" id="{01762D22-9049-4C33-9AE2-DD8325879D8C}"/>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1">
                    <a:lumMod val="20000"/>
                    <a:lumOff val="80000"/>
                  </a:schemeClr>
                </a:solidFill>
                <a:effectLst/>
                <a:latin typeface="Arial" panose="020B0604020202020204" pitchFamily="34" charset="0"/>
              </a:defRPr>
            </a:lvl1pPr>
          </a:lstStyle>
          <a:p>
            <a:pPr lvl="0"/>
            <a:r>
              <a:rPr lang="en-CA"/>
              <a:t>Image source</a:t>
            </a:r>
          </a:p>
        </p:txBody>
      </p:sp>
      <p:sp>
        <p:nvSpPr>
          <p:cNvPr id="8" name="Title 1">
            <a:extLst>
              <a:ext uri="{FF2B5EF4-FFF2-40B4-BE49-F238E27FC236}">
                <a16:creationId xmlns:a16="http://schemas.microsoft.com/office/drawing/2014/main" id="{D76C72E1-F4FD-44E9-8EF2-0463E416AA86}"/>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886189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FFFEF3-8C0A-4055-8C43-5C799AC0E57C}"/>
              </a:ext>
            </a:extLst>
          </p:cNvPr>
          <p:cNvSpPr/>
          <p:nvPr userDrawn="1"/>
        </p:nvSpPr>
        <p:spPr>
          <a:xfrm>
            <a:off x="-1" y="0"/>
            <a:ext cx="12192001"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1E1FA4F1-4762-43B4-A2EA-C59D70AAF242}"/>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5859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A106DA-E128-774F-B78E-7E2CB9C8C4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7018"/>
          <a:stretch/>
        </p:blipFill>
        <p:spPr>
          <a:xfrm>
            <a:off x="0" y="0"/>
            <a:ext cx="12197816" cy="5005137"/>
          </a:xfrm>
          <a:prstGeom prst="rect">
            <a:avLst/>
          </a:prstGeom>
        </p:spPr>
      </p:pic>
      <p:sp>
        <p:nvSpPr>
          <p:cNvPr id="12" name="Content Placeholder 2">
            <a:extLst>
              <a:ext uri="{FF2B5EF4-FFF2-40B4-BE49-F238E27FC236}">
                <a16:creationId xmlns:a16="http://schemas.microsoft.com/office/drawing/2014/main" id="{5F3CEBC6-B788-3C4C-8E8B-873CBE880822}"/>
              </a:ext>
            </a:extLst>
          </p:cNvPr>
          <p:cNvSpPr>
            <a:spLocks noGrp="1"/>
          </p:cNvSpPr>
          <p:nvPr>
            <p:ph sz="quarter" idx="10" hasCustomPrompt="1"/>
          </p:nvPr>
        </p:nvSpPr>
        <p:spPr>
          <a:xfrm>
            <a:off x="737343" y="4592360"/>
            <a:ext cx="6624749" cy="847147"/>
          </a:xfrm>
        </p:spPr>
        <p:txBody>
          <a:bodyPr anchor="ctr">
            <a:normAutofit/>
          </a:bodyPr>
          <a:lstStyle>
            <a:lvl1pPr marL="0" indent="0">
              <a:buNone/>
              <a:defRPr sz="3200" b="1"/>
            </a:lvl1pPr>
            <a:lvl2pPr marL="457200" indent="0">
              <a:buNone/>
              <a:defRPr/>
            </a:lvl2pPr>
            <a:lvl3pPr marL="914400" indent="0">
              <a:buNone/>
              <a:defRPr/>
            </a:lvl3pPr>
            <a:lvl4pPr marL="1371600" indent="0">
              <a:buNone/>
              <a:defRPr/>
            </a:lvl4pPr>
            <a:lvl5pPr marL="1828800" indent="0">
              <a:buNone/>
              <a:defRPr/>
            </a:lvl5pPr>
          </a:lstStyle>
          <a:p>
            <a:pPr lvl="0"/>
            <a:r>
              <a:rPr lang="en-US"/>
              <a:t>Insert presentation title here</a:t>
            </a:r>
            <a:endParaRPr lang="en-CA"/>
          </a:p>
        </p:txBody>
      </p:sp>
      <p:sp>
        <p:nvSpPr>
          <p:cNvPr id="8" name="Body Level One…">
            <a:extLst>
              <a:ext uri="{FF2B5EF4-FFF2-40B4-BE49-F238E27FC236}">
                <a16:creationId xmlns:a16="http://schemas.microsoft.com/office/drawing/2014/main" id="{D583AB4B-A4A0-814D-8FB8-3E0768C37039}"/>
              </a:ext>
            </a:extLst>
          </p:cNvPr>
          <p:cNvSpPr txBox="1">
            <a:spLocks noGrp="1"/>
          </p:cNvSpPr>
          <p:nvPr>
            <p:ph type="body" idx="11" hasCustomPrompt="1"/>
          </p:nvPr>
        </p:nvSpPr>
        <p:spPr>
          <a:xfrm>
            <a:off x="737342" y="5809145"/>
            <a:ext cx="6624749" cy="847147"/>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2000" b="0" i="0">
                <a:solidFill>
                  <a:srgbClr val="4D4D4D"/>
                </a:solidFill>
                <a:latin typeface="Arial"/>
                <a:ea typeface="Arial"/>
                <a:cs typeface="Arial"/>
                <a:sym typeface="Arial"/>
              </a:defRPr>
            </a:lvl1pPr>
            <a:lvl2pPr marL="0" indent="0">
              <a:spcBef>
                <a:spcPts val="600"/>
              </a:spcBef>
              <a:buSzTx/>
              <a:buNone/>
              <a:defRPr sz="2200">
                <a:solidFill>
                  <a:srgbClr val="4D4D4D"/>
                </a:solidFill>
                <a:latin typeface="Arial"/>
                <a:ea typeface="Arial"/>
                <a:cs typeface="Arial"/>
                <a:sym typeface="Arial"/>
              </a:defRPr>
            </a:lvl2pPr>
            <a:lvl3pPr marL="0" indent="0">
              <a:spcBef>
                <a:spcPts val="1200"/>
              </a:spcBef>
              <a:buSzTx/>
              <a:buNone/>
              <a:defRPr sz="2200">
                <a:solidFill>
                  <a:srgbClr val="4D4D4D"/>
                </a:solidFill>
                <a:latin typeface="Arial"/>
                <a:ea typeface="Arial"/>
                <a:cs typeface="Arial"/>
                <a:sym typeface="Arial"/>
              </a:defRPr>
            </a:lvl3pPr>
            <a:lvl4pPr marL="0" indent="0">
              <a:spcBef>
                <a:spcPts val="1200"/>
              </a:spcBef>
              <a:buSzTx/>
              <a:buNone/>
              <a:defRPr sz="2200">
                <a:solidFill>
                  <a:srgbClr val="4D4D4D"/>
                </a:solidFill>
                <a:latin typeface="Arial"/>
                <a:ea typeface="Arial"/>
                <a:cs typeface="Arial"/>
                <a:sym typeface="Arial"/>
              </a:defRPr>
            </a:lvl4pPr>
            <a:lvl5pPr marL="0" indent="0">
              <a:spcBef>
                <a:spcPts val="1200"/>
              </a:spcBef>
              <a:buSzTx/>
              <a:buNone/>
              <a:defRPr sz="2200">
                <a:solidFill>
                  <a:srgbClr val="4D4D4D"/>
                </a:solidFill>
                <a:latin typeface="Arial"/>
                <a:ea typeface="Arial"/>
                <a:cs typeface="Arial"/>
                <a:sym typeface="Arial"/>
              </a:defRPr>
            </a:lvl5pPr>
          </a:lstStyle>
          <a:p>
            <a:r>
              <a:rPr lang="en-US"/>
              <a:t>Insert event name if applicable</a:t>
            </a:r>
          </a:p>
          <a:p>
            <a:r>
              <a:rPr lang="en-US"/>
              <a:t>Month day, year</a:t>
            </a:r>
          </a:p>
        </p:txBody>
      </p:sp>
      <p:sp>
        <p:nvSpPr>
          <p:cNvPr id="10" name="Content Placeholder 2">
            <a:extLst>
              <a:ext uri="{FF2B5EF4-FFF2-40B4-BE49-F238E27FC236}">
                <a16:creationId xmlns:a16="http://schemas.microsoft.com/office/drawing/2014/main" id="{454024B3-6B58-1947-895C-858232006487}"/>
              </a:ext>
            </a:extLst>
          </p:cNvPr>
          <p:cNvSpPr>
            <a:spLocks noGrp="1"/>
          </p:cNvSpPr>
          <p:nvPr>
            <p:ph sz="quarter" idx="12" hasCustomPrompt="1"/>
          </p:nvPr>
        </p:nvSpPr>
        <p:spPr>
          <a:xfrm>
            <a:off x="737343" y="5439508"/>
            <a:ext cx="6624749" cy="432347"/>
          </a:xfrm>
        </p:spPr>
        <p:txBody>
          <a:bodyPr anchor="b">
            <a:normAutofit/>
          </a:bodyP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Name, title</a:t>
            </a:r>
            <a:endParaRPr lang="en-CA"/>
          </a:p>
        </p:txBody>
      </p:sp>
      <p:pic>
        <p:nvPicPr>
          <p:cNvPr id="6" name="Image" descr="Image">
            <a:extLst>
              <a:ext uri="{FF2B5EF4-FFF2-40B4-BE49-F238E27FC236}">
                <a16:creationId xmlns:a16="http://schemas.microsoft.com/office/drawing/2014/main" id="{E6C0DA16-D882-EF41-9455-179AB4F6C82B}"/>
              </a:ext>
            </a:extLst>
          </p:cNvPr>
          <p:cNvPicPr>
            <a:picLocks noChangeAspect="1"/>
          </p:cNvPicPr>
          <p:nvPr userDrawn="1"/>
        </p:nvPicPr>
        <p:blipFill>
          <a:blip r:embed="rId3"/>
          <a:srcRect l="20701" t="42362" r="20701" b="42362"/>
          <a:stretch>
            <a:fillRect/>
          </a:stretch>
        </p:blipFill>
        <p:spPr>
          <a:xfrm>
            <a:off x="8847904" y="5504218"/>
            <a:ext cx="2528199" cy="509286"/>
          </a:xfrm>
          <a:prstGeom prst="rect">
            <a:avLst/>
          </a:prstGeom>
          <a:ln w="12700">
            <a:miter lim="400000"/>
          </a:ln>
        </p:spPr>
      </p:pic>
    </p:spTree>
    <p:extLst>
      <p:ext uri="{BB962C8B-B14F-4D97-AF65-F5344CB8AC3E}">
        <p14:creationId xmlns:p14="http://schemas.microsoft.com/office/powerpoint/2010/main" val="1227090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8A9D87-6D68-5740-BED8-4A3AF7842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354"/>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642402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atement Tex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D8787-49B2-40D7-AE2C-5F74634FF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7" y="0"/>
            <a:ext cx="6083808" cy="6858000"/>
          </a:xfrm>
          <a:prstGeom prst="rect">
            <a:avLst/>
          </a:prstGeom>
        </p:spPr>
      </p:pic>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Content Placeholder 2">
            <a:extLst>
              <a:ext uri="{FF2B5EF4-FFF2-40B4-BE49-F238E27FC236}">
                <a16:creationId xmlns:a16="http://schemas.microsoft.com/office/drawing/2014/main" id="{D7562D76-105D-444D-A96D-AED7C17A9A79}"/>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algn="ctr"/>
            <a:r>
              <a:rPr lang="en-CA"/>
              <a:t>First name, identifier (e.g., Larry, plasma and financial donor)</a:t>
            </a:r>
          </a:p>
        </p:txBody>
      </p:sp>
      <p:sp>
        <p:nvSpPr>
          <p:cNvPr id="8" name="Title 1">
            <a:extLst>
              <a:ext uri="{FF2B5EF4-FFF2-40B4-BE49-F238E27FC236}">
                <a16:creationId xmlns:a16="http://schemas.microsoft.com/office/drawing/2014/main" id="{46BE9C42-F991-4233-A939-5A2B33FF7AF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886539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1A9190-C77C-4018-9675-F53E52A17579}"/>
              </a:ext>
            </a:extLst>
          </p:cNvPr>
          <p:cNvSpPr/>
          <p:nvPr userDrawn="1"/>
        </p:nvSpPr>
        <p:spPr>
          <a:xfrm>
            <a:off x="6096000" y="0"/>
            <a:ext cx="6096000" cy="6863893"/>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5A9322C8-DE9B-43EB-B9B9-D2A28F91BC50}"/>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9B9E46F9-ED6C-4017-8885-0042DBB6294D}"/>
              </a:ext>
            </a:extLst>
          </p:cNvPr>
          <p:cNvSpPr>
            <a:spLocks noGrp="1"/>
          </p:cNvSpPr>
          <p:nvPr>
            <p:ph sz="quarter" idx="14" hasCustomPrompt="1"/>
          </p:nvPr>
        </p:nvSpPr>
        <p:spPr>
          <a:xfrm>
            <a:off x="6096000" y="6051176"/>
            <a:ext cx="6096000" cy="806824"/>
          </a:xfrm>
        </p:spPr>
        <p:txBody>
          <a:bodyPr>
            <a:normAutofit/>
          </a:bodyPr>
          <a:lstStyle>
            <a:lvl1pPr marL="0" indent="0" algn="ctr">
              <a:buNone/>
              <a:defRPr lang="en-CA" sz="1600" smtClean="0">
                <a:solidFill>
                  <a:schemeClr val="accent3">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E03E2089-7414-4999-BEE8-538A1382726B}"/>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473179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07601-0D73-4759-A0B0-E2079541A706}"/>
              </a:ext>
            </a:extLst>
          </p:cNvPr>
          <p:cNvSpPr/>
          <p:nvPr userDrawn="1"/>
        </p:nvSpPr>
        <p:spPr>
          <a:xfrm>
            <a:off x="-1" y="0"/>
            <a:ext cx="12192001" cy="6863893"/>
          </a:xfrm>
          <a:prstGeom prst="rect">
            <a:avLst/>
          </a:prstGeom>
          <a:solidFill>
            <a:srgbClr val="54C3B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80E7E27B-EE09-432A-A9CD-6AC3FEE40905}"/>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1857701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_Section Hea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A2CE8-918E-0141-BE83-200C7A1686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23446"/>
            <a:ext cx="12197816" cy="6858000"/>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54973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3" name="Picture 2">
            <a:extLst>
              <a:ext uri="{FF2B5EF4-FFF2-40B4-BE49-F238E27FC236}">
                <a16:creationId xmlns:a16="http://schemas.microsoft.com/office/drawing/2014/main" id="{834BE756-9320-41E4-A169-7595E13BA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AC4A038-838D-4872-8F99-9F102F43AE37}"/>
              </a:ext>
            </a:extLst>
          </p:cNvPr>
          <p:cNvSpPr>
            <a:spLocks noGrp="1"/>
          </p:cNvSpPr>
          <p:nvPr>
            <p:ph sz="quarter" idx="14" hasCustomPrompt="1"/>
          </p:nvPr>
        </p:nvSpPr>
        <p:spPr>
          <a:xfrm>
            <a:off x="6083808" y="6051176"/>
            <a:ext cx="6108192"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algn="ctr"/>
            <a:r>
              <a:rPr lang="en-CA"/>
              <a:t>First name, identifier (e.g., Danny, stem cell donor)</a:t>
            </a:r>
          </a:p>
        </p:txBody>
      </p:sp>
      <p:sp>
        <p:nvSpPr>
          <p:cNvPr id="8" name="Title 1">
            <a:extLst>
              <a:ext uri="{FF2B5EF4-FFF2-40B4-BE49-F238E27FC236}">
                <a16:creationId xmlns:a16="http://schemas.microsoft.com/office/drawing/2014/main" id="{4DDD3453-1B66-40C1-A416-C87C4F22C94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1145644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3F3BE4-BE16-4409-B7F4-7F52D8E16F81}"/>
              </a:ext>
            </a:extLst>
          </p:cNvPr>
          <p:cNvSpPr/>
          <p:nvPr userDrawn="1"/>
        </p:nvSpPr>
        <p:spPr>
          <a:xfrm>
            <a:off x="6096000" y="0"/>
            <a:ext cx="6096000" cy="6863893"/>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36FE3F20-8F3F-4E0A-88AC-98CF6E608622}"/>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FA21BC0A-A562-4D5A-896B-09F009DA272A}"/>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4">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7300DA68-3E44-49D1-8DBD-9ADD211A14B2}"/>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905873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A82B74E-2834-4223-8946-8253800EFD9F}"/>
              </a:ext>
            </a:extLst>
          </p:cNvPr>
          <p:cNvSpPr/>
          <p:nvPr userDrawn="1"/>
        </p:nvSpPr>
        <p:spPr>
          <a:xfrm>
            <a:off x="-1" y="0"/>
            <a:ext cx="12192001"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1217936" y="1048215"/>
            <a:ext cx="9647094" cy="4751371"/>
          </a:xfrm>
          <a:prstGeom prst="rect">
            <a:avLst/>
          </a:prstGeom>
        </p:spPr>
        <p:txBody>
          <a:bodyPr anchor="ctr">
            <a:noAutofit/>
          </a:bodyPr>
          <a:lstStyle>
            <a:lvl1pPr algn="ctr">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3786571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Section Header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8F5D91-ACD3-B642-9A2F-CE6F2B4F28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779"/>
            <a:ext cx="12192000" cy="6857591"/>
          </a:xfrm>
          <a:prstGeom prst="rect">
            <a:avLst/>
          </a:prstGeom>
        </p:spPr>
      </p:pic>
      <p:sp>
        <p:nvSpPr>
          <p:cNvPr id="8" name="Title Text">
            <a:extLst>
              <a:ext uri="{FF2B5EF4-FFF2-40B4-BE49-F238E27FC236}">
                <a16:creationId xmlns:a16="http://schemas.microsoft.com/office/drawing/2014/main" id="{83952E4E-624C-4353-976A-195ADE8483F2}"/>
              </a:ext>
            </a:extLst>
          </p:cNvPr>
          <p:cNvSpPr txBox="1">
            <a:spLocks noGrp="1"/>
          </p:cNvSpPr>
          <p:nvPr>
            <p:ph type="title" hasCustomPrompt="1"/>
          </p:nvPr>
        </p:nvSpPr>
        <p:spPr>
          <a:xfrm>
            <a:off x="764236" y="5101389"/>
            <a:ext cx="10100794" cy="1756611"/>
          </a:xfrm>
          <a:prstGeom prst="rect">
            <a:avLst/>
          </a:prstGeom>
        </p:spPr>
        <p:txBody>
          <a:bodyPr anchor="ctr">
            <a:noAutofit/>
          </a:bodyPr>
          <a:lstStyle>
            <a:lvl1pPr algn="l">
              <a:defRPr sz="4000" b="1">
                <a:solidFill>
                  <a:srgbClr val="FFFFFF"/>
                </a:solidFill>
                <a:latin typeface="Arial"/>
                <a:ea typeface="Arial"/>
                <a:cs typeface="Arial"/>
                <a:sym typeface="Arial"/>
              </a:defRPr>
            </a:lvl1pPr>
          </a:lstStyle>
          <a:p>
            <a:r>
              <a:t>Title </a:t>
            </a:r>
            <a:r>
              <a:rPr lang="en-CA"/>
              <a:t>text</a:t>
            </a:r>
            <a:endParaRPr/>
          </a:p>
        </p:txBody>
      </p:sp>
    </p:spTree>
    <p:extLst>
      <p:ext uri="{BB962C8B-B14F-4D97-AF65-F5344CB8AC3E}">
        <p14:creationId xmlns:p14="http://schemas.microsoft.com/office/powerpoint/2010/main" val="2337552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8" name="Picture 7">
            <a:extLst>
              <a:ext uri="{FF2B5EF4-FFF2-40B4-BE49-F238E27FC236}">
                <a16:creationId xmlns:a16="http://schemas.microsoft.com/office/drawing/2014/main" id="{42C13D6F-E070-45E1-8563-3188E31BD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83808" cy="6858000"/>
          </a:xfrm>
          <a:prstGeom prst="rect">
            <a:avLst/>
          </a:prstGeom>
        </p:spPr>
      </p:pic>
      <p:sp>
        <p:nvSpPr>
          <p:cNvPr id="7" name="Content Placeholder 2">
            <a:extLst>
              <a:ext uri="{FF2B5EF4-FFF2-40B4-BE49-F238E27FC236}">
                <a16:creationId xmlns:a16="http://schemas.microsoft.com/office/drawing/2014/main" id="{31F1A51C-D80E-4F7F-BF14-2521B537F109}"/>
              </a:ext>
            </a:extLst>
          </p:cNvPr>
          <p:cNvSpPr>
            <a:spLocks noGrp="1"/>
          </p:cNvSpPr>
          <p:nvPr>
            <p:ph sz="quarter" idx="14" hasCustomPrompt="1"/>
          </p:nvPr>
        </p:nvSpPr>
        <p:spPr>
          <a:xfrm>
            <a:off x="6096000" y="6051176"/>
            <a:ext cx="6083808"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First name, Identifier (e.g. Heather, organ donor)</a:t>
            </a:r>
          </a:p>
        </p:txBody>
      </p:sp>
      <p:sp>
        <p:nvSpPr>
          <p:cNvPr id="9" name="Title 1">
            <a:extLst>
              <a:ext uri="{FF2B5EF4-FFF2-40B4-BE49-F238E27FC236}">
                <a16:creationId xmlns:a16="http://schemas.microsoft.com/office/drawing/2014/main" id="{67114AFF-DF7A-4688-A615-B048815FB319}"/>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237869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Slide_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B87A48-C6C9-FB49-A437-E448DAB6D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Tree>
    <p:extLst>
      <p:ext uri="{BB962C8B-B14F-4D97-AF65-F5344CB8AC3E}">
        <p14:creationId xmlns:p14="http://schemas.microsoft.com/office/powerpoint/2010/main" val="2091836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721819-918F-4889-87C2-D6AC23D84C0F}"/>
              </a:ext>
            </a:extLst>
          </p:cNvPr>
          <p:cNvSpPr/>
          <p:nvPr userDrawn="1"/>
        </p:nvSpPr>
        <p:spPr>
          <a:xfrm>
            <a:off x="6096000" y="0"/>
            <a:ext cx="6096000" cy="6863893"/>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CA"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Picture Placeholder 2">
            <a:extLst>
              <a:ext uri="{FF2B5EF4-FFF2-40B4-BE49-F238E27FC236}">
                <a16:creationId xmlns:a16="http://schemas.microsoft.com/office/drawing/2014/main" id="{D2823228-F1EB-4E6E-8EA7-88D3854201BF}"/>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8" name="Content Placeholder 2">
            <a:extLst>
              <a:ext uri="{FF2B5EF4-FFF2-40B4-BE49-F238E27FC236}">
                <a16:creationId xmlns:a16="http://schemas.microsoft.com/office/drawing/2014/main" id="{7E3712C7-DAE2-4E0F-A5BC-B53B685C585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accent5">
                    <a:lumMod val="20000"/>
                    <a:lumOff val="80000"/>
                  </a:schemeClr>
                </a:solidFill>
                <a:effectLst/>
                <a:latin typeface="Arial" panose="020B0604020202020204" pitchFamily="34" charset="0"/>
              </a:defRPr>
            </a:lvl1pPr>
          </a:lstStyle>
          <a:p>
            <a:pPr lvl="0"/>
            <a:r>
              <a:rPr lang="en-CA"/>
              <a:t>Image source</a:t>
            </a:r>
          </a:p>
        </p:txBody>
      </p:sp>
      <p:sp>
        <p:nvSpPr>
          <p:cNvPr id="9" name="Title 1">
            <a:extLst>
              <a:ext uri="{FF2B5EF4-FFF2-40B4-BE49-F238E27FC236}">
                <a16:creationId xmlns:a16="http://schemas.microsoft.com/office/drawing/2014/main" id="{CF8DC408-D840-41B5-B543-4F6804234C0F}"/>
              </a:ext>
            </a:extLst>
          </p:cNvPr>
          <p:cNvSpPr>
            <a:spLocks noGrp="1"/>
          </p:cNvSpPr>
          <p:nvPr>
            <p:ph type="title" hasCustomPrompt="1"/>
          </p:nvPr>
        </p:nvSpPr>
        <p:spPr>
          <a:xfrm>
            <a:off x="6798312" y="378431"/>
            <a:ext cx="4663068" cy="5544999"/>
          </a:xfrm>
        </p:spPr>
        <p:txBody>
          <a:bodyPr anchor="ctr"/>
          <a:lstStyle>
            <a:lvl1pPr algn="ctr">
              <a:defRPr>
                <a:solidFill>
                  <a:schemeClr val="bg1"/>
                </a:solidFill>
              </a:defRPr>
            </a:lvl1pPr>
          </a:lstStyle>
          <a:p>
            <a:r>
              <a:rPr lang="en-US"/>
              <a:t>Click to edit master title style</a:t>
            </a:r>
            <a:endParaRPr lang="en-CA"/>
          </a:p>
        </p:txBody>
      </p:sp>
    </p:spTree>
    <p:extLst>
      <p:ext uri="{BB962C8B-B14F-4D97-AF65-F5344CB8AC3E}">
        <p14:creationId xmlns:p14="http://schemas.microsoft.com/office/powerpoint/2010/main" val="2170376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sp>
        <p:nvSpPr>
          <p:cNvPr id="6" name="Title Text">
            <a:extLst>
              <a:ext uri="{FF2B5EF4-FFF2-40B4-BE49-F238E27FC236}">
                <a16:creationId xmlns:a16="http://schemas.microsoft.com/office/drawing/2014/main" id="{59AC9B24-406C-408C-ABAD-9DEE3CEA6C7F}"/>
              </a:ext>
            </a:extLst>
          </p:cNvPr>
          <p:cNvSpPr txBox="1">
            <a:spLocks noGrp="1"/>
          </p:cNvSpPr>
          <p:nvPr>
            <p:ph type="title" hasCustomPrompt="1"/>
          </p:nvPr>
        </p:nvSpPr>
        <p:spPr>
          <a:xfrm>
            <a:off x="2253599" y="1048215"/>
            <a:ext cx="7684801" cy="4751371"/>
          </a:xfrm>
          <a:prstGeom prst="rect">
            <a:avLst/>
          </a:prstGeom>
        </p:spPr>
        <p:txBody>
          <a:bodyPr anchor="ctr">
            <a:noAutofit/>
          </a:bodyPr>
          <a:lstStyle>
            <a:lvl1pPr marL="0" marR="0" indent="0" algn="ctr" defTabSz="914400" rtl="0" eaLnBrk="1" fontAlgn="auto" latinLnBrk="0" hangingPunct="1">
              <a:lnSpc>
                <a:spcPct val="90000"/>
              </a:lnSpc>
              <a:spcBef>
                <a:spcPct val="0"/>
              </a:spcBef>
              <a:spcAft>
                <a:spcPts val="1200"/>
              </a:spcAft>
              <a:buClrTx/>
              <a:buSzTx/>
              <a:buFontTx/>
              <a:buNone/>
              <a:tabLst/>
              <a:defRPr sz="2600" b="0">
                <a:solidFill>
                  <a:schemeClr val="tx1"/>
                </a:solidFill>
                <a:latin typeface="Arial"/>
                <a:ea typeface="Arial"/>
                <a:cs typeface="Arial"/>
                <a:sym typeface="Arial"/>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CA"/>
              <a:t>Title text</a:t>
            </a:r>
            <a:br>
              <a:rPr lang="en-CA"/>
            </a:br>
            <a:r>
              <a:rPr lang="fr-CA"/>
              <a:t>Lorem ipsum </a:t>
            </a:r>
            <a:r>
              <a:rPr lang="fr-CA" err="1"/>
              <a:t>dolor</a:t>
            </a:r>
            <a:r>
              <a:rPr lang="fr-CA"/>
              <a:t> </a:t>
            </a:r>
            <a:r>
              <a:rPr lang="fr-CA" err="1"/>
              <a:t>sit</a:t>
            </a:r>
            <a:r>
              <a:rPr lang="fr-CA"/>
              <a:t> </a:t>
            </a:r>
            <a:r>
              <a:rPr lang="fr-CA" err="1"/>
              <a:t>amet</a:t>
            </a:r>
            <a:r>
              <a:rPr lang="fr-CA"/>
              <a:t>, </a:t>
            </a:r>
            <a:r>
              <a:rPr lang="fr-CA" err="1"/>
              <a:t>consectetur</a:t>
            </a:r>
            <a:r>
              <a:rPr lang="fr-CA"/>
              <a:t> </a:t>
            </a:r>
            <a:br>
              <a:rPr lang="fr-CA"/>
            </a:br>
            <a:r>
              <a:rPr lang="fr-CA" err="1"/>
              <a:t>adipiscing</a:t>
            </a:r>
            <a:r>
              <a:rPr lang="fr-CA"/>
              <a:t> </a:t>
            </a:r>
            <a:r>
              <a:rPr lang="fr-CA" err="1"/>
              <a:t>elit</a:t>
            </a:r>
            <a:r>
              <a:rPr lang="fr-CA"/>
              <a:t>, </a:t>
            </a:r>
            <a:r>
              <a:rPr lang="fr-CA" err="1"/>
              <a:t>sed</a:t>
            </a:r>
            <a:r>
              <a:rPr lang="fr-CA"/>
              <a:t> do </a:t>
            </a:r>
            <a:r>
              <a:rPr lang="fr-CA" err="1"/>
              <a:t>eiusmod</a:t>
            </a:r>
            <a:r>
              <a:rPr lang="fr-CA"/>
              <a:t> </a:t>
            </a:r>
            <a:r>
              <a:rPr lang="fr-CA" err="1"/>
              <a:t>tempor</a:t>
            </a:r>
            <a:r>
              <a:rPr lang="fr-CA"/>
              <a:t> </a:t>
            </a:r>
            <a:r>
              <a:rPr lang="fr-CA" err="1"/>
              <a:t>incididunt</a:t>
            </a:r>
            <a:r>
              <a:rPr lang="fr-CA"/>
              <a:t> </a:t>
            </a:r>
            <a:br>
              <a:rPr lang="fr-CA"/>
            </a:br>
            <a:r>
              <a:rPr lang="fr-CA"/>
              <a:t>ut </a:t>
            </a:r>
            <a:r>
              <a:rPr lang="fr-CA" err="1"/>
              <a:t>labore</a:t>
            </a:r>
            <a:r>
              <a:rPr lang="fr-CA"/>
              <a:t> et </a:t>
            </a:r>
            <a:r>
              <a:rPr lang="fr-CA" err="1"/>
              <a:t>dolore</a:t>
            </a:r>
            <a:r>
              <a:rPr lang="fr-CA"/>
              <a:t> magna </a:t>
            </a:r>
            <a:r>
              <a:rPr lang="fr-CA" err="1"/>
              <a:t>aliqua</a:t>
            </a:r>
            <a:r>
              <a:rPr lang="fr-CA"/>
              <a:t>. </a:t>
            </a:r>
            <a:br>
              <a:rPr lang="fr-CA"/>
            </a:br>
            <a:r>
              <a:rPr lang="fr-CA"/>
              <a:t>Ut </a:t>
            </a:r>
            <a:r>
              <a:rPr lang="fr-CA" err="1"/>
              <a:t>enim</a:t>
            </a:r>
            <a:r>
              <a:rPr lang="fr-CA"/>
              <a:t> ad </a:t>
            </a:r>
            <a:r>
              <a:rPr lang="fr-CA" err="1"/>
              <a:t>minim</a:t>
            </a:r>
            <a:r>
              <a:rPr lang="fr-CA"/>
              <a:t> </a:t>
            </a:r>
            <a:r>
              <a:rPr lang="fr-CA" err="1"/>
              <a:t>veniam</a:t>
            </a:r>
            <a:r>
              <a:rPr lang="fr-CA"/>
              <a:t>, </a:t>
            </a:r>
            <a:r>
              <a:rPr lang="fr-CA" err="1"/>
              <a:t>quis</a:t>
            </a:r>
            <a:r>
              <a:rPr lang="fr-CA"/>
              <a:t> </a:t>
            </a:r>
            <a:r>
              <a:rPr lang="fr-CA" err="1"/>
              <a:t>nostrud</a:t>
            </a:r>
            <a:r>
              <a:rPr lang="fr-CA"/>
              <a:t> </a:t>
            </a:r>
            <a:r>
              <a:rPr lang="fr-CA" err="1"/>
              <a:t>exercitation</a:t>
            </a:r>
            <a:r>
              <a:rPr lang="fr-CA"/>
              <a:t> </a:t>
            </a:r>
            <a:r>
              <a:rPr lang="fr-CA" err="1"/>
              <a:t>ullamco</a:t>
            </a:r>
            <a:r>
              <a:rPr lang="fr-CA"/>
              <a:t> </a:t>
            </a:r>
            <a:r>
              <a:rPr lang="fr-CA" err="1"/>
              <a:t>laboris</a:t>
            </a:r>
            <a:r>
              <a:rPr lang="fr-CA"/>
              <a:t> </a:t>
            </a:r>
            <a:r>
              <a:rPr lang="fr-CA" err="1"/>
              <a:t>nisi</a:t>
            </a:r>
            <a:r>
              <a:rPr lang="fr-CA"/>
              <a:t> ut </a:t>
            </a:r>
            <a:r>
              <a:rPr lang="fr-CA" err="1"/>
              <a:t>aliquip</a:t>
            </a:r>
            <a:r>
              <a:rPr lang="fr-CA"/>
              <a:t> ex </a:t>
            </a:r>
            <a:r>
              <a:rPr lang="fr-CA" err="1"/>
              <a:t>ea</a:t>
            </a:r>
            <a:r>
              <a:rPr lang="fr-CA"/>
              <a:t> commodo </a:t>
            </a:r>
            <a:r>
              <a:rPr lang="fr-CA" err="1"/>
              <a:t>consequat</a:t>
            </a:r>
            <a:r>
              <a:rPr lang="fr-CA"/>
              <a:t>. </a:t>
            </a:r>
            <a:endParaRPr/>
          </a:p>
        </p:txBody>
      </p:sp>
    </p:spTree>
    <p:extLst>
      <p:ext uri="{BB962C8B-B14F-4D97-AF65-F5344CB8AC3E}">
        <p14:creationId xmlns:p14="http://schemas.microsoft.com/office/powerpoint/2010/main" val="1040847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ement Text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0CDE4-B39F-CA44-9B72-1C69E408D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7817" cy="6858000"/>
          </a:xfrm>
          <a:prstGeom prst="rect">
            <a:avLst/>
          </a:prstGeom>
        </p:spPr>
      </p:pic>
      <p:sp>
        <p:nvSpPr>
          <p:cNvPr id="5" name="Title 1">
            <a:extLst>
              <a:ext uri="{FF2B5EF4-FFF2-40B4-BE49-F238E27FC236}">
                <a16:creationId xmlns:a16="http://schemas.microsoft.com/office/drawing/2014/main" id="{2719F585-5553-4747-A966-C93EA0C84C4F}"/>
              </a:ext>
            </a:extLst>
          </p:cNvPr>
          <p:cNvSpPr>
            <a:spLocks noGrp="1"/>
          </p:cNvSpPr>
          <p:nvPr>
            <p:ph type="title" hasCustomPrompt="1"/>
          </p:nvPr>
        </p:nvSpPr>
        <p:spPr>
          <a:xfrm>
            <a:off x="6798312" y="378431"/>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6" name="Content Placeholder 2">
            <a:extLst>
              <a:ext uri="{FF2B5EF4-FFF2-40B4-BE49-F238E27FC236}">
                <a16:creationId xmlns:a16="http://schemas.microsoft.com/office/drawing/2014/main" id="{6AE6FC24-2729-46A8-8E29-54DAB3833719}"/>
              </a:ext>
            </a:extLst>
          </p:cNvPr>
          <p:cNvSpPr>
            <a:spLocks noGrp="1"/>
          </p:cNvSpPr>
          <p:nvPr>
            <p:ph sz="quarter" idx="14" hasCustomPrompt="1"/>
          </p:nvPr>
        </p:nvSpPr>
        <p:spPr>
          <a:xfrm>
            <a:off x="6095999" y="6051176"/>
            <a:ext cx="6095999" cy="806824"/>
          </a:xfrm>
        </p:spPr>
        <p:txBody>
          <a:bodyPr>
            <a:normAutofit/>
          </a:bodyPr>
          <a:lstStyle>
            <a:lvl1pPr marL="0" indent="0" algn="ctr">
              <a:buNone/>
              <a:defRPr lang="en-CA" sz="1600" smtClean="0">
                <a:solidFill>
                  <a:schemeClr val="tx2"/>
                </a:solidFill>
                <a:effectLst/>
                <a:latin typeface="Arial" panose="020B0604020202020204" pitchFamily="34" charset="0"/>
              </a:defRPr>
            </a:lvl1pPr>
          </a:lstStyle>
          <a:p>
            <a:pPr lvl="0"/>
            <a:r>
              <a:rPr lang="en-CA"/>
              <a:t>First name, Identifier (e.g. Knox, stem cell)</a:t>
            </a:r>
          </a:p>
        </p:txBody>
      </p:sp>
    </p:spTree>
    <p:extLst>
      <p:ext uri="{BB962C8B-B14F-4D97-AF65-F5344CB8AC3E}">
        <p14:creationId xmlns:p14="http://schemas.microsoft.com/office/powerpoint/2010/main" val="1433973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5544999"/>
          </a:xfrm>
        </p:spPr>
        <p:txBody>
          <a:bodyPr anchor="ctr"/>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2">
            <a:extLst>
              <a:ext uri="{FF2B5EF4-FFF2-40B4-BE49-F238E27FC236}">
                <a16:creationId xmlns:a16="http://schemas.microsoft.com/office/drawing/2014/main" id="{7DA8DC55-25C5-41D7-8BB9-56E77002F771}"/>
              </a:ext>
            </a:extLst>
          </p:cNvPr>
          <p:cNvSpPr>
            <a:spLocks noGrp="1"/>
          </p:cNvSpPr>
          <p:nvPr>
            <p:ph sz="quarter" idx="14" hasCustomPrompt="1"/>
          </p:nvPr>
        </p:nvSpPr>
        <p:spPr>
          <a:xfrm>
            <a:off x="6095999" y="6051176"/>
            <a:ext cx="6095999"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810162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bullet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D4A1BE-5A6A-4D9E-9F79-F6D92FE23A38}"/>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16060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l">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Content Placeholder 2">
            <a:extLst>
              <a:ext uri="{FF2B5EF4-FFF2-40B4-BE49-F238E27FC236}">
                <a16:creationId xmlns:a16="http://schemas.microsoft.com/office/drawing/2014/main" id="{23960F36-0D1B-3E47-9BA4-B2FA47387877}"/>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31140100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Blank Statement Text 5 + Cop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8B321C8-8374-4EAC-BBAC-E18275C849B2}"/>
              </a:ext>
            </a:extLst>
          </p:cNvPr>
          <p:cNvSpPr>
            <a:spLocks noGrp="1"/>
          </p:cNvSpPr>
          <p:nvPr>
            <p:ph type="title" hasCustomPrompt="1"/>
          </p:nvPr>
        </p:nvSpPr>
        <p:spPr>
          <a:xfrm>
            <a:off x="6690732" y="371707"/>
            <a:ext cx="4663068" cy="2250470"/>
          </a:xfrm>
        </p:spPr>
        <p:txBody>
          <a:bodyPr anchor="b"/>
          <a:lstStyle>
            <a:lvl1pPr algn="ctr">
              <a:defRPr>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0406A15-0ADB-4BF4-9760-AF12009C1FCA}"/>
              </a:ext>
            </a:extLst>
          </p:cNvPr>
          <p:cNvSpPr>
            <a:spLocks noGrp="1"/>
          </p:cNvSpPr>
          <p:nvPr>
            <p:ph type="pic" sz="quarter" idx="10"/>
          </p:nvPr>
        </p:nvSpPr>
        <p:spPr>
          <a:xfrm>
            <a:off x="0" y="0"/>
            <a:ext cx="6096000" cy="6858000"/>
          </a:xfrm>
        </p:spPr>
        <p:txBody>
          <a:bodyPr/>
          <a:lstStyle>
            <a:lvl1pPr marL="0" indent="0" algn="ctr">
              <a:buFont typeface="Arial" panose="020B0604020202020204" pitchFamily="34" charset="0"/>
              <a:buNone/>
              <a:defRPr/>
            </a:lvl1pPr>
          </a:lstStyle>
          <a:p>
            <a:r>
              <a:rPr lang="en-US"/>
              <a:t>Click icon to add picture</a:t>
            </a:r>
            <a:endParaRPr lang="en-CA"/>
          </a:p>
        </p:txBody>
      </p:sp>
      <p:sp>
        <p:nvSpPr>
          <p:cNvPr id="4" name="Content Placeholder 3">
            <a:extLst>
              <a:ext uri="{FF2B5EF4-FFF2-40B4-BE49-F238E27FC236}">
                <a16:creationId xmlns:a16="http://schemas.microsoft.com/office/drawing/2014/main" id="{BBD31358-7010-451F-BD6E-84BCC0B5687E}"/>
              </a:ext>
            </a:extLst>
          </p:cNvPr>
          <p:cNvSpPr>
            <a:spLocks noGrp="1"/>
          </p:cNvSpPr>
          <p:nvPr>
            <p:ph sz="quarter" idx="11"/>
          </p:nvPr>
        </p:nvSpPr>
        <p:spPr>
          <a:xfrm>
            <a:off x="6691313" y="2702859"/>
            <a:ext cx="4662487" cy="3213847"/>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6" name="Content Placeholder 2">
            <a:extLst>
              <a:ext uri="{FF2B5EF4-FFF2-40B4-BE49-F238E27FC236}">
                <a16:creationId xmlns:a16="http://schemas.microsoft.com/office/drawing/2014/main" id="{D1E5F038-B3DE-3443-BB1E-1292651E7713}"/>
              </a:ext>
            </a:extLst>
          </p:cNvPr>
          <p:cNvSpPr>
            <a:spLocks noGrp="1"/>
          </p:cNvSpPr>
          <p:nvPr>
            <p:ph sz="quarter" idx="14" hasCustomPrompt="1"/>
          </p:nvPr>
        </p:nvSpPr>
        <p:spPr>
          <a:xfrm>
            <a:off x="6096000" y="6051176"/>
            <a:ext cx="6096000" cy="806824"/>
          </a:xfrm>
        </p:spPr>
        <p:txBody>
          <a:bodyPr>
            <a:normAutofit/>
          </a:bodyPr>
          <a:lstStyle>
            <a:lvl1pPr marL="0" indent="0" algn="ctr">
              <a:buNone/>
              <a:defRPr sz="1600" b="0" i="0">
                <a:solidFill>
                  <a:schemeClr val="tx2"/>
                </a:solidFill>
                <a:latin typeface="Arial" panose="020B0604020202020204" pitchFamily="34" charset="0"/>
                <a:cs typeface="Arial" panose="020B0604020202020204" pitchFamily="34" charset="0"/>
              </a:defRPr>
            </a:lvl1pPr>
          </a:lstStyle>
          <a:p>
            <a:r>
              <a:rPr lang="en-CA" i="0"/>
              <a:t>First name, identifier or image source</a:t>
            </a:r>
          </a:p>
        </p:txBody>
      </p:sp>
    </p:spTree>
    <p:extLst>
      <p:ext uri="{BB962C8B-B14F-4D97-AF65-F5344CB8AC3E}">
        <p14:creationId xmlns:p14="http://schemas.microsoft.com/office/powerpoint/2010/main" val="2097713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C62D884-BB0F-4081-BBD6-D39B1EEA434E}"/>
              </a:ext>
            </a:extLst>
          </p:cNvPr>
          <p:cNvSpPr>
            <a:spLocks noGrp="1"/>
          </p:cNvSpPr>
          <p:nvPr>
            <p:ph idx="1"/>
          </p:nvPr>
        </p:nvSpPr>
        <p:spPr>
          <a:xfrm>
            <a:off x="838200" y="1143000"/>
            <a:ext cx="10515600" cy="47243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D416B3B6-F7D9-44FF-8B82-29419E2B1F7D}"/>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036575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3219A71-6500-41AB-BBBA-855C0A4A32FA}"/>
              </a:ext>
            </a:extLst>
          </p:cNvPr>
          <p:cNvSpPr>
            <a:spLocks noGrp="1"/>
          </p:cNvSpPr>
          <p:nvPr>
            <p:ph idx="1"/>
          </p:nvPr>
        </p:nvSpPr>
        <p:spPr>
          <a:xfrm>
            <a:off x="5183188" y="1143000"/>
            <a:ext cx="6172200" cy="4718050"/>
          </a:xfrm>
        </p:spPr>
        <p:txBody>
          <a:bodyPr anchor="ctr">
            <a:normAutofit/>
          </a:bodyPr>
          <a:lstStyle>
            <a:lvl1pPr>
              <a:defRPr sz="2600"/>
            </a:lvl1pPr>
            <a:lvl2pPr>
              <a:defRPr sz="2600"/>
            </a:lvl2pPr>
            <a:lvl3pPr>
              <a:defRPr sz="2600"/>
            </a:lvl3pPr>
            <a:lvl4pPr>
              <a:defRPr sz="2600"/>
            </a:lvl4pPr>
            <a:lvl5pPr>
              <a:defRPr sz="2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Text Placeholder 3">
            <a:extLst>
              <a:ext uri="{FF2B5EF4-FFF2-40B4-BE49-F238E27FC236}">
                <a16:creationId xmlns:a16="http://schemas.microsoft.com/office/drawing/2014/main" id="{187C1EB2-58D9-42BD-9290-28833DD58394}"/>
              </a:ext>
            </a:extLst>
          </p:cNvPr>
          <p:cNvSpPr>
            <a:spLocks noGrp="1"/>
          </p:cNvSpPr>
          <p:nvPr>
            <p:ph type="body" sz="half" idx="2"/>
          </p:nvPr>
        </p:nvSpPr>
        <p:spPr>
          <a:xfrm>
            <a:off x="839788" y="2559204"/>
            <a:ext cx="3932237" cy="3309783"/>
          </a:xfrm>
        </p:spPr>
        <p:txBody>
          <a:bodyPr anchor="t">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9">
            <a:extLst>
              <a:ext uri="{FF2B5EF4-FFF2-40B4-BE49-F238E27FC236}">
                <a16:creationId xmlns:a16="http://schemas.microsoft.com/office/drawing/2014/main" id="{BCBB6448-9D33-4395-86C2-D5ACB257A3C5}"/>
              </a:ext>
            </a:extLst>
          </p:cNvPr>
          <p:cNvSpPr>
            <a:spLocks noGrp="1"/>
          </p:cNvSpPr>
          <p:nvPr>
            <p:ph type="body" sz="quarter" idx="12" hasCustomPrompt="1"/>
          </p:nvPr>
        </p:nvSpPr>
        <p:spPr>
          <a:xfrm>
            <a:off x="836612" y="1249363"/>
            <a:ext cx="2172630" cy="1159300"/>
          </a:xfrm>
          <a:noFill/>
        </p:spPr>
        <p:style>
          <a:lnRef idx="3">
            <a:schemeClr val="lt1"/>
          </a:lnRef>
          <a:fillRef idx="1">
            <a:schemeClr val="accent6"/>
          </a:fillRef>
          <a:effectRef idx="1">
            <a:schemeClr val="accent6"/>
          </a:effectRef>
          <a:fontRef idx="minor">
            <a:schemeClr val="lt1"/>
          </a:fontRef>
        </p:style>
        <p:txBody>
          <a:bodyPr anchor="b">
            <a:noAutofit/>
          </a:bodyPr>
          <a:lstStyle>
            <a:lvl1pPr marL="0" indent="0" algn="ctr">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2" name="Title Placeholder 1">
            <a:extLst>
              <a:ext uri="{FF2B5EF4-FFF2-40B4-BE49-F238E27FC236}">
                <a16:creationId xmlns:a16="http://schemas.microsoft.com/office/drawing/2014/main" id="{1913F282-6209-4D2A-AB43-48A25C7EE430}"/>
              </a:ext>
            </a:extLst>
          </p:cNvPr>
          <p:cNvSpPr>
            <a:spLocks noGrp="1"/>
          </p:cNvSpPr>
          <p:nvPr>
            <p:ph type="title"/>
          </p:nvPr>
        </p:nvSpPr>
        <p:spPr>
          <a:xfrm>
            <a:off x="764236" y="0"/>
            <a:ext cx="10591152"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999912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BC2B6-CC05-46EA-A891-FE633354A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63" y="852178"/>
            <a:ext cx="12176237" cy="5153643"/>
          </a:xfrm>
          <a:prstGeom prst="rect">
            <a:avLst/>
          </a:prstGeom>
        </p:spPr>
      </p:pic>
    </p:spTree>
    <p:extLst>
      <p:ext uri="{BB962C8B-B14F-4D97-AF65-F5344CB8AC3E}">
        <p14:creationId xmlns:p14="http://schemas.microsoft.com/office/powerpoint/2010/main" val="425256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itle Placeholder 1">
            <a:extLst>
              <a:ext uri="{FF2B5EF4-FFF2-40B4-BE49-F238E27FC236}">
                <a16:creationId xmlns:a16="http://schemas.microsoft.com/office/drawing/2014/main" id="{BB36B254-A730-47C4-9E72-D84F3934E7D1}"/>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pic>
        <p:nvPicPr>
          <p:cNvPr id="3" name="Picture 2" descr="Text&#10;&#10;Description automatically generated">
            <a:extLst>
              <a:ext uri="{FF2B5EF4-FFF2-40B4-BE49-F238E27FC236}">
                <a16:creationId xmlns:a16="http://schemas.microsoft.com/office/drawing/2014/main" id="{81C33FE4-92C8-0B4D-5FEF-70594A8D8F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236" y="6228251"/>
            <a:ext cx="2634572" cy="485688"/>
          </a:xfrm>
          <a:prstGeom prst="rect">
            <a:avLst/>
          </a:prstGeom>
        </p:spPr>
      </p:pic>
    </p:spTree>
    <p:extLst>
      <p:ext uri="{BB962C8B-B14F-4D97-AF65-F5344CB8AC3E}">
        <p14:creationId xmlns:p14="http://schemas.microsoft.com/office/powerpoint/2010/main" val="4165418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Slid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CF750-8184-D84C-BDB4-55E599C15A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08" y="0"/>
            <a:ext cx="12197816" cy="6858000"/>
          </a:xfrm>
          <a:prstGeom prst="rect">
            <a:avLst/>
          </a:prstGeom>
        </p:spPr>
      </p:pic>
      <p:sp>
        <p:nvSpPr>
          <p:cNvPr id="5" name="Title Placeholder 1">
            <a:extLst>
              <a:ext uri="{FF2B5EF4-FFF2-40B4-BE49-F238E27FC236}">
                <a16:creationId xmlns:a16="http://schemas.microsoft.com/office/drawing/2014/main" id="{1D375AC0-41AA-3E42-83B1-5DDBDAFAAE4A}"/>
              </a:ext>
            </a:extLst>
          </p:cNvPr>
          <p:cNvSpPr>
            <a:spLocks noGrp="1"/>
          </p:cNvSpPr>
          <p:nvPr>
            <p:ph type="title" hasCustomPrompt="1"/>
          </p:nvPr>
        </p:nvSpPr>
        <p:spPr>
          <a:xfrm>
            <a:off x="800424" y="462013"/>
            <a:ext cx="10591152" cy="943442"/>
          </a:xfrm>
          <a:prstGeom prst="rect">
            <a:avLst/>
          </a:prstGeom>
        </p:spPr>
        <p:txBody>
          <a:bodyPr vert="horz" lIns="91440" tIns="45720" rIns="91440" bIns="45720" rtlCol="0" anchor="b">
            <a:normAutofit/>
          </a:bodyPr>
          <a:lstStyle>
            <a:lvl1pPr algn="ctr">
              <a:defRPr/>
            </a:lvl1pPr>
          </a:lstStyle>
          <a:p>
            <a:r>
              <a:rPr lang="en-US"/>
              <a:t>Together, we are Canada’s lifeline</a:t>
            </a:r>
            <a:endParaRPr lang="en-CA"/>
          </a:p>
        </p:txBody>
      </p:sp>
    </p:spTree>
    <p:extLst>
      <p:ext uri="{BB962C8B-B14F-4D97-AF65-F5344CB8AC3E}">
        <p14:creationId xmlns:p14="http://schemas.microsoft.com/office/powerpoint/2010/main" val="2880442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a:t>Lorem Ipsum Dolor Sit Amet</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58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umn + ImageSourc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1143000"/>
            <a:ext cx="10515600" cy="4724400"/>
          </a:xfrm>
        </p:spPr>
        <p:txBody>
          <a:bodyPr/>
          <a:lstStyle>
            <a:lvl2pPr>
              <a:lnSpc>
                <a:spcPct val="150000"/>
              </a:lnSpc>
              <a:spcBef>
                <a:spcPts val="0"/>
              </a:spcBef>
              <a:defRPr/>
            </a:lvl2pPr>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Content Placeholder 2">
            <a:extLst>
              <a:ext uri="{FF2B5EF4-FFF2-40B4-BE49-F238E27FC236}">
                <a16:creationId xmlns:a16="http://schemas.microsoft.com/office/drawing/2014/main" id="{7B1BD03A-1470-480F-AA79-306316F0CF1A}"/>
              </a:ext>
            </a:extLst>
          </p:cNvPr>
          <p:cNvSpPr>
            <a:spLocks noGrp="1"/>
          </p:cNvSpPr>
          <p:nvPr>
            <p:ph sz="quarter" idx="14"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
        <p:nvSpPr>
          <p:cNvPr id="8" name="Title Placeholder 1">
            <a:extLst>
              <a:ext uri="{FF2B5EF4-FFF2-40B4-BE49-F238E27FC236}">
                <a16:creationId xmlns:a16="http://schemas.microsoft.com/office/drawing/2014/main" id="{451045A5-F3E6-4160-A17C-E4A3BD3B8CBC}"/>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335986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umn + Fig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105AB0-D832-4C0C-9C82-7BA869801B21}"/>
              </a:ext>
            </a:extLst>
          </p:cNvPr>
          <p:cNvSpPr>
            <a:spLocks noGrp="1"/>
          </p:cNvSpPr>
          <p:nvPr>
            <p:ph type="body" sz="quarter" idx="13"/>
          </p:nvPr>
        </p:nvSpPr>
        <p:spPr>
          <a:xfrm>
            <a:off x="838200" y="2594517"/>
            <a:ext cx="10515600" cy="3272884"/>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ext Placeholder 9">
            <a:extLst>
              <a:ext uri="{FF2B5EF4-FFF2-40B4-BE49-F238E27FC236}">
                <a16:creationId xmlns:a16="http://schemas.microsoft.com/office/drawing/2014/main" id="{8F73561D-381F-45A6-8C88-314CD34E4C1D}"/>
              </a:ext>
            </a:extLst>
          </p:cNvPr>
          <p:cNvSpPr>
            <a:spLocks noGrp="1"/>
          </p:cNvSpPr>
          <p:nvPr>
            <p:ph type="body" sz="quarter" idx="14" hasCustomPrompt="1"/>
          </p:nvPr>
        </p:nvSpPr>
        <p:spPr>
          <a:xfrm>
            <a:off x="838199" y="1435217"/>
            <a:ext cx="2172630" cy="1159300"/>
          </a:xfrm>
          <a:noFill/>
          <a:ln>
            <a:noFill/>
          </a:ln>
        </p:spPr>
        <p:style>
          <a:lnRef idx="3">
            <a:schemeClr val="lt1"/>
          </a:lnRef>
          <a:fillRef idx="1">
            <a:schemeClr val="accent6"/>
          </a:fillRef>
          <a:effectRef idx="1">
            <a:schemeClr val="accent6"/>
          </a:effectRef>
          <a:fontRef idx="minor">
            <a:schemeClr val="lt1"/>
          </a:fontRef>
        </p:style>
        <p:txBody>
          <a:bodyPr anchor="b">
            <a:noAutofit/>
          </a:bodyPr>
          <a:lstStyle>
            <a:lvl1pPr marL="0" indent="0" algn="l">
              <a:buFontTx/>
              <a:buNone/>
              <a:defRPr sz="6000" b="1">
                <a:solidFill>
                  <a:schemeClr val="accent1"/>
                </a:solidFill>
                <a:latin typeface="Arial" panose="020B0604020202020204" pitchFamily="34" charset="0"/>
                <a:cs typeface="Arial" panose="020B0604020202020204" pitchFamily="34" charset="0"/>
              </a:defRPr>
            </a:lvl1pPr>
          </a:lstStyle>
          <a:p>
            <a:pPr lvl="0"/>
            <a:r>
              <a:rPr lang="en-US"/>
              <a:t>17%</a:t>
            </a:r>
            <a:endParaRPr lang="en-CA"/>
          </a:p>
        </p:txBody>
      </p:sp>
      <p:sp>
        <p:nvSpPr>
          <p:cNvPr id="11" name="Title Placeholder 1">
            <a:extLst>
              <a:ext uri="{FF2B5EF4-FFF2-40B4-BE49-F238E27FC236}">
                <a16:creationId xmlns:a16="http://schemas.microsoft.com/office/drawing/2014/main" id="{D30A56C2-79C6-4784-AC44-C9CCD6A123C4}"/>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40499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1CFEDA4-9D3E-4173-8436-76729F5260AF}"/>
              </a:ext>
            </a:extLst>
          </p:cNvPr>
          <p:cNvSpPr>
            <a:spLocks noGrp="1"/>
          </p:cNvSpPr>
          <p:nvPr>
            <p:ph type="title"/>
          </p:nvPr>
        </p:nvSpPr>
        <p:spPr>
          <a:xfrm>
            <a:off x="764236" y="0"/>
            <a:ext cx="10515600" cy="943442"/>
          </a:xfrm>
          <a:prstGeom prst="rect">
            <a:avLst/>
          </a:prstGeom>
        </p:spPr>
        <p:txBody>
          <a:bodyPr vert="horz" lIns="91440" tIns="45720" rIns="91440" bIns="45720" rtlCol="0" anchor="b">
            <a:normAutofit/>
          </a:bodyPr>
          <a:lstStyle/>
          <a:p>
            <a:r>
              <a:rPr lang="en-US"/>
              <a:t>Click to edit Master title style</a:t>
            </a:r>
            <a:endParaRPr lang="en-CA"/>
          </a:p>
        </p:txBody>
      </p:sp>
    </p:spTree>
    <p:extLst>
      <p:ext uri="{BB962C8B-B14F-4D97-AF65-F5344CB8AC3E}">
        <p14:creationId xmlns:p14="http://schemas.microsoft.com/office/powerpoint/2010/main" val="108951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2" name="Picture 1" descr="Text&#10;&#10;Description automatically generated">
            <a:extLst>
              <a:ext uri="{FF2B5EF4-FFF2-40B4-BE49-F238E27FC236}">
                <a16:creationId xmlns:a16="http://schemas.microsoft.com/office/drawing/2014/main" id="{DC6D7A9A-4779-6BFF-C3A6-58108EDECA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4236" y="6228251"/>
            <a:ext cx="2634572" cy="485688"/>
          </a:xfrm>
          <a:prstGeom prst="rect">
            <a:avLst/>
          </a:prstGeom>
        </p:spPr>
      </p:pic>
    </p:spTree>
    <p:extLst>
      <p:ext uri="{BB962C8B-B14F-4D97-AF65-F5344CB8AC3E}">
        <p14:creationId xmlns:p14="http://schemas.microsoft.com/office/powerpoint/2010/main" val="307517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 ImageSourc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C2C1FFFA-F8F9-470E-8FED-3F1D897FF781}"/>
              </a:ext>
            </a:extLst>
          </p:cNvPr>
          <p:cNvSpPr>
            <a:spLocks noGrp="1"/>
          </p:cNvSpPr>
          <p:nvPr>
            <p:ph type="title"/>
          </p:nvPr>
        </p:nvSpPr>
        <p:spPr>
          <a:xfrm>
            <a:off x="764235" y="0"/>
            <a:ext cx="10618701"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12" name="Text Placeholder 3">
            <a:extLst>
              <a:ext uri="{FF2B5EF4-FFF2-40B4-BE49-F238E27FC236}">
                <a16:creationId xmlns:a16="http://schemas.microsoft.com/office/drawing/2014/main" id="{8FFEDE44-279D-47DA-9124-22D169862C2F}"/>
              </a:ext>
            </a:extLst>
          </p:cNvPr>
          <p:cNvSpPr>
            <a:spLocks noGrp="1"/>
          </p:cNvSpPr>
          <p:nvPr>
            <p:ph type="body" sz="quarter" idx="14"/>
          </p:nvPr>
        </p:nvSpPr>
        <p:spPr>
          <a:xfrm>
            <a:off x="847160"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3" name="Text Placeholder 3">
            <a:extLst>
              <a:ext uri="{FF2B5EF4-FFF2-40B4-BE49-F238E27FC236}">
                <a16:creationId xmlns:a16="http://schemas.microsoft.com/office/drawing/2014/main" id="{7149168C-BC7C-4EF4-95CF-AB5B0545BFD4}"/>
              </a:ext>
            </a:extLst>
          </p:cNvPr>
          <p:cNvSpPr>
            <a:spLocks noGrp="1"/>
          </p:cNvSpPr>
          <p:nvPr>
            <p:ph type="body" sz="quarter" idx="15"/>
          </p:nvPr>
        </p:nvSpPr>
        <p:spPr>
          <a:xfrm>
            <a:off x="6201337" y="1848465"/>
            <a:ext cx="5181600" cy="401893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2">
            <a:extLst>
              <a:ext uri="{FF2B5EF4-FFF2-40B4-BE49-F238E27FC236}">
                <a16:creationId xmlns:a16="http://schemas.microsoft.com/office/drawing/2014/main" id="{EAAFFDC3-ED72-8C47-B4E0-87BFB6505E35}"/>
              </a:ext>
            </a:extLst>
          </p:cNvPr>
          <p:cNvSpPr>
            <a:spLocks noGrp="1"/>
          </p:cNvSpPr>
          <p:nvPr>
            <p:ph sz="quarter" idx="16" hasCustomPrompt="1"/>
          </p:nvPr>
        </p:nvSpPr>
        <p:spPr>
          <a:xfrm>
            <a:off x="3674226" y="6051176"/>
            <a:ext cx="7351678" cy="806824"/>
          </a:xfrm>
        </p:spPr>
        <p:txBody>
          <a:bodyPr>
            <a:normAutofit/>
          </a:bodyPr>
          <a:lstStyle>
            <a:lvl1pPr marL="0" indent="0" algn="r">
              <a:buNone/>
              <a:defRPr sz="1600" i="1">
                <a:solidFill>
                  <a:schemeClr val="tx2"/>
                </a:solidFill>
              </a:defRPr>
            </a:lvl1pPr>
          </a:lstStyle>
          <a:p>
            <a:pPr lvl="0"/>
            <a:r>
              <a:rPr lang="en-CA" sz="1600" i="1"/>
              <a:t>Image source</a:t>
            </a:r>
            <a:endParaRPr lang="en-CA"/>
          </a:p>
        </p:txBody>
      </p:sp>
    </p:spTree>
    <p:extLst>
      <p:ext uri="{BB962C8B-B14F-4D97-AF65-F5344CB8AC3E}">
        <p14:creationId xmlns:p14="http://schemas.microsoft.com/office/powerpoint/2010/main" val="163193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A46769-9643-4984-9766-1F98B1A28BBD}"/>
              </a:ext>
            </a:extLst>
          </p:cNvPr>
          <p:cNvSpPr>
            <a:spLocks noGrp="1"/>
          </p:cNvSpPr>
          <p:nvPr>
            <p:ph type="title"/>
          </p:nvPr>
        </p:nvSpPr>
        <p:spPr>
          <a:xfrm>
            <a:off x="764236" y="0"/>
            <a:ext cx="10589564" cy="943442"/>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48AF68A-57A2-4967-BE68-E7C3957047C7}"/>
              </a:ext>
            </a:extLst>
          </p:cNvPr>
          <p:cNvSpPr>
            <a:spLocks noGrp="1"/>
          </p:cNvSpPr>
          <p:nvPr>
            <p:ph type="body" idx="1"/>
          </p:nvPr>
        </p:nvSpPr>
        <p:spPr>
          <a:xfrm>
            <a:off x="838200" y="1143008"/>
            <a:ext cx="10515600" cy="45845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6" name="Image" descr="Image">
            <a:extLst>
              <a:ext uri="{FF2B5EF4-FFF2-40B4-BE49-F238E27FC236}">
                <a16:creationId xmlns:a16="http://schemas.microsoft.com/office/drawing/2014/main" id="{8206DFEE-6BEF-43D3-A8CD-32C57C31E61B}"/>
              </a:ext>
            </a:extLst>
          </p:cNvPr>
          <p:cNvPicPr>
            <a:picLocks noChangeAspect="1"/>
          </p:cNvPicPr>
          <p:nvPr userDrawn="1"/>
        </p:nvPicPr>
        <p:blipFill>
          <a:blip r:embed="rId43"/>
          <a:srcRect l="20701" t="42362" r="20701" b="42362"/>
          <a:stretch>
            <a:fillRect/>
          </a:stretch>
        </p:blipFill>
        <p:spPr>
          <a:xfrm>
            <a:off x="805541" y="6243521"/>
            <a:ext cx="2086341" cy="420277"/>
          </a:xfrm>
          <a:prstGeom prst="rect">
            <a:avLst/>
          </a:prstGeom>
          <a:ln w="12700">
            <a:miter lim="400000"/>
          </a:ln>
        </p:spPr>
      </p:pic>
      <p:pic>
        <p:nvPicPr>
          <p:cNvPr id="6" name="Picture 5">
            <a:extLst>
              <a:ext uri="{FF2B5EF4-FFF2-40B4-BE49-F238E27FC236}">
                <a16:creationId xmlns:a16="http://schemas.microsoft.com/office/drawing/2014/main" id="{0A4708BE-D3DC-F84C-B2C8-23E454A03673}"/>
              </a:ext>
            </a:extLst>
          </p:cNvPr>
          <p:cNvPicPr>
            <a:picLocks noChangeAspect="1"/>
          </p:cNvPicPr>
          <p:nvPr userDrawn="1"/>
        </p:nvPicPr>
        <p:blipFill>
          <a:blip r:embed="rId44"/>
          <a:stretch>
            <a:fillRect/>
          </a:stretch>
        </p:blipFill>
        <p:spPr>
          <a:xfrm>
            <a:off x="838199" y="5987309"/>
            <a:ext cx="10515600" cy="65275"/>
          </a:xfrm>
          <a:prstGeom prst="rect">
            <a:avLst/>
          </a:prstGeom>
        </p:spPr>
      </p:pic>
      <p:sp>
        <p:nvSpPr>
          <p:cNvPr id="7" name="Title Placeholder 1">
            <a:extLst>
              <a:ext uri="{FF2B5EF4-FFF2-40B4-BE49-F238E27FC236}">
                <a16:creationId xmlns:a16="http://schemas.microsoft.com/office/drawing/2014/main" id="{6D6B7B9E-7899-E340-9E73-5AB7B568993C}"/>
              </a:ext>
            </a:extLst>
          </p:cNvPr>
          <p:cNvSpPr txBox="1">
            <a:spLocks/>
          </p:cNvSpPr>
          <p:nvPr userDrawn="1"/>
        </p:nvSpPr>
        <p:spPr>
          <a:xfrm>
            <a:off x="867505" y="6051174"/>
            <a:ext cx="10589564" cy="806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r"/>
            <a:fld id="{1C9B2353-6F1E-244E-9B79-5A9C99D09A34}" type="slidenum">
              <a:rPr lang="en-US" sz="1600" b="0" smtClean="0">
                <a:solidFill>
                  <a:schemeClr val="bg2"/>
                </a:solidFill>
              </a:rPr>
              <a:t>‹#›</a:t>
            </a:fld>
            <a:endParaRPr lang="en-CA" sz="1600" b="0">
              <a:solidFill>
                <a:schemeClr val="bg2"/>
              </a:solidFill>
            </a:endParaRPr>
          </a:p>
        </p:txBody>
      </p:sp>
    </p:spTree>
    <p:extLst>
      <p:ext uri="{BB962C8B-B14F-4D97-AF65-F5344CB8AC3E}">
        <p14:creationId xmlns:p14="http://schemas.microsoft.com/office/powerpoint/2010/main" val="4249882627"/>
      </p:ext>
    </p:extLst>
  </p:cSld>
  <p:clrMap bg1="lt1" tx1="dk1" bg2="lt2" tx2="dk2" accent1="accent1" accent2="accent2" accent3="accent3" accent4="accent4" accent5="accent5" accent6="accent6" hlink="hlink" folHlink="folHlink"/>
  <p:sldLayoutIdLst>
    <p:sldLayoutId id="2147483649" r:id="rId1"/>
    <p:sldLayoutId id="2147483693" r:id="rId2"/>
    <p:sldLayoutId id="2147483670" r:id="rId3"/>
    <p:sldLayoutId id="2147483673" r:id="rId4"/>
    <p:sldLayoutId id="2147483685" r:id="rId5"/>
    <p:sldLayoutId id="2147483675" r:id="rId6"/>
    <p:sldLayoutId id="2147483677" r:id="rId7"/>
    <p:sldLayoutId id="2147483652" r:id="rId8"/>
    <p:sldLayoutId id="2147483687" r:id="rId9"/>
    <p:sldLayoutId id="2147483676" r:id="rId10"/>
    <p:sldLayoutId id="2147483661" r:id="rId11"/>
    <p:sldLayoutId id="2147483691" r:id="rId12"/>
    <p:sldLayoutId id="2147483692" r:id="rId13"/>
    <p:sldLayoutId id="2147483679" r:id="rId14"/>
    <p:sldLayoutId id="2147483651" r:id="rId15"/>
    <p:sldLayoutId id="2147483695" r:id="rId16"/>
    <p:sldLayoutId id="2147483667" r:id="rId17"/>
    <p:sldLayoutId id="2147483681" r:id="rId18"/>
    <p:sldLayoutId id="2147483662" r:id="rId19"/>
    <p:sldLayoutId id="2147483696" r:id="rId20"/>
    <p:sldLayoutId id="2147483668" r:id="rId21"/>
    <p:sldLayoutId id="2147483682" r:id="rId22"/>
    <p:sldLayoutId id="2147483663" r:id="rId23"/>
    <p:sldLayoutId id="2147483697" r:id="rId24"/>
    <p:sldLayoutId id="2147483669" r:id="rId25"/>
    <p:sldLayoutId id="2147483683" r:id="rId26"/>
    <p:sldLayoutId id="2147483664" r:id="rId27"/>
    <p:sldLayoutId id="2147483698" r:id="rId28"/>
    <p:sldLayoutId id="2147483665" r:id="rId29"/>
    <p:sldLayoutId id="2147483684" r:id="rId30"/>
    <p:sldLayoutId id="2147483689" r:id="rId31"/>
    <p:sldLayoutId id="2147483672" r:id="rId32"/>
    <p:sldLayoutId id="2147483680" r:id="rId33"/>
    <p:sldLayoutId id="2147483686" r:id="rId34"/>
    <p:sldLayoutId id="2147483688" r:id="rId35"/>
    <p:sldLayoutId id="2147483690" r:id="rId36"/>
    <p:sldLayoutId id="2147483654" r:id="rId37"/>
    <p:sldLayoutId id="2147483674" r:id="rId38"/>
    <p:sldLayoutId id="2147483666" r:id="rId39"/>
    <p:sldLayoutId id="2147483699" r:id="rId40"/>
    <p:sldLayoutId id="2147483700" r:id="rId41"/>
  </p:sldLayoutIdLst>
  <p:hf sldNum="0" hd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8" Type="http://schemas.openxmlformats.org/officeDocument/2006/relationships/hyperlink" Target="https://transfusionontario.org/en/category/toolkits/inventory-management/platelets/information-on-pathoge-reduced-pooled-platelets/" TargetMode="External"/><Relationship Id="rId3" Type="http://schemas.openxmlformats.org/officeDocument/2006/relationships/notesSlide" Target="../notesSlides/notesSlide15.xml"/><Relationship Id="rId7" Type="http://schemas.openxmlformats.org/officeDocument/2006/relationships/hyperlink" Target="https://intercept-canada.com/fr/accueil-francais/" TargetMode="Externa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hyperlink" Target="https://www.blood.ca/fr/hopitaux/produits/composants-sanguins/circulaires-dinformation" TargetMode="External"/><Relationship Id="rId5" Type="http://schemas.openxmlformats.org/officeDocument/2006/relationships/hyperlink" Target="http://sang.ca" TargetMode="External"/><Relationship Id="rId4" Type="http://schemas.openxmlformats.org/officeDocument/2006/relationships/hyperlink" Target="https://professionaleducation.blood.ca/fr"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0.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6AD6B28-9D3A-46B4-87B0-4CB8D8A795E1}"/>
              </a:ext>
            </a:extLst>
          </p:cNvPr>
          <p:cNvSpPr>
            <a:spLocks noGrp="1"/>
          </p:cNvSpPr>
          <p:nvPr>
            <p:ph type="body" idx="1"/>
          </p:nvPr>
        </p:nvSpPr>
        <p:spPr>
          <a:xfrm>
            <a:off x="879846" y="5381634"/>
            <a:ext cx="7190678" cy="1068953"/>
          </a:xfrm>
        </p:spPr>
        <p:txBody>
          <a:bodyPr/>
          <a:lstStyle/>
          <a:p>
            <a:r>
              <a:rPr lang="fr-CA" dirty="0" err="1"/>
              <a:t>Decembre</a:t>
            </a:r>
            <a:r>
              <a:rPr lang="fr-CA" dirty="0"/>
              <a:t> 2022 </a:t>
            </a:r>
          </a:p>
        </p:txBody>
      </p:sp>
      <p:sp>
        <p:nvSpPr>
          <p:cNvPr id="6" name="Title 5">
            <a:extLst>
              <a:ext uri="{FF2B5EF4-FFF2-40B4-BE49-F238E27FC236}">
                <a16:creationId xmlns:a16="http://schemas.microsoft.com/office/drawing/2014/main" id="{452A08F9-90DE-48B9-B836-9095668485EA}"/>
              </a:ext>
            </a:extLst>
          </p:cNvPr>
          <p:cNvSpPr>
            <a:spLocks noGrp="1"/>
          </p:cNvSpPr>
          <p:nvPr>
            <p:ph type="title"/>
          </p:nvPr>
        </p:nvSpPr>
        <p:spPr>
          <a:xfrm>
            <a:off x="542358" y="705572"/>
            <a:ext cx="11235114" cy="2585170"/>
          </a:xfrm>
        </p:spPr>
        <p:txBody>
          <a:bodyPr/>
          <a:lstStyle/>
          <a:p>
            <a:r>
              <a:rPr lang="fr-CA" dirty="0">
                <a:latin typeface="Arial"/>
                <a:cs typeface="Arial"/>
              </a:rPr>
              <a:t>Plaquettes à teneur réduite en agents pathogènes : l’essentiel des données cliniques</a:t>
            </a:r>
          </a:p>
        </p:txBody>
      </p:sp>
      <p:sp>
        <p:nvSpPr>
          <p:cNvPr id="2" name="TextBox 1">
            <a:extLst>
              <a:ext uri="{FF2B5EF4-FFF2-40B4-BE49-F238E27FC236}">
                <a16:creationId xmlns:a16="http://schemas.microsoft.com/office/drawing/2014/main" id="{DD999DE4-E347-1E58-AECC-2C1087B97B2D}"/>
              </a:ext>
            </a:extLst>
          </p:cNvPr>
          <p:cNvSpPr txBox="1"/>
          <p:nvPr/>
        </p:nvSpPr>
        <p:spPr>
          <a:xfrm>
            <a:off x="4133088" y="6319450"/>
            <a:ext cx="7644384" cy="276999"/>
          </a:xfrm>
          <a:prstGeom prst="rect">
            <a:avLst/>
          </a:prstGeom>
          <a:noFill/>
        </p:spPr>
        <p:txBody>
          <a:bodyPr wrap="square">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857585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700088" y="1414462"/>
            <a:ext cx="10385923" cy="4214813"/>
          </a:xfrm>
        </p:spPr>
        <p:txBody>
          <a:bodyPr anchor="t" anchorCtr="0">
            <a:normAutofit fontScale="85000" lnSpcReduction="20000"/>
          </a:bodyPr>
          <a:lstStyle/>
          <a:p>
            <a:pPr fontAlgn="base">
              <a:lnSpc>
                <a:spcPct val="120000"/>
              </a:lnSpc>
            </a:pPr>
            <a:r>
              <a:rPr lang="fr-CA" b="1" dirty="0">
                <a:latin typeface="Arial"/>
                <a:cs typeface="Arial"/>
              </a:rPr>
              <a:t>Réduction du risque de contamination bactérienne et des risques d’autres infections transmises par transfusion</a:t>
            </a:r>
            <a:r>
              <a:rPr lang="fr-CA" baseline="30000" dirty="0">
                <a:latin typeface="Arial"/>
                <a:cs typeface="Arial"/>
              </a:rPr>
              <a:t>4,5</a:t>
            </a:r>
            <a:endParaRPr lang="fr-CA" dirty="0">
              <a:latin typeface="Arial"/>
              <a:cs typeface="Arial"/>
            </a:endParaRPr>
          </a:p>
          <a:p>
            <a:pPr lvl="1" fontAlgn="base">
              <a:lnSpc>
                <a:spcPct val="120000"/>
              </a:lnSpc>
            </a:pPr>
            <a:r>
              <a:rPr lang="fr-CA" dirty="0">
                <a:latin typeface="Arial"/>
                <a:cs typeface="Arial"/>
              </a:rPr>
              <a:t>Renforcement des critères de sélection des donneurs et des tests </a:t>
            </a:r>
            <a:r>
              <a:rPr lang="fr-CA" dirty="0" err="1">
                <a:latin typeface="Arial"/>
                <a:cs typeface="Arial"/>
              </a:rPr>
              <a:t>prétransfusionnels</a:t>
            </a:r>
            <a:r>
              <a:rPr lang="fr-CA" dirty="0">
                <a:latin typeface="Arial"/>
                <a:cs typeface="Arial"/>
              </a:rPr>
              <a:t> de détection des agents pathogènes réalisés pour tous les dons</a:t>
            </a:r>
          </a:p>
          <a:p>
            <a:pPr fontAlgn="base">
              <a:lnSpc>
                <a:spcPct val="120000"/>
              </a:lnSpc>
            </a:pPr>
            <a:r>
              <a:rPr lang="fr-CA" dirty="0">
                <a:latin typeface="Arial"/>
                <a:cs typeface="Arial"/>
              </a:rPr>
              <a:t>Aucune nécessité de réaliser les analyses bactériologiques de routine BACT avant la mise en circulation</a:t>
            </a:r>
          </a:p>
          <a:p>
            <a:pPr fontAlgn="base">
              <a:lnSpc>
                <a:spcPct val="120000"/>
              </a:lnSpc>
            </a:pPr>
            <a:r>
              <a:rPr lang="fr-CA" dirty="0">
                <a:latin typeface="Arial"/>
                <a:cs typeface="Arial"/>
              </a:rPr>
              <a:t>Inactivation des globules blancs. </a:t>
            </a:r>
            <a:r>
              <a:rPr lang="fr-CA" b="1" dirty="0">
                <a:latin typeface="Arial"/>
                <a:cs typeface="Arial"/>
              </a:rPr>
              <a:t>L’irradiation n’est PAS requise.</a:t>
            </a:r>
          </a:p>
          <a:p>
            <a:pPr lvl="1" fontAlgn="base">
              <a:lnSpc>
                <a:spcPct val="120000"/>
              </a:lnSpc>
            </a:pPr>
            <a:r>
              <a:rPr lang="fr-CA" dirty="0">
                <a:latin typeface="Arial"/>
                <a:cs typeface="Arial"/>
              </a:rPr>
              <a:t>Réduction du risque de Ta-</a:t>
            </a:r>
            <a:r>
              <a:rPr lang="fr-CA" dirty="0" err="1">
                <a:latin typeface="Arial"/>
                <a:cs typeface="Arial"/>
              </a:rPr>
              <a:t>GvHD</a:t>
            </a:r>
            <a:r>
              <a:rPr lang="fr-CA" dirty="0">
                <a:latin typeface="Arial"/>
                <a:cs typeface="Arial"/>
              </a:rPr>
              <a:t>*</a:t>
            </a:r>
          </a:p>
          <a:p>
            <a:pPr lvl="1" fontAlgn="base">
              <a:lnSpc>
                <a:spcPct val="120000"/>
              </a:lnSpc>
            </a:pPr>
            <a:r>
              <a:rPr lang="fr-CA" dirty="0">
                <a:latin typeface="Arial"/>
                <a:cs typeface="Arial"/>
              </a:rPr>
              <a:t>Simplification du processus de commande et de la gestion des stocks</a:t>
            </a:r>
          </a:p>
          <a:p>
            <a:pPr fontAlgn="base">
              <a:lnSpc>
                <a:spcPct val="120000"/>
              </a:lnSpc>
            </a:pPr>
            <a:r>
              <a:rPr lang="fr-CA" dirty="0">
                <a:latin typeface="Arial"/>
                <a:cs typeface="Arial"/>
              </a:rPr>
              <a:t>Considérées comme un produit </a:t>
            </a:r>
            <a:r>
              <a:rPr lang="fr-CA" b="1" dirty="0">
                <a:latin typeface="Arial"/>
                <a:cs typeface="Arial"/>
              </a:rPr>
              <a:t>séronégatif pour le CMV</a:t>
            </a:r>
            <a:r>
              <a:rPr lang="fr-CA" dirty="0">
                <a:latin typeface="Arial"/>
                <a:cs typeface="Arial"/>
              </a:rPr>
              <a:t> </a:t>
            </a:r>
          </a:p>
          <a:p>
            <a:pPr fontAlgn="base">
              <a:lnSpc>
                <a:spcPct val="120000"/>
              </a:lnSpc>
            </a:pPr>
            <a:endParaRPr lang="en-US" sz="3000" dirty="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513275" y="334137"/>
            <a:ext cx="10970802" cy="943442"/>
          </a:xfrm>
        </p:spPr>
        <p:txBody>
          <a:bodyPr>
            <a:noAutofit/>
          </a:bodyPr>
          <a:lstStyle/>
          <a:p>
            <a:r>
              <a:rPr lang="fr-CA" dirty="0"/>
              <a:t>Avantages des plaquettes à teneur réduite en agents pathogènes</a:t>
            </a:r>
          </a:p>
        </p:txBody>
      </p:sp>
      <p:sp>
        <p:nvSpPr>
          <p:cNvPr id="2" name="TextBox 1">
            <a:extLst>
              <a:ext uri="{FF2B5EF4-FFF2-40B4-BE49-F238E27FC236}">
                <a16:creationId xmlns:a16="http://schemas.microsoft.com/office/drawing/2014/main" id="{27F5081B-DD95-2F20-4ED9-9D6151CDF182}"/>
              </a:ext>
            </a:extLst>
          </p:cNvPr>
          <p:cNvSpPr txBox="1"/>
          <p:nvPr/>
        </p:nvSpPr>
        <p:spPr>
          <a:xfrm>
            <a:off x="5621074" y="5648593"/>
            <a:ext cx="7758112" cy="600164"/>
          </a:xfrm>
          <a:prstGeom prst="rect">
            <a:avLst/>
          </a:prstGeom>
          <a:noFill/>
        </p:spPr>
        <p:txBody>
          <a:bodyPr wrap="square" rtlCol="0">
            <a:spAutoFit/>
          </a:bodyPr>
          <a:lstStyle/>
          <a:p>
            <a:r>
              <a:rPr lang="fr-CA" sz="1500" dirty="0"/>
              <a:t>* </a:t>
            </a:r>
            <a:r>
              <a:rPr lang="fr-CA" sz="1500" dirty="0">
                <a:latin typeface="Arial" panose="020B0604020202020204" pitchFamily="34" charset="0"/>
                <a:cs typeface="Arial" panose="020B0604020202020204" pitchFamily="34" charset="0"/>
              </a:rPr>
              <a:t>Ta-</a:t>
            </a:r>
            <a:r>
              <a:rPr lang="fr-CA" sz="1500" dirty="0" err="1">
                <a:latin typeface="Arial" panose="020B0604020202020204" pitchFamily="34" charset="0"/>
                <a:cs typeface="Arial" panose="020B0604020202020204" pitchFamily="34" charset="0"/>
              </a:rPr>
              <a:t>GvHD</a:t>
            </a:r>
            <a:r>
              <a:rPr lang="fr-CA" sz="1500" dirty="0"/>
              <a:t> :</a:t>
            </a:r>
            <a:r>
              <a:rPr lang="fr-CA" sz="1500" dirty="0">
                <a:latin typeface="Arial" panose="020B0604020202020204" pitchFamily="34" charset="0"/>
                <a:cs typeface="Arial" panose="020B0604020202020204" pitchFamily="34" charset="0"/>
              </a:rPr>
              <a:t> réaction post-transfusionnelle du greffon contre l’hôte</a:t>
            </a:r>
          </a:p>
          <a:p>
            <a:endParaRPr lang="en-CA" dirty="0"/>
          </a:p>
        </p:txBody>
      </p:sp>
      <p:sp>
        <p:nvSpPr>
          <p:cNvPr id="3" name="TextBox 2">
            <a:extLst>
              <a:ext uri="{FF2B5EF4-FFF2-40B4-BE49-F238E27FC236}">
                <a16:creationId xmlns:a16="http://schemas.microsoft.com/office/drawing/2014/main" id="{4D4A6F38-F761-65D4-70D8-56EBECDB0047}"/>
              </a:ext>
            </a:extLst>
          </p:cNvPr>
          <p:cNvSpPr txBox="1"/>
          <p:nvPr/>
        </p:nvSpPr>
        <p:spPr>
          <a:xfrm>
            <a:off x="4133088" y="6319450"/>
            <a:ext cx="7644384" cy="276999"/>
          </a:xfrm>
          <a:prstGeom prst="rect">
            <a:avLst/>
          </a:prstGeom>
          <a:noFill/>
        </p:spPr>
        <p:txBody>
          <a:bodyPr wrap="square">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145283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8DB6B-D978-4946-8753-8287BB588A4B}"/>
              </a:ext>
            </a:extLst>
          </p:cNvPr>
          <p:cNvSpPr>
            <a:spLocks noGrp="1"/>
          </p:cNvSpPr>
          <p:nvPr>
            <p:ph type="body" sz="quarter" idx="13"/>
          </p:nvPr>
        </p:nvSpPr>
        <p:spPr>
          <a:xfrm>
            <a:off x="838200" y="1328743"/>
            <a:ext cx="10515600" cy="4543425"/>
          </a:xfrm>
        </p:spPr>
        <p:txBody>
          <a:bodyPr anchor="t" anchorCtr="0">
            <a:normAutofit fontScale="92500" lnSpcReduction="20000"/>
          </a:bodyPr>
          <a:lstStyle/>
          <a:p>
            <a:pPr>
              <a:lnSpc>
                <a:spcPct val="110000"/>
              </a:lnSpc>
              <a:spcBef>
                <a:spcPts val="1200"/>
              </a:spcBef>
            </a:pPr>
            <a:r>
              <a:rPr lang="fr-CA" sz="2400" dirty="0">
                <a:latin typeface="Arial"/>
                <a:cs typeface="Arial"/>
              </a:rPr>
              <a:t>Les critères d’innocuité des essais cliniques et des données d’hémovigilance publiées montrent </a:t>
            </a:r>
            <a:r>
              <a:rPr lang="fr-CA" sz="2400" b="1" dirty="0">
                <a:latin typeface="Arial"/>
                <a:cs typeface="Arial"/>
              </a:rPr>
              <a:t>une réduction des effets indésirables et un profil d’innocuité favorable</a:t>
            </a:r>
            <a:r>
              <a:rPr lang="fr-CA" sz="2400" baseline="30000" dirty="0">
                <a:latin typeface="Arial"/>
                <a:cs typeface="Arial"/>
              </a:rPr>
              <a:t>4,6</a:t>
            </a:r>
            <a:r>
              <a:rPr lang="fr-CA" sz="2400" dirty="0">
                <a:latin typeface="Arial"/>
                <a:cs typeface="Arial"/>
              </a:rPr>
              <a:t>.</a:t>
            </a:r>
          </a:p>
          <a:p>
            <a:pPr>
              <a:lnSpc>
                <a:spcPct val="110000"/>
              </a:lnSpc>
              <a:spcBef>
                <a:spcPts val="1200"/>
              </a:spcBef>
            </a:pPr>
            <a:r>
              <a:rPr lang="fr-CA" sz="2400" dirty="0">
                <a:latin typeface="Arial"/>
                <a:cs typeface="Arial"/>
              </a:rPr>
              <a:t>Réduction des réactions allergiques et des réactions fébriles transfusionnelles non hémolytiques</a:t>
            </a:r>
            <a:r>
              <a:rPr lang="fr-CA" sz="2400" baseline="30000" dirty="0">
                <a:latin typeface="Arial"/>
                <a:cs typeface="Arial"/>
              </a:rPr>
              <a:t>7,8</a:t>
            </a:r>
            <a:endParaRPr lang="fr-CA" sz="2400" dirty="0">
              <a:latin typeface="Arial"/>
              <a:cs typeface="Arial"/>
            </a:endParaRPr>
          </a:p>
          <a:p>
            <a:pPr>
              <a:lnSpc>
                <a:spcPct val="110000"/>
              </a:lnSpc>
              <a:spcBef>
                <a:spcPts val="1200"/>
              </a:spcBef>
            </a:pPr>
            <a:r>
              <a:rPr lang="fr-CA" sz="2400" dirty="0">
                <a:latin typeface="Arial"/>
                <a:cs typeface="Arial"/>
              </a:rPr>
              <a:t>Signes d’innocuité (vs plaquettes non traitées). Évaluation Cochrane menée en 2017</a:t>
            </a:r>
            <a:r>
              <a:rPr lang="fr-CA" sz="2400" baseline="30000" dirty="0">
                <a:latin typeface="Arial"/>
                <a:cs typeface="Arial"/>
              </a:rPr>
              <a:t>6 </a:t>
            </a:r>
            <a:r>
              <a:rPr lang="fr-CA" sz="2400" dirty="0">
                <a:latin typeface="Arial"/>
                <a:cs typeface="Arial"/>
              </a:rPr>
              <a:t>:  </a:t>
            </a:r>
          </a:p>
          <a:p>
            <a:pPr lvl="1">
              <a:lnSpc>
                <a:spcPct val="110000"/>
              </a:lnSpc>
            </a:pPr>
            <a:r>
              <a:rPr lang="fr-CA" sz="2400" dirty="0">
                <a:latin typeface="Arial"/>
                <a:cs typeface="Arial"/>
              </a:rPr>
              <a:t>Aucun changement au niveau de la </a:t>
            </a:r>
            <a:r>
              <a:rPr lang="fr-CA" sz="2400" dirty="0" err="1">
                <a:latin typeface="Arial"/>
                <a:cs typeface="Arial"/>
              </a:rPr>
              <a:t>thromboembolie</a:t>
            </a:r>
            <a:r>
              <a:rPr lang="fr-CA" sz="2400" dirty="0">
                <a:latin typeface="Arial"/>
                <a:cs typeface="Arial"/>
              </a:rPr>
              <a:t>, de l’anaphylaxie et des réactions transfusionnelles aiguës</a:t>
            </a:r>
          </a:p>
          <a:p>
            <a:pPr lvl="1">
              <a:lnSpc>
                <a:spcPct val="110000"/>
              </a:lnSpc>
            </a:pPr>
            <a:r>
              <a:rPr lang="fr-CA" sz="2400" dirty="0">
                <a:latin typeface="Arial"/>
                <a:cs typeface="Arial"/>
              </a:rPr>
              <a:t>Aucune augmentation des effets indésirables dans les essais cliniques</a:t>
            </a:r>
          </a:p>
          <a:p>
            <a:pPr>
              <a:lnSpc>
                <a:spcPct val="110000"/>
              </a:lnSpc>
            </a:pPr>
            <a:r>
              <a:rPr lang="fr-CA" sz="2400" dirty="0">
                <a:latin typeface="Arial"/>
                <a:cs typeface="Arial"/>
              </a:rPr>
              <a:t>Innocuité et efficacité à court terme démontrées chez les patients pédiatriques et néonataux</a:t>
            </a:r>
            <a:r>
              <a:rPr lang="fr-CA" sz="2400" baseline="30000" dirty="0">
                <a:latin typeface="Arial"/>
                <a:cs typeface="Arial"/>
              </a:rPr>
              <a:t>9,10</a:t>
            </a:r>
            <a:endParaRPr lang="fr-CA" sz="2400" dirty="0">
              <a:latin typeface="Arial"/>
              <a:cs typeface="Arial"/>
            </a:endParaRPr>
          </a:p>
        </p:txBody>
      </p:sp>
      <p:sp>
        <p:nvSpPr>
          <p:cNvPr id="9" name="Title 5">
            <a:extLst>
              <a:ext uri="{FF2B5EF4-FFF2-40B4-BE49-F238E27FC236}">
                <a16:creationId xmlns:a16="http://schemas.microsoft.com/office/drawing/2014/main" id="{0B7C6FC6-1E76-B925-77C9-BDBBC2BA3D9F}"/>
              </a:ext>
            </a:extLst>
          </p:cNvPr>
          <p:cNvSpPr>
            <a:spLocks noGrp="1"/>
          </p:cNvSpPr>
          <p:nvPr>
            <p:ph type="title"/>
          </p:nvPr>
        </p:nvSpPr>
        <p:spPr>
          <a:xfrm>
            <a:off x="700088" y="171455"/>
            <a:ext cx="12192000" cy="943442"/>
          </a:xfrm>
        </p:spPr>
        <p:txBody>
          <a:bodyPr>
            <a:normAutofit fontScale="90000"/>
          </a:bodyPr>
          <a:lstStyle/>
          <a:p>
            <a:r>
              <a:rPr lang="fr-CA" dirty="0"/>
              <a:t>Avantages des plaquettes à teneur réduite en agents pathogènes</a:t>
            </a:r>
          </a:p>
        </p:txBody>
      </p:sp>
      <p:sp>
        <p:nvSpPr>
          <p:cNvPr id="3" name="TextBox 2">
            <a:extLst>
              <a:ext uri="{FF2B5EF4-FFF2-40B4-BE49-F238E27FC236}">
                <a16:creationId xmlns:a16="http://schemas.microsoft.com/office/drawing/2014/main" id="{871653E7-BA63-162C-4637-A461EBE72C1E}"/>
              </a:ext>
            </a:extLst>
          </p:cNvPr>
          <p:cNvSpPr txBox="1"/>
          <p:nvPr/>
        </p:nvSpPr>
        <p:spPr>
          <a:xfrm>
            <a:off x="4133088" y="6319450"/>
            <a:ext cx="7644384" cy="276999"/>
          </a:xfrm>
          <a:prstGeom prst="rect">
            <a:avLst/>
          </a:prstGeom>
          <a:noFill/>
        </p:spPr>
        <p:txBody>
          <a:bodyPr wrap="square">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2683086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2C7E40-2A8B-49A6-AA7C-CF4EB6DEA170}"/>
              </a:ext>
            </a:extLst>
          </p:cNvPr>
          <p:cNvSpPr>
            <a:spLocks noGrp="1"/>
          </p:cNvSpPr>
          <p:nvPr>
            <p:ph type="body" sz="quarter" idx="13"/>
          </p:nvPr>
        </p:nvSpPr>
        <p:spPr>
          <a:xfrm>
            <a:off x="838200" y="1261059"/>
            <a:ext cx="10515600" cy="4379495"/>
          </a:xfrm>
        </p:spPr>
        <p:txBody>
          <a:bodyPr anchor="t" anchorCtr="0">
            <a:normAutofit fontScale="77500" lnSpcReduction="20000"/>
          </a:bodyPr>
          <a:lstStyle/>
          <a:p>
            <a:pPr marL="0" indent="0">
              <a:lnSpc>
                <a:spcPct val="110000"/>
              </a:lnSpc>
              <a:buNone/>
            </a:pPr>
            <a:r>
              <a:rPr lang="fr-CA" sz="2800" b="1" dirty="0">
                <a:latin typeface="Arial"/>
                <a:cs typeface="Arial"/>
              </a:rPr>
              <a:t>Plaquettes à teneur réduite en agents pathogènes vs non traitées</a:t>
            </a:r>
          </a:p>
          <a:p>
            <a:pPr>
              <a:lnSpc>
                <a:spcPct val="110000"/>
              </a:lnSpc>
            </a:pPr>
            <a:r>
              <a:rPr lang="fr-CA" dirty="0">
                <a:latin typeface="Arial"/>
                <a:cs typeface="Arial"/>
              </a:rPr>
              <a:t>Aucune différence au niveau de la mortalité, ni en termes de saignements (grades 1 à 4 selon l’OMS), de saignements cliniquement significatifs (grade 2 ou plus) ou de saignements sévères (grades 3/4)</a:t>
            </a:r>
            <a:r>
              <a:rPr lang="fr-CA" baseline="30000" dirty="0">
                <a:latin typeface="Arial"/>
                <a:cs typeface="Arial"/>
              </a:rPr>
              <a:t>6</a:t>
            </a:r>
          </a:p>
          <a:p>
            <a:pPr marL="0" indent="0">
              <a:lnSpc>
                <a:spcPct val="110000"/>
              </a:lnSpc>
              <a:buNone/>
            </a:pPr>
            <a:endParaRPr lang="en-US" sz="2800" b="1" dirty="0">
              <a:latin typeface="Arial"/>
              <a:cs typeface="Arial"/>
            </a:endParaRPr>
          </a:p>
          <a:p>
            <a:pPr marL="0" indent="0">
              <a:lnSpc>
                <a:spcPct val="110000"/>
              </a:lnSpc>
              <a:buNone/>
            </a:pPr>
            <a:r>
              <a:rPr lang="fr-CA" sz="2800" b="1" dirty="0">
                <a:latin typeface="Arial"/>
                <a:cs typeface="Arial"/>
              </a:rPr>
              <a:t>Numération plaquettaire et exigences transfusionnelles</a:t>
            </a:r>
          </a:p>
          <a:p>
            <a:pPr marL="227013" indent="-227013">
              <a:lnSpc>
                <a:spcPct val="110000"/>
              </a:lnSpc>
              <a:tabLst>
                <a:tab pos="7939088" algn="l"/>
                <a:tab pos="8118475" algn="l"/>
                <a:tab pos="8340725" algn="l"/>
              </a:tabLst>
            </a:pPr>
            <a:r>
              <a:rPr lang="fr-CA" dirty="0">
                <a:latin typeface="Arial"/>
                <a:cs typeface="Arial"/>
              </a:rPr>
              <a:t>Baisse de la numération plaquettaire corrigée (CCI) à 1 h et 24 h</a:t>
            </a:r>
          </a:p>
          <a:p>
            <a:pPr marL="227013" indent="-227013">
              <a:lnSpc>
                <a:spcPct val="110000"/>
              </a:lnSpc>
              <a:tabLst>
                <a:tab pos="7939088" algn="l"/>
                <a:tab pos="8118475" algn="l"/>
                <a:tab pos="8340725" algn="l"/>
              </a:tabLst>
            </a:pPr>
            <a:r>
              <a:rPr lang="fr-CA" dirty="0">
                <a:latin typeface="Arial"/>
                <a:cs typeface="Arial"/>
              </a:rPr>
              <a:t>Hausse de 7 % du nombre de transfusions de plaquettes (écarts publiés de 0 à 30 %)</a:t>
            </a:r>
          </a:p>
          <a:p>
            <a:pPr marL="227013" indent="-227013">
              <a:lnSpc>
                <a:spcPct val="110000"/>
              </a:lnSpc>
              <a:tabLst>
                <a:tab pos="7939088" algn="l"/>
                <a:tab pos="8118475" algn="l"/>
                <a:tab pos="8340725" algn="l"/>
              </a:tabLst>
            </a:pPr>
            <a:r>
              <a:rPr lang="fr-CA" dirty="0">
                <a:latin typeface="Arial"/>
                <a:cs typeface="Arial"/>
              </a:rPr>
              <a:t>Raccourcissement de l’intervalle entre les transfusions (de 0,5 jour en moyenne)</a:t>
            </a:r>
          </a:p>
          <a:p>
            <a:pPr marL="227013" indent="-227013">
              <a:lnSpc>
                <a:spcPct val="110000"/>
              </a:lnSpc>
              <a:tabLst>
                <a:tab pos="7939088" algn="l"/>
                <a:tab pos="8118475" algn="l"/>
                <a:tab pos="8340725" algn="l"/>
              </a:tabLst>
            </a:pPr>
            <a:r>
              <a:rPr lang="fr-CA" dirty="0">
                <a:latin typeface="Arial"/>
                <a:cs typeface="Arial"/>
              </a:rPr>
              <a:t>État réfractaire aux plaquettes plus fréquemment observé (non lié à la présence d’anticorps anti-HLA)</a:t>
            </a:r>
          </a:p>
          <a:p>
            <a:pPr>
              <a:lnSpc>
                <a:spcPct val="110000"/>
              </a:lnSpc>
              <a:tabLst>
                <a:tab pos="7939088" algn="l"/>
                <a:tab pos="8118475" algn="l"/>
                <a:tab pos="8340725" algn="l"/>
              </a:tabLst>
            </a:pPr>
            <a:endParaRPr lang="en-US" sz="2800" b="1" dirty="0">
              <a:latin typeface="Arial"/>
              <a:cs typeface="Arial"/>
            </a:endParaRPr>
          </a:p>
        </p:txBody>
      </p:sp>
      <p:sp>
        <p:nvSpPr>
          <p:cNvPr id="3" name="Title 2">
            <a:extLst>
              <a:ext uri="{FF2B5EF4-FFF2-40B4-BE49-F238E27FC236}">
                <a16:creationId xmlns:a16="http://schemas.microsoft.com/office/drawing/2014/main" id="{20BE34D7-DD1D-4D02-9017-F92E7AF60CEF}"/>
              </a:ext>
            </a:extLst>
          </p:cNvPr>
          <p:cNvSpPr>
            <a:spLocks noGrp="1"/>
          </p:cNvSpPr>
          <p:nvPr>
            <p:ph type="title"/>
          </p:nvPr>
        </p:nvSpPr>
        <p:spPr/>
        <p:txBody>
          <a:bodyPr>
            <a:normAutofit/>
          </a:bodyPr>
          <a:lstStyle/>
          <a:p>
            <a:r>
              <a:rPr lang="fr-CA" dirty="0">
                <a:latin typeface="Arial"/>
                <a:cs typeface="Arial"/>
              </a:rPr>
              <a:t>Résultats cliniques et inconvénients </a:t>
            </a:r>
          </a:p>
        </p:txBody>
      </p:sp>
      <p:sp>
        <p:nvSpPr>
          <p:cNvPr id="4" name="TextBox 3">
            <a:extLst>
              <a:ext uri="{FF2B5EF4-FFF2-40B4-BE49-F238E27FC236}">
                <a16:creationId xmlns:a16="http://schemas.microsoft.com/office/drawing/2014/main" id="{B37A945C-8C97-182E-D388-8B1BDC424747}"/>
              </a:ext>
            </a:extLst>
          </p:cNvPr>
          <p:cNvSpPr txBox="1"/>
          <p:nvPr/>
        </p:nvSpPr>
        <p:spPr>
          <a:xfrm>
            <a:off x="4133088" y="6319450"/>
            <a:ext cx="7644384" cy="276999"/>
          </a:xfrm>
          <a:prstGeom prst="rect">
            <a:avLst/>
          </a:prstGeom>
          <a:noFill/>
        </p:spPr>
        <p:txBody>
          <a:bodyPr wrap="square">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3517002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B62878-7DD3-4129-8CAB-0F638C2C2770}"/>
              </a:ext>
            </a:extLst>
          </p:cNvPr>
          <p:cNvSpPr>
            <a:spLocks noGrp="1"/>
          </p:cNvSpPr>
          <p:nvPr>
            <p:ph type="body" sz="quarter" idx="13"/>
          </p:nvPr>
        </p:nvSpPr>
        <p:spPr>
          <a:xfrm>
            <a:off x="838200" y="1257303"/>
            <a:ext cx="10515600" cy="4811751"/>
          </a:xfrm>
        </p:spPr>
        <p:txBody>
          <a:bodyPr anchor="t" anchorCtr="0">
            <a:normAutofit fontScale="92500" lnSpcReduction="10000"/>
          </a:bodyPr>
          <a:lstStyle/>
          <a:p>
            <a:pPr marL="0" indent="0">
              <a:buNone/>
            </a:pPr>
            <a:r>
              <a:rPr lang="fr-CA" sz="2400" b="1" dirty="0"/>
              <a:t>Méthode</a:t>
            </a:r>
          </a:p>
          <a:p>
            <a:pPr lvl="1">
              <a:lnSpc>
                <a:spcPct val="110000"/>
              </a:lnSpc>
            </a:pPr>
            <a:r>
              <a:rPr lang="fr-CA" sz="2200" dirty="0"/>
              <a:t>Transfusion prophylactique de plaquettes à des patients atteints de cancer hématologique et ayant une tumeur solide</a:t>
            </a:r>
          </a:p>
          <a:p>
            <a:pPr lvl="1">
              <a:lnSpc>
                <a:spcPct val="110000"/>
              </a:lnSpc>
            </a:pPr>
            <a:endParaRPr lang="en-CA" sz="2200" dirty="0"/>
          </a:p>
          <a:p>
            <a:pPr lvl="1">
              <a:lnSpc>
                <a:spcPct val="110000"/>
              </a:lnSpc>
            </a:pPr>
            <a:r>
              <a:rPr lang="fr-CA" sz="2200" dirty="0"/>
              <a:t>Administration d’une dose faible (1,1 x 10</a:t>
            </a:r>
            <a:r>
              <a:rPr lang="fr-CA" sz="2200" baseline="30000" dirty="0"/>
              <a:t>11</a:t>
            </a:r>
            <a:r>
              <a:rPr lang="fr-CA" sz="2200" dirty="0"/>
              <a:t>), moyenne (2,2 x 10</a:t>
            </a:r>
            <a:r>
              <a:rPr lang="fr-CA" sz="2200" baseline="30000" dirty="0"/>
              <a:t>11</a:t>
            </a:r>
            <a:r>
              <a:rPr lang="fr-CA" sz="2200" dirty="0"/>
              <a:t>) ou élevée (4,4 x 10</a:t>
            </a:r>
            <a:r>
              <a:rPr lang="fr-CA" sz="2200" baseline="30000" dirty="0"/>
              <a:t>11</a:t>
            </a:r>
            <a:r>
              <a:rPr lang="fr-CA" sz="2200" dirty="0"/>
              <a:t>) lorsque la numération plaquettaire était inférieure à 10 000/l</a:t>
            </a:r>
          </a:p>
          <a:p>
            <a:pPr lvl="1">
              <a:lnSpc>
                <a:spcPct val="110000"/>
              </a:lnSpc>
            </a:pPr>
            <a:endParaRPr lang="en-CA" sz="2200" dirty="0"/>
          </a:p>
          <a:p>
            <a:pPr lvl="1">
              <a:lnSpc>
                <a:spcPct val="110000"/>
              </a:lnSpc>
            </a:pPr>
            <a:r>
              <a:rPr lang="fr-CA" sz="2200" dirty="0"/>
              <a:t>Critère principal : saignement de grade 2 ou plus selon l’OMS</a:t>
            </a:r>
          </a:p>
          <a:p>
            <a:pPr marL="0" indent="0">
              <a:buNone/>
            </a:pPr>
            <a:r>
              <a:rPr lang="fr-CA" sz="2400" b="1" dirty="0"/>
              <a:t>Résultat </a:t>
            </a:r>
          </a:p>
          <a:p>
            <a:pPr lvl="1"/>
            <a:r>
              <a:rPr lang="fr-CA" sz="2200" b="1" dirty="0"/>
              <a:t>Aucune</a:t>
            </a:r>
            <a:r>
              <a:rPr lang="fr-CA" sz="2200" dirty="0"/>
              <a:t> différence n’a été constatée en termes de saignement significatif.</a:t>
            </a:r>
          </a:p>
          <a:p>
            <a:pPr marL="457200" lvl="1" indent="0">
              <a:buNone/>
            </a:pPr>
            <a:endParaRPr lang="en-US" sz="2200" dirty="0"/>
          </a:p>
          <a:p>
            <a:pPr marL="457200" lvl="1" indent="0">
              <a:lnSpc>
                <a:spcPct val="120000"/>
              </a:lnSpc>
              <a:buNone/>
            </a:pPr>
            <a:r>
              <a:rPr lang="fr-CA" sz="2200" b="1" dirty="0"/>
              <a:t>Les essais utilisant des plaquettes à teneur réduite en agents pathogènes n’ont pas non plus montré d’augmentation du risque de saignement dû à la plus faible quantité de plaquettes dans une dose</a:t>
            </a:r>
            <a:r>
              <a:rPr lang="fr-CA" sz="2200" b="1" baseline="30000" dirty="0"/>
              <a:t>8</a:t>
            </a:r>
            <a:r>
              <a:rPr lang="fr-CA" sz="2200" b="1" dirty="0"/>
              <a:t>.</a:t>
            </a:r>
          </a:p>
        </p:txBody>
      </p:sp>
      <p:sp>
        <p:nvSpPr>
          <p:cNvPr id="3" name="Title 2">
            <a:extLst>
              <a:ext uri="{FF2B5EF4-FFF2-40B4-BE49-F238E27FC236}">
                <a16:creationId xmlns:a16="http://schemas.microsoft.com/office/drawing/2014/main" id="{C0937731-4146-4119-86C6-ECC81D0F98C3}"/>
              </a:ext>
            </a:extLst>
          </p:cNvPr>
          <p:cNvSpPr>
            <a:spLocks noGrp="1"/>
          </p:cNvSpPr>
          <p:nvPr>
            <p:ph type="title"/>
          </p:nvPr>
        </p:nvSpPr>
        <p:spPr>
          <a:xfrm>
            <a:off x="423672" y="63465"/>
            <a:ext cx="11353800" cy="943442"/>
          </a:xfrm>
        </p:spPr>
        <p:txBody>
          <a:bodyPr>
            <a:noAutofit/>
          </a:bodyPr>
          <a:lstStyle/>
          <a:p>
            <a:r>
              <a:rPr lang="fr-CA" dirty="0"/>
              <a:t>Remarque sur l’efficacité clinique – Essai PLADO</a:t>
            </a:r>
            <a:r>
              <a:rPr lang="fr-CA" baseline="30000" dirty="0"/>
              <a:t>11</a:t>
            </a:r>
          </a:p>
        </p:txBody>
      </p:sp>
      <p:sp>
        <p:nvSpPr>
          <p:cNvPr id="4" name="Rectangle 3">
            <a:extLst>
              <a:ext uri="{FF2B5EF4-FFF2-40B4-BE49-F238E27FC236}">
                <a16:creationId xmlns:a16="http://schemas.microsoft.com/office/drawing/2014/main" id="{69CF8276-408D-4529-A6D3-7DCD0FDEA9C2}"/>
              </a:ext>
            </a:extLst>
          </p:cNvPr>
          <p:cNvSpPr/>
          <p:nvPr/>
        </p:nvSpPr>
        <p:spPr>
          <a:xfrm>
            <a:off x="3048000" y="1859340"/>
            <a:ext cx="6096000" cy="646331"/>
          </a:xfrm>
          <a:prstGeom prst="rect">
            <a:avLst/>
          </a:prstGeom>
        </p:spPr>
        <p:txBody>
          <a:bodyPr>
            <a:spAutoFit/>
          </a:bodyPr>
          <a:lstStyle/>
          <a:p>
            <a:br>
              <a:rPr lang="fr-CA">
                <a:solidFill>
                  <a:srgbClr val="212121"/>
                </a:solidFill>
                <a:latin typeface="BlinkMacSystemFont"/>
              </a:rPr>
            </a:br>
            <a:endParaRPr lang="fr-CA">
              <a:solidFill>
                <a:srgbClr val="212121"/>
              </a:solidFill>
              <a:latin typeface="BlinkMacSystemFont"/>
            </a:endParaRPr>
          </a:p>
        </p:txBody>
      </p:sp>
      <p:sp>
        <p:nvSpPr>
          <p:cNvPr id="5" name="TextBox 4">
            <a:extLst>
              <a:ext uri="{FF2B5EF4-FFF2-40B4-BE49-F238E27FC236}">
                <a16:creationId xmlns:a16="http://schemas.microsoft.com/office/drawing/2014/main" id="{3007B1FD-0895-C49B-02AD-8D083D69B22F}"/>
              </a:ext>
            </a:extLst>
          </p:cNvPr>
          <p:cNvSpPr txBox="1"/>
          <p:nvPr/>
        </p:nvSpPr>
        <p:spPr>
          <a:xfrm>
            <a:off x="4133088" y="6319450"/>
            <a:ext cx="7644384" cy="276999"/>
          </a:xfrm>
          <a:prstGeom prst="rect">
            <a:avLst/>
          </a:prstGeom>
          <a:noFill/>
        </p:spPr>
        <p:txBody>
          <a:bodyPr wrap="square">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4153828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790B60-066A-0489-A945-7F98DF110B90}"/>
              </a:ext>
            </a:extLst>
          </p:cNvPr>
          <p:cNvSpPr>
            <a:spLocks noGrp="1"/>
          </p:cNvSpPr>
          <p:nvPr>
            <p:ph type="title"/>
          </p:nvPr>
        </p:nvSpPr>
        <p:spPr/>
        <p:txBody>
          <a:bodyPr/>
          <a:lstStyle/>
          <a:p>
            <a:r>
              <a:rPr lang="fr-CA" dirty="0"/>
              <a:t>Transfusions néonatales et intra-utérines   </a:t>
            </a:r>
          </a:p>
        </p:txBody>
      </p:sp>
      <p:sp>
        <p:nvSpPr>
          <p:cNvPr id="6" name="Text Placeholder 1">
            <a:extLst>
              <a:ext uri="{FF2B5EF4-FFF2-40B4-BE49-F238E27FC236}">
                <a16:creationId xmlns:a16="http://schemas.microsoft.com/office/drawing/2014/main" id="{DD222F13-EBCB-8393-D4B1-F3B78A761F7F}"/>
              </a:ext>
            </a:extLst>
          </p:cNvPr>
          <p:cNvSpPr txBox="1">
            <a:spLocks/>
          </p:cNvSpPr>
          <p:nvPr/>
        </p:nvSpPr>
        <p:spPr>
          <a:xfrm>
            <a:off x="939800" y="1467933"/>
            <a:ext cx="10515600" cy="4120068"/>
          </a:xfrm>
          <a:prstGeom prst="rect">
            <a:avLst/>
          </a:prstGeom>
        </p:spPr>
        <p:txBody>
          <a:bodyPr vert="horz" lIns="91440" tIns="45720" rIns="91440" bIns="45720" rtlCol="0" anchor="t" anchorCtr="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60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CA" sz="2200" dirty="0"/>
              <a:t>Plusieurs études ont décrit l’utilisation des plaquettes à teneur réduite en agents pathogènes chez les patients pédiatriques et néonataux.</a:t>
            </a:r>
          </a:p>
          <a:p>
            <a:pPr>
              <a:lnSpc>
                <a:spcPct val="100000"/>
              </a:lnSpc>
            </a:pPr>
            <a:r>
              <a:rPr lang="fr-CA" sz="2200" dirty="0"/>
              <a:t>Aucune préjudice constaté</a:t>
            </a:r>
          </a:p>
          <a:p>
            <a:pPr lvl="1">
              <a:lnSpc>
                <a:spcPct val="100000"/>
              </a:lnSpc>
            </a:pPr>
            <a:r>
              <a:rPr lang="fr-CA" sz="2200" dirty="0"/>
              <a:t>Principale étude : Delaney et coll. &gt; 3 800 patients pédiatriques dans 4 centres, de 2013 à 2019 (1 188 patients de moins de 4 mois)</a:t>
            </a:r>
            <a:r>
              <a:rPr lang="fr-CA" sz="2200" baseline="30000" dirty="0"/>
              <a:t>12</a:t>
            </a:r>
          </a:p>
          <a:p>
            <a:pPr>
              <a:lnSpc>
                <a:spcPct val="100000"/>
              </a:lnSpc>
            </a:pPr>
            <a:r>
              <a:rPr lang="fr-CA" sz="2200" dirty="0"/>
              <a:t>Aucune étude à long terme</a:t>
            </a:r>
          </a:p>
          <a:p>
            <a:pPr>
              <a:lnSpc>
                <a:spcPct val="100000"/>
              </a:lnSpc>
            </a:pPr>
            <a:r>
              <a:rPr lang="fr-CA" sz="2200" dirty="0"/>
              <a:t>Aucune étude publiée sur les transfusions intra-utérines</a:t>
            </a:r>
          </a:p>
          <a:p>
            <a:pPr>
              <a:lnSpc>
                <a:spcPct val="100000"/>
              </a:lnSpc>
            </a:pPr>
            <a:r>
              <a:rPr lang="fr-CA" sz="2200" dirty="0">
                <a:latin typeface="Arial" panose="020B0604020202020204" pitchFamily="34" charset="0"/>
                <a:ea typeface="Calibri" panose="020F0502020204030204" pitchFamily="34" charset="0"/>
              </a:rPr>
              <a:t>Il convient d’évaluer et de peser les avantages et les risques avant d’utiliser les plaquettes à teneur réduite en agents pathogènes dans ces contextes.</a:t>
            </a:r>
          </a:p>
        </p:txBody>
      </p:sp>
      <p:sp>
        <p:nvSpPr>
          <p:cNvPr id="2" name="TextBox 1">
            <a:extLst>
              <a:ext uri="{FF2B5EF4-FFF2-40B4-BE49-F238E27FC236}">
                <a16:creationId xmlns:a16="http://schemas.microsoft.com/office/drawing/2014/main" id="{FCC34083-BF8C-1C34-5563-63D342F660D5}"/>
              </a:ext>
            </a:extLst>
          </p:cNvPr>
          <p:cNvSpPr txBox="1"/>
          <p:nvPr/>
        </p:nvSpPr>
        <p:spPr>
          <a:xfrm>
            <a:off x="4133088" y="6319450"/>
            <a:ext cx="7644384" cy="276999"/>
          </a:xfrm>
          <a:prstGeom prst="rect">
            <a:avLst/>
          </a:prstGeom>
          <a:noFill/>
        </p:spPr>
        <p:txBody>
          <a:bodyPr wrap="square">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356724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64703" y="1039507"/>
            <a:ext cx="10806629" cy="4724400"/>
          </a:xfrm>
        </p:spPr>
        <p:txBody>
          <a:bodyPr>
            <a:noAutofit/>
          </a:bodyPr>
          <a:lstStyle/>
          <a:p>
            <a:pPr fontAlgn="base"/>
            <a:r>
              <a:rPr lang="fr-CA" sz="1800" dirty="0"/>
              <a:t>Portail éducationnel de la Société canadienne du sang (</a:t>
            </a:r>
            <a:r>
              <a:rPr lang="fr-CA" sz="1800" dirty="0">
                <a:hlinkClick r:id="rId4"/>
              </a:rPr>
              <a:t>profedu.ca</a:t>
            </a:r>
            <a:r>
              <a:rPr lang="fr-CA" sz="1800" dirty="0"/>
              <a:t>)</a:t>
            </a:r>
          </a:p>
          <a:p>
            <a:pPr lvl="1" fontAlgn="base"/>
            <a:r>
              <a:rPr lang="fr-CA" sz="1800" i="1" dirty="0"/>
              <a:t>Guide clinique de la transfusion</a:t>
            </a:r>
            <a:r>
              <a:rPr lang="fr-CA" sz="1800" dirty="0"/>
              <a:t>, chapitre 19, Plaquettes à teneur réduite en agents pathogènes</a:t>
            </a:r>
          </a:p>
          <a:p>
            <a:pPr lvl="1" fontAlgn="base"/>
            <a:r>
              <a:rPr lang="fr-CA" sz="1800" dirty="0"/>
              <a:t>Diaporama sur les informations cliniques (également en capsule vidéo)</a:t>
            </a:r>
          </a:p>
          <a:p>
            <a:pPr lvl="1" fontAlgn="base"/>
            <a:r>
              <a:rPr lang="fr-CA" sz="1800" dirty="0"/>
              <a:t>Diaporama sur les composants (également en capsule vidéo)</a:t>
            </a:r>
          </a:p>
          <a:p>
            <a:pPr lvl="1" fontAlgn="base"/>
            <a:r>
              <a:rPr lang="fr-CA" sz="1800" dirty="0"/>
              <a:t>Diaporama sur l’essentiel des données cliniques (également en capsule vidéo)</a:t>
            </a:r>
          </a:p>
          <a:p>
            <a:pPr lvl="1" fontAlgn="base"/>
            <a:r>
              <a:rPr lang="fr-CA" sz="1800" dirty="0"/>
              <a:t>FAQ – Information destinée aux professionnels de la santé concernant les plaquettes à teneur réduite en agents pathogènes</a:t>
            </a:r>
          </a:p>
          <a:p>
            <a:pPr fontAlgn="base"/>
            <a:r>
              <a:rPr lang="fr-CA" sz="1800" dirty="0"/>
              <a:t>Site Web de la Société canadienne du sang (</a:t>
            </a:r>
            <a:r>
              <a:rPr lang="fr-CA" sz="1800" dirty="0">
                <a:hlinkClick r:id="rId5"/>
              </a:rPr>
              <a:t>sang.ca</a:t>
            </a:r>
            <a:r>
              <a:rPr lang="fr-CA" sz="1800" dirty="0"/>
              <a:t>)</a:t>
            </a:r>
          </a:p>
          <a:p>
            <a:pPr lvl="1" fontAlgn="base"/>
            <a:r>
              <a:rPr lang="fr-CA" sz="1800" dirty="0">
                <a:hlinkClick r:id="rId6"/>
              </a:rPr>
              <a:t>Circulaire d’information</a:t>
            </a:r>
          </a:p>
          <a:p>
            <a:pPr fontAlgn="base"/>
            <a:r>
              <a:rPr lang="fr-CA" sz="1800" dirty="0"/>
              <a:t>Notice du système INTERCEPT : </a:t>
            </a:r>
            <a:r>
              <a:rPr lang="fr-CA" sz="1800" dirty="0">
                <a:hlinkClick r:id="rId7"/>
              </a:rPr>
              <a:t>intercept-canada.com</a:t>
            </a:r>
          </a:p>
          <a:p>
            <a:pPr fontAlgn="base"/>
            <a:r>
              <a:rPr lang="fr-CA" sz="1800" dirty="0">
                <a:latin typeface="Arial"/>
                <a:cs typeface="Arial"/>
              </a:rPr>
              <a:t>Présentation du Réseau régional ontarien de coordination du sang sur les plaquettes mélangées à teneur réduite en agents pathogènes : </a:t>
            </a:r>
            <a:r>
              <a:rPr lang="fr-CA" sz="1800" dirty="0">
                <a:latin typeface="Arial"/>
                <a:cs typeface="Arial"/>
                <a:hlinkClick r:id="rId8"/>
              </a:rPr>
              <a:t>Information on </a:t>
            </a:r>
            <a:r>
              <a:rPr lang="fr-CA" sz="1800" dirty="0" err="1">
                <a:latin typeface="Arial"/>
                <a:cs typeface="Arial"/>
                <a:hlinkClick r:id="rId8"/>
              </a:rPr>
              <a:t>Pathogen</a:t>
            </a:r>
            <a:r>
              <a:rPr lang="fr-CA" sz="1800" dirty="0">
                <a:latin typeface="Arial"/>
                <a:cs typeface="Arial"/>
                <a:hlinkClick r:id="rId8"/>
              </a:rPr>
              <a:t> </a:t>
            </a:r>
            <a:r>
              <a:rPr lang="fr-CA" sz="1800" dirty="0" err="1">
                <a:latin typeface="Arial"/>
                <a:cs typeface="Arial"/>
                <a:hlinkClick r:id="rId8"/>
              </a:rPr>
              <a:t>Reduced</a:t>
            </a:r>
            <a:r>
              <a:rPr lang="fr-CA" sz="1800" dirty="0">
                <a:latin typeface="Arial"/>
                <a:cs typeface="Arial"/>
                <a:hlinkClick r:id="rId8"/>
              </a:rPr>
              <a:t> </a:t>
            </a:r>
            <a:r>
              <a:rPr lang="fr-CA" sz="1800" dirty="0" err="1">
                <a:latin typeface="Arial"/>
                <a:cs typeface="Arial"/>
                <a:hlinkClick r:id="rId8"/>
              </a:rPr>
              <a:t>Pooled</a:t>
            </a:r>
            <a:r>
              <a:rPr lang="fr-CA" sz="1800" dirty="0">
                <a:latin typeface="Arial"/>
                <a:cs typeface="Arial"/>
                <a:hlinkClick r:id="rId8"/>
              </a:rPr>
              <a:t> </a:t>
            </a:r>
            <a:r>
              <a:rPr lang="fr-CA" sz="1800" dirty="0" err="1">
                <a:latin typeface="Arial"/>
                <a:cs typeface="Arial"/>
                <a:hlinkClick r:id="rId8"/>
              </a:rPr>
              <a:t>Platelets</a:t>
            </a:r>
            <a:r>
              <a:rPr lang="fr-CA" sz="1800" dirty="0">
                <a:latin typeface="Arial"/>
                <a:cs typeface="Arial"/>
                <a:hlinkClick r:id="rId8"/>
              </a:rPr>
              <a:t> </a:t>
            </a:r>
            <a:br>
              <a:rPr lang="fr-CA" sz="1800" dirty="0">
                <a:latin typeface="Arial"/>
                <a:cs typeface="Arial"/>
                <a:hlinkClick r:id="rId8"/>
              </a:rPr>
            </a:br>
            <a:r>
              <a:rPr lang="fr-CA" sz="1800" dirty="0">
                <a:latin typeface="Arial"/>
                <a:cs typeface="Arial"/>
                <a:hlinkClick r:id="rId8"/>
              </a:rPr>
              <a:t>– Transfusion Ontario</a:t>
            </a:r>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781102" y="0"/>
            <a:ext cx="10589564" cy="943442"/>
          </a:xfrm>
        </p:spPr>
        <p:txBody>
          <a:bodyPr/>
          <a:lstStyle/>
          <a:p>
            <a:r>
              <a:rPr lang="fr-CA" dirty="0"/>
              <a:t>Ressources</a:t>
            </a:r>
          </a:p>
        </p:txBody>
      </p:sp>
      <p:sp>
        <p:nvSpPr>
          <p:cNvPr id="2" name="TextBox 1">
            <a:extLst>
              <a:ext uri="{FF2B5EF4-FFF2-40B4-BE49-F238E27FC236}">
                <a16:creationId xmlns:a16="http://schemas.microsoft.com/office/drawing/2014/main" id="{5446BC58-4737-77ED-0A4D-0338FB09C2E2}"/>
              </a:ext>
            </a:extLst>
          </p:cNvPr>
          <p:cNvSpPr txBox="1"/>
          <p:nvPr/>
        </p:nvSpPr>
        <p:spPr>
          <a:xfrm>
            <a:off x="4133088" y="6319450"/>
            <a:ext cx="7644384" cy="276999"/>
          </a:xfrm>
          <a:prstGeom prst="rect">
            <a:avLst/>
          </a:prstGeom>
          <a:noFill/>
        </p:spPr>
        <p:txBody>
          <a:bodyPr wrap="square">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210938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7B496-7C42-138B-D07E-A00AED1B06BB}"/>
              </a:ext>
            </a:extLst>
          </p:cNvPr>
          <p:cNvSpPr>
            <a:spLocks noGrp="1"/>
          </p:cNvSpPr>
          <p:nvPr>
            <p:ph type="body" sz="quarter" idx="13"/>
          </p:nvPr>
        </p:nvSpPr>
        <p:spPr>
          <a:xfrm>
            <a:off x="838200" y="1115007"/>
            <a:ext cx="10515600" cy="4724400"/>
          </a:xfrm>
        </p:spPr>
        <p:txBody>
          <a:bodyPr vert="horz" lIns="91440" tIns="45720" rIns="91440" bIns="45720" rtlCol="0" anchor="ctr">
            <a:noAutofit/>
          </a:bodyPr>
          <a:lstStyle/>
          <a:p>
            <a:pPr marL="0" marR="0" indent="0">
              <a:spcBef>
                <a:spcPts val="0"/>
              </a:spcBef>
              <a:spcAft>
                <a:spcPts val="0"/>
              </a:spcAft>
              <a:buNone/>
            </a:pPr>
            <a:endParaRPr lang="en-US" sz="2800" dirty="0">
              <a:effectLst/>
              <a:latin typeface="Arial" panose="020B0604020202020204" pitchFamily="34" charset="0"/>
              <a:ea typeface="Calibri" panose="020F0502020204030204" pitchFamily="34" charset="0"/>
              <a:cs typeface="Arial" panose="020B0604020202020204" pitchFamily="34" charset="0"/>
            </a:endParaRPr>
          </a:p>
          <a:p>
            <a:pPr marR="0">
              <a:spcBef>
                <a:spcPts val="0"/>
              </a:spcBef>
              <a:spcAft>
                <a:spcPts val="0"/>
              </a:spcAft>
              <a:buNone/>
            </a:pPr>
            <a:endParaRPr lang="en-US" sz="1400" dirty="0">
              <a:effectLst/>
              <a:ea typeface="Calibri" panose="020F0502020204030204" pitchFamily="34" charset="0"/>
            </a:endParaRPr>
          </a:p>
          <a:p>
            <a:pPr>
              <a:spcBef>
                <a:spcPts val="0"/>
              </a:spcBef>
              <a:buNone/>
            </a:pPr>
            <a:r>
              <a:rPr lang="fr-CA" sz="1400" dirty="0">
                <a:latin typeface="Arial"/>
                <a:ea typeface="Calibri" panose="020F0502020204030204" pitchFamily="34" charset="0"/>
                <a:cs typeface="Arial"/>
              </a:rPr>
              <a:t>1</a:t>
            </a:r>
            <a:r>
              <a:rPr lang="en-CA" sz="1400" dirty="0">
                <a:latin typeface="Arial"/>
                <a:ea typeface="Calibri" panose="020F0502020204030204" pitchFamily="34" charset="0"/>
                <a:cs typeface="Arial"/>
              </a:rPr>
              <a:t>. </a:t>
            </a:r>
            <a:r>
              <a:rPr lang="en-CA" sz="1400" dirty="0" err="1">
                <a:latin typeface="Arial"/>
                <a:ea typeface="Calibri" panose="020F0502020204030204" pitchFamily="34" charset="0"/>
                <a:cs typeface="Arial"/>
              </a:rPr>
              <a:t>Mertes</a:t>
            </a:r>
            <a:r>
              <a:rPr lang="en-CA" sz="1400" dirty="0">
                <a:latin typeface="Arial"/>
                <a:ea typeface="Calibri" panose="020F0502020204030204" pitchFamily="34" charset="0"/>
                <a:cs typeface="Arial"/>
              </a:rPr>
              <a:t> P. M. et coll. Hypersensitivity Transfusion Reactions to Platelet Concentrate: A Retrospective Analysis of the French Hemovigilance Network. </a:t>
            </a:r>
            <a:r>
              <a:rPr lang="en-CA" sz="1400" i="1" dirty="0">
                <a:latin typeface="Arial"/>
                <a:ea typeface="Calibri" panose="020F0502020204030204" pitchFamily="34" charset="0"/>
                <a:cs typeface="Arial"/>
              </a:rPr>
              <a:t>Transfusion</a:t>
            </a:r>
            <a:r>
              <a:rPr lang="en-CA" sz="1400" dirty="0">
                <a:latin typeface="Arial"/>
                <a:ea typeface="Calibri" panose="020F0502020204030204" pitchFamily="34" charset="0"/>
                <a:cs typeface="Arial"/>
              </a:rPr>
              <a:t> 2020;60:507-12. </a:t>
            </a:r>
          </a:p>
          <a:p>
            <a:pPr marR="0">
              <a:spcBef>
                <a:spcPts val="0"/>
              </a:spcBef>
              <a:spcAft>
                <a:spcPts val="0"/>
              </a:spcAft>
              <a:buNone/>
            </a:pPr>
            <a:r>
              <a:rPr lang="en-CA" sz="1400" dirty="0">
                <a:latin typeface="Arial"/>
                <a:ea typeface="Calibri" panose="020F0502020204030204" pitchFamily="34" charset="0"/>
                <a:cs typeface="Arial"/>
              </a:rPr>
              <a:t>2. </a:t>
            </a:r>
            <a:r>
              <a:rPr lang="en-CA" sz="1400" dirty="0" err="1">
                <a:latin typeface="Arial"/>
                <a:ea typeface="Calibri" panose="020F0502020204030204" pitchFamily="34" charset="0"/>
                <a:cs typeface="Arial"/>
              </a:rPr>
              <a:t>Mowla</a:t>
            </a:r>
            <a:r>
              <a:rPr lang="en-CA" sz="1400" dirty="0">
                <a:latin typeface="Arial"/>
                <a:ea typeface="Calibri" panose="020F0502020204030204" pitchFamily="34" charset="0"/>
                <a:cs typeface="Arial"/>
              </a:rPr>
              <a:t> S. J. et coll. A Comparison of Transfusion-Related Adverse Reactions among Apheresis Platelets, Whole Blood-Derived Platelets, and Platelets Subjected to Pathogen Reduction Technology as Reported to the National Healthcare Safety Network Hemovigilance Module. </a:t>
            </a:r>
            <a:r>
              <a:rPr lang="en-CA" sz="1400" i="1" dirty="0" err="1">
                <a:latin typeface="Arial"/>
                <a:ea typeface="Calibri" panose="020F0502020204030204" pitchFamily="34" charset="0"/>
                <a:cs typeface="Arial"/>
              </a:rPr>
              <a:t>Transfus</a:t>
            </a:r>
            <a:r>
              <a:rPr lang="en-CA" sz="1400" i="1" dirty="0">
                <a:latin typeface="Arial"/>
                <a:ea typeface="Calibri" panose="020F0502020204030204" pitchFamily="34" charset="0"/>
                <a:cs typeface="Arial"/>
              </a:rPr>
              <a:t> Med Rev</a:t>
            </a:r>
            <a:r>
              <a:rPr lang="en-CA" sz="1400" dirty="0">
                <a:latin typeface="Arial"/>
                <a:ea typeface="Calibri" panose="020F0502020204030204" pitchFamily="34" charset="0"/>
                <a:cs typeface="Arial"/>
              </a:rPr>
              <a:t> 2021;35: 78-84. </a:t>
            </a:r>
          </a:p>
          <a:p>
            <a:pPr>
              <a:spcBef>
                <a:spcPts val="0"/>
              </a:spcBef>
              <a:buNone/>
            </a:pPr>
            <a:r>
              <a:rPr lang="en-CA" sz="1400" dirty="0">
                <a:latin typeface="Arial"/>
                <a:cs typeface="Arial"/>
              </a:rPr>
              <a:t>3. </a:t>
            </a:r>
            <a:r>
              <a:rPr lang="en-CA" sz="1400" dirty="0" err="1">
                <a:latin typeface="Arial"/>
                <a:cs typeface="Arial"/>
              </a:rPr>
              <a:t>Kerkhoffs</a:t>
            </a:r>
            <a:r>
              <a:rPr lang="en-CA" sz="1400" dirty="0">
                <a:latin typeface="Arial"/>
                <a:cs typeface="Arial"/>
              </a:rPr>
              <a:t> J.-L. H. et coll. A Multicenter Randomized Study of the Efficacy of Transfusions with Platelets Stored in Platelet Additive Solution Versus Plasma. </a:t>
            </a:r>
            <a:r>
              <a:rPr lang="en-CA" sz="1400" i="1" dirty="0">
                <a:latin typeface="Arial"/>
                <a:cs typeface="Arial"/>
              </a:rPr>
              <a:t>Blood</a:t>
            </a:r>
            <a:r>
              <a:rPr lang="en-CA" sz="1400" dirty="0">
                <a:latin typeface="Arial"/>
                <a:cs typeface="Arial"/>
              </a:rPr>
              <a:t> 2006;108:3210-5.</a:t>
            </a:r>
          </a:p>
          <a:p>
            <a:pPr>
              <a:spcBef>
                <a:spcPts val="0"/>
              </a:spcBef>
              <a:buNone/>
            </a:pPr>
            <a:r>
              <a:rPr lang="en-CA" sz="1400" dirty="0">
                <a:latin typeface="Arial"/>
                <a:ea typeface="Calibri" panose="020F0502020204030204" pitchFamily="34" charset="0"/>
                <a:cs typeface="Arial"/>
              </a:rPr>
              <a:t>4. Knutson F. et coll. A Prospective, Active </a:t>
            </a:r>
            <a:r>
              <a:rPr lang="en-CA" sz="1400" dirty="0" err="1">
                <a:latin typeface="Arial"/>
                <a:ea typeface="Calibri" panose="020F0502020204030204" pitchFamily="34" charset="0"/>
                <a:cs typeface="Arial"/>
              </a:rPr>
              <a:t>Haemovigilance</a:t>
            </a:r>
            <a:r>
              <a:rPr lang="en-CA" sz="1400" dirty="0">
                <a:latin typeface="Arial"/>
                <a:ea typeface="Calibri" panose="020F0502020204030204" pitchFamily="34" charset="0"/>
                <a:cs typeface="Arial"/>
              </a:rPr>
              <a:t> Study with Combined Cohort Analysis of 19,175 Transfusions of Platelet Components Prepared with </a:t>
            </a:r>
            <a:r>
              <a:rPr lang="en-CA" sz="1400" dirty="0" err="1">
                <a:latin typeface="Arial"/>
                <a:ea typeface="Calibri" panose="020F0502020204030204" pitchFamily="34" charset="0"/>
                <a:cs typeface="Arial"/>
              </a:rPr>
              <a:t>Amotosalen</a:t>
            </a:r>
            <a:r>
              <a:rPr lang="en-CA" sz="1400" dirty="0">
                <a:latin typeface="Arial"/>
                <a:ea typeface="Calibri" panose="020F0502020204030204" pitchFamily="34" charset="0"/>
                <a:cs typeface="Arial"/>
              </a:rPr>
              <a:t>-UVA Photochemical Treatment. </a:t>
            </a:r>
            <a:r>
              <a:rPr lang="en-CA" sz="1400" i="1" dirty="0">
                <a:latin typeface="Arial"/>
                <a:ea typeface="Calibri" panose="020F0502020204030204" pitchFamily="34" charset="0"/>
                <a:cs typeface="Arial"/>
              </a:rPr>
              <a:t>Vox Sang</a:t>
            </a:r>
            <a:r>
              <a:rPr lang="en-CA" sz="1400" dirty="0">
                <a:latin typeface="Arial"/>
                <a:ea typeface="Calibri" panose="020F0502020204030204" pitchFamily="34" charset="0"/>
                <a:cs typeface="Arial"/>
              </a:rPr>
              <a:t> 2015;109:343-52. </a:t>
            </a:r>
          </a:p>
          <a:p>
            <a:pPr>
              <a:spcBef>
                <a:spcPts val="0"/>
              </a:spcBef>
              <a:buNone/>
            </a:pPr>
            <a:r>
              <a:rPr lang="en-CA" sz="1400" dirty="0">
                <a:latin typeface="Arial"/>
                <a:ea typeface="Calibri" panose="020F0502020204030204" pitchFamily="34" charset="0"/>
                <a:cs typeface="Arial"/>
              </a:rPr>
              <a:t>5. Benjamin R. J. et coll. Hemovigilance Monitoring of Platelet Septic Reactions with Effective Bacterial Protection Systems. </a:t>
            </a:r>
            <a:r>
              <a:rPr lang="en-CA" sz="1400" i="1" dirty="0">
                <a:latin typeface="Arial"/>
                <a:ea typeface="Calibri" panose="020F0502020204030204" pitchFamily="34" charset="0"/>
                <a:cs typeface="Arial"/>
              </a:rPr>
              <a:t>Transfusion </a:t>
            </a:r>
            <a:r>
              <a:rPr lang="en-CA" sz="1400" dirty="0">
                <a:latin typeface="Arial"/>
                <a:ea typeface="Calibri" panose="020F0502020204030204" pitchFamily="34" charset="0"/>
                <a:cs typeface="Arial"/>
              </a:rPr>
              <a:t>2017;57:2946-57. </a:t>
            </a:r>
          </a:p>
          <a:p>
            <a:pPr>
              <a:spcBef>
                <a:spcPts val="0"/>
              </a:spcBef>
              <a:buNone/>
            </a:pPr>
            <a:r>
              <a:rPr lang="en-CA" sz="1400" dirty="0">
                <a:latin typeface="Arial"/>
                <a:ea typeface="Calibri" panose="020F0502020204030204" pitchFamily="34" charset="0"/>
                <a:cs typeface="Arial"/>
              </a:rPr>
              <a:t>6. Estcourt L. J. et coll. Pathogen‐Reduced Platelets for the Prevention of Bleeding</a:t>
            </a:r>
            <a:r>
              <a:rPr lang="en-CA" sz="1400" i="1" dirty="0">
                <a:latin typeface="Arial"/>
                <a:ea typeface="Calibri" panose="020F0502020204030204" pitchFamily="34" charset="0"/>
                <a:cs typeface="Arial"/>
              </a:rPr>
              <a:t>. Cochrane Database of Systematic Reviews</a:t>
            </a:r>
            <a:r>
              <a:rPr lang="en-CA" sz="1400" dirty="0">
                <a:latin typeface="Arial"/>
                <a:ea typeface="Calibri" panose="020F0502020204030204" pitchFamily="34" charset="0"/>
                <a:cs typeface="Arial"/>
              </a:rPr>
              <a:t> 2017. </a:t>
            </a:r>
          </a:p>
          <a:p>
            <a:pPr marR="0">
              <a:spcBef>
                <a:spcPts val="0"/>
              </a:spcBef>
              <a:spcAft>
                <a:spcPts val="0"/>
              </a:spcAft>
              <a:buNone/>
            </a:pPr>
            <a:r>
              <a:rPr lang="en-CA" sz="1400" dirty="0">
                <a:latin typeface="Arial"/>
                <a:ea typeface="Calibri" panose="020F0502020204030204" pitchFamily="34" charset="0"/>
                <a:cs typeface="Arial"/>
              </a:rPr>
              <a:t>7. </a:t>
            </a:r>
            <a:r>
              <a:rPr lang="en-CA" sz="1400" dirty="0" err="1">
                <a:latin typeface="Arial"/>
                <a:ea typeface="Calibri" panose="020F0502020204030204" pitchFamily="34" charset="0"/>
                <a:cs typeface="Arial"/>
              </a:rPr>
              <a:t>Garban</a:t>
            </a:r>
            <a:r>
              <a:rPr lang="en-CA" sz="1400" dirty="0">
                <a:latin typeface="Arial"/>
                <a:ea typeface="Calibri" panose="020F0502020204030204" pitchFamily="34" charset="0"/>
                <a:cs typeface="Arial"/>
              </a:rPr>
              <a:t> F. et coll. Comparison of the Hemostatic Efficacy of </a:t>
            </a:r>
            <a:r>
              <a:rPr lang="en-US" sz="1400" dirty="0">
                <a:effectLst/>
                <a:latin typeface="Arial"/>
                <a:ea typeface="Calibri" panose="020F0502020204030204" pitchFamily="34" charset="0"/>
                <a:cs typeface="Arial"/>
              </a:rPr>
              <a:t>Pathogen-Reduced Platelets </a:t>
            </a:r>
            <a:r>
              <a:rPr lang="en-CA" sz="1400" dirty="0">
                <a:latin typeface="Arial"/>
                <a:ea typeface="Calibri" panose="020F0502020204030204" pitchFamily="34" charset="0"/>
                <a:cs typeface="Arial"/>
              </a:rPr>
              <a:t>Vs Untreated Platelets in Patients with Thrombocytopenia and Malignant Hematologic Diseases: A Randomized Clinical Trial. </a:t>
            </a:r>
            <a:r>
              <a:rPr lang="en-CA" sz="1400" i="1" dirty="0">
                <a:latin typeface="Arial"/>
                <a:ea typeface="Calibri" panose="020F0502020204030204" pitchFamily="34" charset="0"/>
                <a:cs typeface="Arial"/>
              </a:rPr>
              <a:t>JAMA Oncology</a:t>
            </a:r>
            <a:r>
              <a:rPr lang="en-CA" sz="1400" dirty="0">
                <a:latin typeface="Arial"/>
                <a:ea typeface="Calibri" panose="020F0502020204030204" pitchFamily="34" charset="0"/>
                <a:cs typeface="Arial"/>
              </a:rPr>
              <a:t> 2018;4:468-75.</a:t>
            </a:r>
          </a:p>
          <a:p>
            <a:pPr>
              <a:spcBef>
                <a:spcPts val="0"/>
              </a:spcBef>
              <a:buNone/>
            </a:pPr>
            <a:r>
              <a:rPr lang="en-CA" sz="1400" dirty="0">
                <a:latin typeface="Arial"/>
                <a:ea typeface="Calibri" panose="020F0502020204030204" pitchFamily="34" charset="0"/>
                <a:cs typeface="Arial"/>
              </a:rPr>
              <a:t>8. </a:t>
            </a:r>
            <a:r>
              <a:rPr lang="en-CA" sz="1400" dirty="0" err="1">
                <a:latin typeface="Arial"/>
                <a:ea typeface="Calibri" panose="020F0502020204030204" pitchFamily="34" charset="0"/>
                <a:cs typeface="Arial"/>
              </a:rPr>
              <a:t>Jutzi</a:t>
            </a:r>
            <a:r>
              <a:rPr lang="en-CA" sz="1400" dirty="0">
                <a:latin typeface="Arial"/>
                <a:ea typeface="Calibri" panose="020F0502020204030204" pitchFamily="34" charset="0"/>
                <a:cs typeface="Arial"/>
              </a:rPr>
              <a:t> M., Mansouri </a:t>
            </a:r>
            <a:r>
              <a:rPr lang="en-CA" sz="1400" dirty="0" err="1">
                <a:latin typeface="Arial"/>
                <a:ea typeface="Calibri" panose="020F0502020204030204" pitchFamily="34" charset="0"/>
                <a:cs typeface="Arial"/>
              </a:rPr>
              <a:t>Taleghani</a:t>
            </a:r>
            <a:r>
              <a:rPr lang="en-CA" sz="1400" dirty="0">
                <a:latin typeface="Arial"/>
                <a:ea typeface="Calibri" panose="020F0502020204030204" pitchFamily="34" charset="0"/>
                <a:cs typeface="Arial"/>
              </a:rPr>
              <a:t> B., </a:t>
            </a:r>
            <a:r>
              <a:rPr lang="en-CA" sz="1400" dirty="0" err="1">
                <a:latin typeface="Arial"/>
                <a:ea typeface="Calibri" panose="020F0502020204030204" pitchFamily="34" charset="0"/>
                <a:cs typeface="Arial"/>
              </a:rPr>
              <a:t>Rueesch</a:t>
            </a:r>
            <a:r>
              <a:rPr lang="en-CA" sz="1400" dirty="0">
                <a:latin typeface="Arial"/>
                <a:ea typeface="Calibri" panose="020F0502020204030204" pitchFamily="34" charset="0"/>
                <a:cs typeface="Arial"/>
              </a:rPr>
              <a:t> M., </a:t>
            </a:r>
            <a:r>
              <a:rPr lang="en-CA" sz="1400" dirty="0" err="1">
                <a:latin typeface="Arial"/>
                <a:ea typeface="Calibri" panose="020F0502020204030204" pitchFamily="34" charset="0"/>
                <a:cs typeface="Arial"/>
              </a:rPr>
              <a:t>Amsler</a:t>
            </a:r>
            <a:r>
              <a:rPr lang="en-CA" sz="1400" dirty="0">
                <a:latin typeface="Arial"/>
                <a:ea typeface="Calibri" panose="020F0502020204030204" pitchFamily="34" charset="0"/>
                <a:cs typeface="Arial"/>
              </a:rPr>
              <a:t> L., </a:t>
            </a:r>
            <a:r>
              <a:rPr lang="en-CA" sz="1400" dirty="0" err="1">
                <a:latin typeface="Arial"/>
                <a:ea typeface="Calibri" panose="020F0502020204030204" pitchFamily="34" charset="0"/>
                <a:cs typeface="Arial"/>
              </a:rPr>
              <a:t>Buser</a:t>
            </a:r>
            <a:r>
              <a:rPr lang="en-CA" sz="1400" dirty="0">
                <a:latin typeface="Arial"/>
                <a:ea typeface="Calibri" panose="020F0502020204030204" pitchFamily="34" charset="0"/>
                <a:cs typeface="Arial"/>
              </a:rPr>
              <a:t> A. Nationwide Implementation of Pathogen Inactivation for All Platelet Concentrates in Switzerland. </a:t>
            </a:r>
            <a:r>
              <a:rPr lang="en-CA" sz="1400" i="1" dirty="0" err="1">
                <a:latin typeface="Arial"/>
                <a:ea typeface="Calibri" panose="020F0502020204030204" pitchFamily="34" charset="0"/>
                <a:cs typeface="Arial"/>
              </a:rPr>
              <a:t>Transfus</a:t>
            </a:r>
            <a:r>
              <a:rPr lang="en-CA" sz="1400" i="1" dirty="0">
                <a:latin typeface="Arial"/>
                <a:ea typeface="Calibri" panose="020F0502020204030204" pitchFamily="34" charset="0"/>
                <a:cs typeface="Arial"/>
              </a:rPr>
              <a:t> Med </a:t>
            </a:r>
            <a:r>
              <a:rPr lang="en-CA" sz="1400" i="1" dirty="0" err="1">
                <a:latin typeface="Arial"/>
                <a:ea typeface="Calibri" panose="020F0502020204030204" pitchFamily="34" charset="0"/>
                <a:cs typeface="Arial"/>
              </a:rPr>
              <a:t>Hemother</a:t>
            </a:r>
            <a:r>
              <a:rPr lang="en-CA" sz="1400" i="1" dirty="0">
                <a:latin typeface="Arial"/>
                <a:ea typeface="Calibri" panose="020F0502020204030204" pitchFamily="34" charset="0"/>
                <a:cs typeface="Arial"/>
              </a:rPr>
              <a:t> </a:t>
            </a:r>
            <a:r>
              <a:rPr lang="en-CA" sz="1400" dirty="0">
                <a:latin typeface="Arial"/>
                <a:ea typeface="Calibri" panose="020F0502020204030204" pitchFamily="34" charset="0"/>
                <a:cs typeface="Arial"/>
              </a:rPr>
              <a:t>2018;45:151-6. </a:t>
            </a:r>
          </a:p>
          <a:p>
            <a:pPr marR="0">
              <a:spcBef>
                <a:spcPts val="0"/>
              </a:spcBef>
              <a:spcAft>
                <a:spcPts val="0"/>
              </a:spcAft>
              <a:buNone/>
            </a:pPr>
            <a:r>
              <a:rPr lang="en-CA" sz="1400" dirty="0">
                <a:latin typeface="Arial"/>
                <a:ea typeface="Calibri" panose="020F0502020204030204" pitchFamily="34" charset="0"/>
                <a:cs typeface="Arial"/>
              </a:rPr>
              <a:t>9. Schulz W. L. et coll. Blood Utilization and Transfusion Reactions in Pediatric Patients Transfused with Conventional or Pathogen Reduced Platelets. </a:t>
            </a:r>
            <a:r>
              <a:rPr lang="en-CA" sz="1400" i="1" dirty="0">
                <a:latin typeface="Arial"/>
                <a:ea typeface="Calibri" panose="020F0502020204030204" pitchFamily="34" charset="0"/>
                <a:cs typeface="Arial"/>
              </a:rPr>
              <a:t>J </a:t>
            </a:r>
            <a:r>
              <a:rPr lang="en-CA" sz="1400" i="1" dirty="0" err="1">
                <a:latin typeface="Arial"/>
                <a:ea typeface="Calibri" panose="020F0502020204030204" pitchFamily="34" charset="0"/>
                <a:cs typeface="Arial"/>
              </a:rPr>
              <a:t>Pediatr</a:t>
            </a:r>
            <a:r>
              <a:rPr lang="en-CA" sz="1400" dirty="0">
                <a:latin typeface="Arial"/>
                <a:ea typeface="Calibri" panose="020F0502020204030204" pitchFamily="34" charset="0"/>
                <a:cs typeface="Arial"/>
              </a:rPr>
              <a:t> 2019;209:220-5.</a:t>
            </a:r>
          </a:p>
          <a:p>
            <a:pPr marR="0">
              <a:spcBef>
                <a:spcPts val="0"/>
              </a:spcBef>
              <a:spcAft>
                <a:spcPts val="0"/>
              </a:spcAft>
              <a:buNone/>
            </a:pPr>
            <a:r>
              <a:rPr lang="en-CA" sz="1400" dirty="0">
                <a:latin typeface="Arial"/>
                <a:ea typeface="Calibri" panose="020F0502020204030204" pitchFamily="34" charset="0"/>
                <a:cs typeface="Arial"/>
              </a:rPr>
              <a:t>10. Jimenez-Marco T. et coll. Use and Safety of Riboflavin and </a:t>
            </a:r>
            <a:r>
              <a:rPr lang="en-CA" sz="1400" dirty="0" err="1">
                <a:latin typeface="Arial"/>
                <a:ea typeface="Calibri" panose="020F0502020204030204" pitchFamily="34" charset="0"/>
                <a:cs typeface="Arial"/>
              </a:rPr>
              <a:t>Uv</a:t>
            </a:r>
            <a:r>
              <a:rPr lang="en-CA" sz="1400" dirty="0">
                <a:latin typeface="Arial"/>
                <a:ea typeface="Calibri" panose="020F0502020204030204" pitchFamily="34" charset="0"/>
                <a:cs typeface="Arial"/>
              </a:rPr>
              <a:t> Light-Treated Platelet Transfusions in Children over a Five-Year Period: Focusing on Neonates. </a:t>
            </a:r>
            <a:r>
              <a:rPr lang="en-CA" sz="1400" i="1" dirty="0">
                <a:latin typeface="Arial"/>
                <a:ea typeface="Calibri" panose="020F0502020204030204" pitchFamily="34" charset="0"/>
                <a:cs typeface="Arial"/>
              </a:rPr>
              <a:t>Transfusion</a:t>
            </a:r>
            <a:r>
              <a:rPr lang="en-CA" sz="1400" dirty="0">
                <a:latin typeface="Arial"/>
                <a:ea typeface="Calibri" panose="020F0502020204030204" pitchFamily="34" charset="0"/>
                <a:cs typeface="Arial"/>
              </a:rPr>
              <a:t> 2019;59:3580-8.</a:t>
            </a:r>
          </a:p>
          <a:p>
            <a:pPr marR="0">
              <a:spcBef>
                <a:spcPts val="0"/>
              </a:spcBef>
              <a:spcAft>
                <a:spcPts val="0"/>
              </a:spcAft>
              <a:buNone/>
            </a:pPr>
            <a:r>
              <a:rPr lang="en-CA" sz="1400" dirty="0">
                <a:latin typeface="Arial"/>
                <a:ea typeface="Calibri" panose="020F0502020204030204" pitchFamily="34" charset="0"/>
                <a:cs typeface="Arial"/>
              </a:rPr>
              <a:t>11. </a:t>
            </a:r>
            <a:r>
              <a:rPr lang="en-CA" sz="1400" dirty="0" err="1">
                <a:latin typeface="Arial"/>
                <a:ea typeface="Calibri" panose="020F0502020204030204" pitchFamily="34" charset="0"/>
                <a:cs typeface="Arial"/>
              </a:rPr>
              <a:t>Slichter</a:t>
            </a:r>
            <a:r>
              <a:rPr lang="en-CA" sz="1400" dirty="0">
                <a:latin typeface="Arial"/>
                <a:ea typeface="Calibri" panose="020F0502020204030204" pitchFamily="34" charset="0"/>
                <a:cs typeface="Arial"/>
              </a:rPr>
              <a:t> S. J. et coll. Dose of prophylactic platelet transfusions and prevention of hemorrhage. </a:t>
            </a:r>
            <a:r>
              <a:rPr lang="en-CA" sz="1400" i="1" dirty="0">
                <a:latin typeface="Arial"/>
                <a:ea typeface="Calibri" panose="020F0502020204030204" pitchFamily="34" charset="0"/>
                <a:cs typeface="Arial"/>
              </a:rPr>
              <a:t>N </a:t>
            </a:r>
            <a:r>
              <a:rPr lang="en-CA" sz="1400" i="1" dirty="0" err="1">
                <a:latin typeface="Arial"/>
                <a:ea typeface="Calibri" panose="020F0502020204030204" pitchFamily="34" charset="0"/>
                <a:cs typeface="Arial"/>
              </a:rPr>
              <a:t>Engl</a:t>
            </a:r>
            <a:r>
              <a:rPr lang="en-CA" sz="1400" i="1" dirty="0">
                <a:latin typeface="Arial"/>
                <a:ea typeface="Calibri" panose="020F0502020204030204" pitchFamily="34" charset="0"/>
                <a:cs typeface="Arial"/>
              </a:rPr>
              <a:t> J Med</a:t>
            </a:r>
            <a:r>
              <a:rPr lang="en-CA" sz="1400" dirty="0">
                <a:latin typeface="Arial"/>
                <a:ea typeface="Calibri" panose="020F0502020204030204" pitchFamily="34" charset="0"/>
                <a:cs typeface="Arial"/>
              </a:rPr>
              <a:t> 2010;362(7):600-13.</a:t>
            </a:r>
          </a:p>
          <a:p>
            <a:pPr>
              <a:spcBef>
                <a:spcPts val="0"/>
              </a:spcBef>
              <a:buNone/>
            </a:pPr>
            <a:r>
              <a:rPr lang="en-CA" sz="1400" dirty="0">
                <a:latin typeface="Arial"/>
                <a:ea typeface="Calibri" panose="020F0502020204030204" pitchFamily="34" charset="0"/>
                <a:cs typeface="Arial"/>
              </a:rPr>
              <a:t>12. Delaney M. et coll. Multinational Analysis of Transfusion Reactions in Children Transfused with Pathogen Inactivated Platelets. 2021 AABB Annual Meeting, Virtual, </a:t>
            </a:r>
            <a:r>
              <a:rPr lang="en-CA" sz="1400" i="1" dirty="0">
                <a:latin typeface="Arial"/>
                <a:ea typeface="Calibri" panose="020F0502020204030204" pitchFamily="34" charset="0"/>
                <a:cs typeface="Arial"/>
              </a:rPr>
              <a:t>Transfusion</a:t>
            </a:r>
            <a:r>
              <a:rPr lang="en-CA" sz="1400" dirty="0">
                <a:latin typeface="Arial"/>
                <a:ea typeface="Calibri" panose="020F0502020204030204" pitchFamily="34" charset="0"/>
                <a:cs typeface="Arial"/>
              </a:rPr>
              <a:t> 2021.</a:t>
            </a:r>
          </a:p>
          <a:p>
            <a:pPr marR="0">
              <a:spcAft>
                <a:spcPts val="0"/>
              </a:spcAft>
            </a:pPr>
            <a:endParaRPr lang="en-US" dirty="0">
              <a:effectLst/>
              <a:ea typeface="Calibri" panose="020F0502020204030204" pitchFamily="34" charset="0"/>
            </a:endParaRPr>
          </a:p>
        </p:txBody>
      </p:sp>
      <p:sp>
        <p:nvSpPr>
          <p:cNvPr id="3" name="Title 2">
            <a:extLst>
              <a:ext uri="{FF2B5EF4-FFF2-40B4-BE49-F238E27FC236}">
                <a16:creationId xmlns:a16="http://schemas.microsoft.com/office/drawing/2014/main" id="{CC373E29-80D8-E963-D037-5300AEF8CA2D}"/>
              </a:ext>
            </a:extLst>
          </p:cNvPr>
          <p:cNvSpPr>
            <a:spLocks noGrp="1"/>
          </p:cNvSpPr>
          <p:nvPr>
            <p:ph type="title"/>
          </p:nvPr>
        </p:nvSpPr>
        <p:spPr/>
        <p:txBody>
          <a:bodyPr/>
          <a:lstStyle/>
          <a:p>
            <a:r>
              <a:rPr lang="fr-CA"/>
              <a:t>Références </a:t>
            </a:r>
          </a:p>
        </p:txBody>
      </p:sp>
      <p:sp>
        <p:nvSpPr>
          <p:cNvPr id="4" name="TextBox 3">
            <a:extLst>
              <a:ext uri="{FF2B5EF4-FFF2-40B4-BE49-F238E27FC236}">
                <a16:creationId xmlns:a16="http://schemas.microsoft.com/office/drawing/2014/main" id="{7ECC95B0-5E4E-D2DA-7011-8739B96E31BB}"/>
              </a:ext>
            </a:extLst>
          </p:cNvPr>
          <p:cNvSpPr txBox="1"/>
          <p:nvPr/>
        </p:nvSpPr>
        <p:spPr>
          <a:xfrm>
            <a:off x="4133088" y="6319450"/>
            <a:ext cx="7644384" cy="276999"/>
          </a:xfrm>
          <a:prstGeom prst="rect">
            <a:avLst/>
          </a:prstGeom>
          <a:noFill/>
        </p:spPr>
        <p:txBody>
          <a:bodyPr wrap="square">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3024347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0293-A0B0-234E-B33A-86E8702F8FAE}"/>
              </a:ext>
            </a:extLst>
          </p:cNvPr>
          <p:cNvSpPr>
            <a:spLocks noGrp="1"/>
          </p:cNvSpPr>
          <p:nvPr>
            <p:ph type="title"/>
          </p:nvPr>
        </p:nvSpPr>
        <p:spPr>
          <a:xfrm>
            <a:off x="800424" y="444615"/>
            <a:ext cx="10591152" cy="943442"/>
          </a:xfrm>
        </p:spPr>
        <p:txBody>
          <a:bodyPr>
            <a:normAutofit fontScale="90000"/>
          </a:bodyPr>
          <a:lstStyle/>
          <a:p>
            <a:r>
              <a:rPr lang="fr-CA" dirty="0"/>
              <a:t>Ensemble, nous sommes la chaîne de vie du Canada</a:t>
            </a:r>
          </a:p>
        </p:txBody>
      </p:sp>
    </p:spTree>
    <p:custDataLst>
      <p:tags r:id="rId1"/>
    </p:custDataLst>
    <p:extLst>
      <p:ext uri="{BB962C8B-B14F-4D97-AF65-F5344CB8AC3E}">
        <p14:creationId xmlns:p14="http://schemas.microsoft.com/office/powerpoint/2010/main" val="3430184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459882-14F4-9189-3AD9-BAF1A85ABFCE}"/>
              </a:ext>
            </a:extLst>
          </p:cNvPr>
          <p:cNvSpPr>
            <a:spLocks noGrp="1"/>
          </p:cNvSpPr>
          <p:nvPr>
            <p:ph type="title"/>
          </p:nvPr>
        </p:nvSpPr>
        <p:spPr/>
        <p:txBody>
          <a:bodyPr/>
          <a:lstStyle/>
          <a:p>
            <a:r>
              <a:rPr lang="fr-CA">
                <a:latin typeface="Arial"/>
                <a:cs typeface="Arial"/>
              </a:rPr>
              <a:t>Acronymes </a:t>
            </a:r>
          </a:p>
        </p:txBody>
      </p:sp>
      <p:graphicFrame>
        <p:nvGraphicFramePr>
          <p:cNvPr id="4" name="Table 4">
            <a:extLst>
              <a:ext uri="{FF2B5EF4-FFF2-40B4-BE49-F238E27FC236}">
                <a16:creationId xmlns:a16="http://schemas.microsoft.com/office/drawing/2014/main" id="{E2035C2D-5272-D753-79EF-C12EBF2BF958}"/>
              </a:ext>
            </a:extLst>
          </p:cNvPr>
          <p:cNvGraphicFramePr>
            <a:graphicFrameLocks noGrp="1"/>
          </p:cNvGraphicFramePr>
          <p:nvPr>
            <p:extLst>
              <p:ext uri="{D42A27DB-BD31-4B8C-83A1-F6EECF244321}">
                <p14:modId xmlns:p14="http://schemas.microsoft.com/office/powerpoint/2010/main" val="3156408393"/>
              </p:ext>
            </p:extLst>
          </p:nvPr>
        </p:nvGraphicFramePr>
        <p:xfrm>
          <a:off x="838331" y="1010538"/>
          <a:ext cx="10531148" cy="4834410"/>
        </p:xfrm>
        <a:graphic>
          <a:graphicData uri="http://schemas.openxmlformats.org/drawingml/2006/table">
            <a:tbl>
              <a:tblPr firstRow="1" bandRow="1">
                <a:tableStyleId>{5C22544A-7EE6-4342-B048-85BDC9FD1C3A}</a:tableStyleId>
              </a:tblPr>
              <a:tblGrid>
                <a:gridCol w="2639291">
                  <a:extLst>
                    <a:ext uri="{9D8B030D-6E8A-4147-A177-3AD203B41FA5}">
                      <a16:colId xmlns:a16="http://schemas.microsoft.com/office/drawing/2014/main" val="4276079606"/>
                    </a:ext>
                  </a:extLst>
                </a:gridCol>
                <a:gridCol w="7891857">
                  <a:extLst>
                    <a:ext uri="{9D8B030D-6E8A-4147-A177-3AD203B41FA5}">
                      <a16:colId xmlns:a16="http://schemas.microsoft.com/office/drawing/2014/main" val="1004864575"/>
                    </a:ext>
                  </a:extLst>
                </a:gridCol>
              </a:tblGrid>
              <a:tr h="729138">
                <a:tc>
                  <a:txBody>
                    <a:bodyPr/>
                    <a:lstStyle/>
                    <a:p>
                      <a:r>
                        <a:rPr lang="fr-CA" sz="2400">
                          <a:latin typeface="Arial" panose="020B0604020202020204" pitchFamily="34" charset="0"/>
                          <a:cs typeface="Arial" panose="020B0604020202020204" pitchFamily="34" charset="0"/>
                        </a:rPr>
                        <a:t>Acronyme</a:t>
                      </a:r>
                    </a:p>
                  </a:txBody>
                  <a:tcPr/>
                </a:tc>
                <a:tc>
                  <a:txBody>
                    <a:bodyPr/>
                    <a:lstStyle/>
                    <a:p>
                      <a:r>
                        <a:rPr lang="fr-CA" sz="2400">
                          <a:latin typeface="Arial" panose="020B0604020202020204" pitchFamily="34" charset="0"/>
                          <a:cs typeface="Arial" panose="020B0604020202020204" pitchFamily="34" charset="0"/>
                        </a:rPr>
                        <a:t>Nom </a:t>
                      </a:r>
                    </a:p>
                  </a:txBody>
                  <a:tcPr/>
                </a:tc>
                <a:extLst>
                  <a:ext uri="{0D108BD9-81ED-4DB2-BD59-A6C34878D82A}">
                    <a16:rowId xmlns:a16="http://schemas.microsoft.com/office/drawing/2014/main" val="2294843328"/>
                  </a:ext>
                </a:extLst>
              </a:tr>
              <a:tr h="729138">
                <a:tc>
                  <a:txBody>
                    <a:bodyPr/>
                    <a:lstStyle/>
                    <a:p>
                      <a:r>
                        <a:rPr lang="fr-CA" sz="2400">
                          <a:latin typeface="Arial" panose="020B0604020202020204" pitchFamily="34" charset="0"/>
                          <a:cs typeface="Arial" panose="020B0604020202020204" pitchFamily="34" charset="0"/>
                        </a:rPr>
                        <a:t>PMTP</a:t>
                      </a:r>
                    </a:p>
                  </a:txBody>
                  <a:tcPr/>
                </a:tc>
                <a:tc>
                  <a:txBody>
                    <a:bodyPr/>
                    <a:lstStyle/>
                    <a:p>
                      <a:r>
                        <a:rPr lang="fr-CA" sz="2400">
                          <a:latin typeface="Arial" panose="020B0604020202020204" pitchFamily="34" charset="0"/>
                          <a:cs typeface="Arial" panose="020B0604020202020204" pitchFamily="34" charset="0"/>
                        </a:rPr>
                        <a:t>Plaquettes mélangées traitées au psoralène </a:t>
                      </a:r>
                    </a:p>
                  </a:txBody>
                  <a:tcPr/>
                </a:tc>
                <a:extLst>
                  <a:ext uri="{0D108BD9-81ED-4DB2-BD59-A6C34878D82A}">
                    <a16:rowId xmlns:a16="http://schemas.microsoft.com/office/drawing/2014/main" val="2042036048"/>
                  </a:ext>
                </a:extLst>
              </a:tr>
              <a:tr h="729138">
                <a:tc>
                  <a:txBody>
                    <a:bodyPr/>
                    <a:lstStyle/>
                    <a:p>
                      <a:r>
                        <a:rPr lang="fr-CA" sz="2400">
                          <a:latin typeface="Arial" panose="020B0604020202020204" pitchFamily="34" charset="0"/>
                          <a:cs typeface="Arial" panose="020B0604020202020204" pitchFamily="34" charset="0"/>
                        </a:rPr>
                        <a:t>PATP</a:t>
                      </a:r>
                    </a:p>
                  </a:txBody>
                  <a:tcPr/>
                </a:tc>
                <a:tc>
                  <a:txBody>
                    <a:bodyPr/>
                    <a:lstStyle/>
                    <a:p>
                      <a:r>
                        <a:rPr lang="fr-CA" sz="2400">
                          <a:latin typeface="Arial" panose="020B0604020202020204" pitchFamily="34" charset="0"/>
                          <a:cs typeface="Arial" panose="020B0604020202020204" pitchFamily="34" charset="0"/>
                        </a:rPr>
                        <a:t>Plaquettes d’aphérèse traitées au psoralène </a:t>
                      </a:r>
                    </a:p>
                  </a:txBody>
                  <a:tcPr/>
                </a:tc>
                <a:extLst>
                  <a:ext uri="{0D108BD9-81ED-4DB2-BD59-A6C34878D82A}">
                    <a16:rowId xmlns:a16="http://schemas.microsoft.com/office/drawing/2014/main" val="813854038"/>
                  </a:ext>
                </a:extLst>
              </a:tr>
              <a:tr h="729138">
                <a:tc>
                  <a:txBody>
                    <a:bodyPr/>
                    <a:lstStyle/>
                    <a:p>
                      <a:r>
                        <a:rPr lang="fr-CA" sz="2400" dirty="0">
                          <a:latin typeface="Arial" panose="020B0604020202020204" pitchFamily="34" charset="0"/>
                          <a:cs typeface="Arial" panose="020B0604020202020204" pitchFamily="34" charset="0"/>
                        </a:rPr>
                        <a:t>TIAP</a:t>
                      </a:r>
                    </a:p>
                  </a:txBody>
                  <a:tcPr/>
                </a:tc>
                <a:tc>
                  <a:txBody>
                    <a:bodyPr/>
                    <a:lstStyle/>
                    <a:p>
                      <a:r>
                        <a:rPr lang="fr-CA" sz="2400" dirty="0">
                          <a:latin typeface="Arial" panose="020B0604020202020204" pitchFamily="34" charset="0"/>
                          <a:cs typeface="Arial" panose="020B0604020202020204" pitchFamily="34" charset="0"/>
                        </a:rPr>
                        <a:t>Technologie d’inactivation des agents pathogènes </a:t>
                      </a:r>
                    </a:p>
                  </a:txBody>
                  <a:tcPr/>
                </a:tc>
                <a:extLst>
                  <a:ext uri="{0D108BD9-81ED-4DB2-BD59-A6C34878D82A}">
                    <a16:rowId xmlns:a16="http://schemas.microsoft.com/office/drawing/2014/main" val="724317389"/>
                  </a:ext>
                </a:extLst>
              </a:tr>
              <a:tr h="729138">
                <a:tc>
                  <a:txBody>
                    <a:bodyPr/>
                    <a:lstStyle/>
                    <a:p>
                      <a:r>
                        <a:rPr lang="fr-CA" sz="2400" dirty="0">
                          <a:latin typeface="Arial" panose="020B0604020202020204" pitchFamily="34" charset="0"/>
                          <a:cs typeface="Arial" panose="020B0604020202020204" pitchFamily="34" charset="0"/>
                        </a:rPr>
                        <a:t>TRAP</a:t>
                      </a:r>
                    </a:p>
                  </a:txBody>
                  <a:tcPr/>
                </a:tc>
                <a:tc>
                  <a:txBody>
                    <a:bodyPr/>
                    <a:lstStyle/>
                    <a:p>
                      <a:r>
                        <a:rPr lang="fr-CA" sz="2400" dirty="0">
                          <a:latin typeface="Arial" panose="020B0604020202020204" pitchFamily="34" charset="0"/>
                          <a:cs typeface="Arial" panose="020B0604020202020204" pitchFamily="34" charset="0"/>
                        </a:rPr>
                        <a:t>Technologie de réduction des agents pathogènes  </a:t>
                      </a:r>
                    </a:p>
                  </a:txBody>
                  <a:tcPr/>
                </a:tc>
                <a:extLst>
                  <a:ext uri="{0D108BD9-81ED-4DB2-BD59-A6C34878D82A}">
                    <a16:rowId xmlns:a16="http://schemas.microsoft.com/office/drawing/2014/main" val="446494465"/>
                  </a:ext>
                </a:extLst>
              </a:tr>
              <a:tr h="781219">
                <a:tc>
                  <a:txBody>
                    <a:bodyPr/>
                    <a:lstStyle/>
                    <a:p>
                      <a:pPr lvl="0">
                        <a:buNone/>
                      </a:pPr>
                      <a:r>
                        <a:rPr lang="fr-CA" sz="2400">
                          <a:latin typeface="Arial" panose="020B0604020202020204" pitchFamily="34" charset="0"/>
                          <a:cs typeface="Arial" panose="020B0604020202020204" pitchFamily="34" charset="0"/>
                        </a:rPr>
                        <a:t>PAS</a:t>
                      </a:r>
                    </a:p>
                  </a:txBody>
                  <a:tcPr/>
                </a:tc>
                <a:tc>
                  <a:txBody>
                    <a:bodyPr/>
                    <a:lstStyle/>
                    <a:p>
                      <a:pPr lvl="0">
                        <a:buNone/>
                      </a:pPr>
                      <a:r>
                        <a:rPr lang="fr-CA" sz="2400" dirty="0">
                          <a:latin typeface="Arial" panose="020B0604020202020204" pitchFamily="34" charset="0"/>
                          <a:cs typeface="Arial" panose="020B0604020202020204" pitchFamily="34" charset="0"/>
                        </a:rPr>
                        <a:t>Solution additive pour plaquettes</a:t>
                      </a:r>
                    </a:p>
                    <a:p>
                      <a:pPr lvl="0">
                        <a:buNone/>
                      </a:pPr>
                      <a:r>
                        <a:rPr lang="fr-CA" sz="2400" dirty="0">
                          <a:latin typeface="Arial" panose="020B0604020202020204" pitchFamily="34" charset="0"/>
                          <a:cs typeface="Arial" panose="020B0604020202020204" pitchFamily="34" charset="0"/>
                        </a:rPr>
                        <a:t>La solution PAS-E est la préparation de PAS utilisée par la Société canadienne du sang. </a:t>
                      </a:r>
                    </a:p>
                  </a:txBody>
                  <a:tcPr/>
                </a:tc>
                <a:extLst>
                  <a:ext uri="{0D108BD9-81ED-4DB2-BD59-A6C34878D82A}">
                    <a16:rowId xmlns:a16="http://schemas.microsoft.com/office/drawing/2014/main" val="3295492069"/>
                  </a:ext>
                </a:extLst>
              </a:tr>
            </a:tbl>
          </a:graphicData>
        </a:graphic>
      </p:graphicFrame>
      <p:sp>
        <p:nvSpPr>
          <p:cNvPr id="2" name="TextBox 1">
            <a:extLst>
              <a:ext uri="{FF2B5EF4-FFF2-40B4-BE49-F238E27FC236}">
                <a16:creationId xmlns:a16="http://schemas.microsoft.com/office/drawing/2014/main" id="{D58F24D6-B1CC-AB45-A359-1D2D50380396}"/>
              </a:ext>
            </a:extLst>
          </p:cNvPr>
          <p:cNvSpPr txBox="1"/>
          <p:nvPr/>
        </p:nvSpPr>
        <p:spPr>
          <a:xfrm>
            <a:off x="4133088" y="6319450"/>
            <a:ext cx="7644384" cy="276999"/>
          </a:xfrm>
          <a:prstGeom prst="rect">
            <a:avLst/>
          </a:prstGeom>
          <a:noFill/>
        </p:spPr>
        <p:txBody>
          <a:bodyPr wrap="square">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298693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EE3B76-1B2C-4164-A1AD-2E77E40F0F61}"/>
              </a:ext>
            </a:extLst>
          </p:cNvPr>
          <p:cNvSpPr>
            <a:spLocks noGrp="1"/>
          </p:cNvSpPr>
          <p:nvPr>
            <p:ph type="body" sz="quarter" idx="13"/>
          </p:nvPr>
        </p:nvSpPr>
        <p:spPr>
          <a:xfrm>
            <a:off x="838199" y="1269246"/>
            <a:ext cx="9355526" cy="4724400"/>
          </a:xfrm>
        </p:spPr>
        <p:txBody>
          <a:bodyPr anchor="t" anchorCtr="0">
            <a:normAutofit/>
          </a:bodyPr>
          <a:lstStyle/>
          <a:p>
            <a:pPr marL="0" indent="0">
              <a:lnSpc>
                <a:spcPct val="120000"/>
              </a:lnSpc>
              <a:spcBef>
                <a:spcPts val="0"/>
              </a:spcBef>
              <a:buNone/>
            </a:pPr>
            <a:r>
              <a:rPr lang="fr-CA" sz="2200" dirty="0">
                <a:latin typeface="Arial"/>
                <a:cs typeface="Arial"/>
              </a:rPr>
              <a:t>La technologie d’inactivation des agents pathogènes réduit le risque d’infections pathogènes transmises par transfusion et offre encore davantage de sécurité contre :</a:t>
            </a:r>
          </a:p>
          <a:p>
            <a:pPr marL="914400" lvl="3" indent="-457200">
              <a:lnSpc>
                <a:spcPct val="120000"/>
              </a:lnSpc>
              <a:spcBef>
                <a:spcPts val="300"/>
              </a:spcBef>
            </a:pPr>
            <a:r>
              <a:rPr lang="fr-CA" sz="2200" dirty="0">
                <a:latin typeface="Arial"/>
                <a:cs typeface="Arial"/>
              </a:rPr>
              <a:t>Les virus (enveloppés et non enveloppés)</a:t>
            </a:r>
          </a:p>
          <a:p>
            <a:pPr marL="914400" lvl="3" indent="-457200">
              <a:lnSpc>
                <a:spcPct val="120000"/>
              </a:lnSpc>
              <a:spcBef>
                <a:spcPts val="300"/>
              </a:spcBef>
            </a:pPr>
            <a:r>
              <a:rPr lang="fr-CA" sz="2200" dirty="0">
                <a:latin typeface="Arial"/>
                <a:cs typeface="Arial"/>
              </a:rPr>
              <a:t>Les bactéries (Gram positives, Gram négatives, spirochètes)</a:t>
            </a:r>
          </a:p>
          <a:p>
            <a:pPr marL="914400" lvl="3" indent="-457200">
              <a:lnSpc>
                <a:spcPct val="120000"/>
              </a:lnSpc>
              <a:spcBef>
                <a:spcPts val="300"/>
              </a:spcBef>
            </a:pPr>
            <a:r>
              <a:rPr lang="fr-CA" sz="2200" dirty="0">
                <a:latin typeface="Arial"/>
                <a:cs typeface="Arial"/>
              </a:rPr>
              <a:t>Les parasites protozoaires</a:t>
            </a:r>
          </a:p>
          <a:p>
            <a:pPr marL="914400" lvl="3" indent="-457200">
              <a:lnSpc>
                <a:spcPct val="120000"/>
              </a:lnSpc>
              <a:spcBef>
                <a:spcPts val="300"/>
              </a:spcBef>
            </a:pPr>
            <a:r>
              <a:rPr lang="fr-CA" sz="2200" dirty="0">
                <a:latin typeface="Arial"/>
                <a:cs typeface="Arial"/>
              </a:rPr>
              <a:t>Les globules blancs (leucocytes) qui ne peuvent plus se répliquer et produire de cytokines, ce qui rend l’irradiation inutile</a:t>
            </a:r>
          </a:p>
        </p:txBody>
      </p:sp>
      <p:sp>
        <p:nvSpPr>
          <p:cNvPr id="2" name="Title 1">
            <a:extLst>
              <a:ext uri="{FF2B5EF4-FFF2-40B4-BE49-F238E27FC236}">
                <a16:creationId xmlns:a16="http://schemas.microsoft.com/office/drawing/2014/main" id="{A367F8C3-4265-424F-9E04-40EAD573A5E2}"/>
              </a:ext>
            </a:extLst>
          </p:cNvPr>
          <p:cNvSpPr>
            <a:spLocks noGrp="1"/>
          </p:cNvSpPr>
          <p:nvPr>
            <p:ph type="title"/>
          </p:nvPr>
        </p:nvSpPr>
        <p:spPr>
          <a:xfrm>
            <a:off x="462660" y="65822"/>
            <a:ext cx="11308702" cy="943442"/>
          </a:xfrm>
        </p:spPr>
        <p:txBody>
          <a:bodyPr/>
          <a:lstStyle/>
          <a:p>
            <a:r>
              <a:rPr lang="fr-CA" dirty="0"/>
              <a:t>Technologie d’inactivation des agents pathogènes</a:t>
            </a:r>
          </a:p>
        </p:txBody>
      </p:sp>
      <p:pic>
        <p:nvPicPr>
          <p:cNvPr id="7" name="Picture 6">
            <a:extLst>
              <a:ext uri="{FF2B5EF4-FFF2-40B4-BE49-F238E27FC236}">
                <a16:creationId xmlns:a16="http://schemas.microsoft.com/office/drawing/2014/main" id="{9D7D306A-87FA-5DC3-4762-12B8E08FBE7C}"/>
              </a:ext>
            </a:extLst>
          </p:cNvPr>
          <p:cNvPicPr>
            <a:picLocks noChangeAspect="1"/>
          </p:cNvPicPr>
          <p:nvPr/>
        </p:nvPicPr>
        <p:blipFill>
          <a:blip r:embed="rId4"/>
          <a:stretch>
            <a:fillRect/>
          </a:stretch>
        </p:blipFill>
        <p:spPr>
          <a:xfrm>
            <a:off x="10219279" y="943442"/>
            <a:ext cx="1510061" cy="1510061"/>
          </a:xfrm>
          <a:prstGeom prst="rect">
            <a:avLst/>
          </a:prstGeom>
        </p:spPr>
      </p:pic>
      <p:pic>
        <p:nvPicPr>
          <p:cNvPr id="8" name="Picture 7">
            <a:extLst>
              <a:ext uri="{FF2B5EF4-FFF2-40B4-BE49-F238E27FC236}">
                <a16:creationId xmlns:a16="http://schemas.microsoft.com/office/drawing/2014/main" id="{3EE0676C-DEFC-DEC0-16DA-BBFEA9873BAE}"/>
              </a:ext>
            </a:extLst>
          </p:cNvPr>
          <p:cNvPicPr>
            <a:picLocks noChangeAspect="1"/>
          </p:cNvPicPr>
          <p:nvPr/>
        </p:nvPicPr>
        <p:blipFill>
          <a:blip r:embed="rId5"/>
          <a:stretch>
            <a:fillRect/>
          </a:stretch>
        </p:blipFill>
        <p:spPr>
          <a:xfrm>
            <a:off x="10193725" y="2553982"/>
            <a:ext cx="1685926" cy="1685926"/>
          </a:xfrm>
          <a:prstGeom prst="rect">
            <a:avLst/>
          </a:prstGeom>
        </p:spPr>
      </p:pic>
      <p:pic>
        <p:nvPicPr>
          <p:cNvPr id="9" name="Picture 8">
            <a:extLst>
              <a:ext uri="{FF2B5EF4-FFF2-40B4-BE49-F238E27FC236}">
                <a16:creationId xmlns:a16="http://schemas.microsoft.com/office/drawing/2014/main" id="{E7A531FE-1FD2-B15A-C909-BAC2D40A87ED}"/>
              </a:ext>
            </a:extLst>
          </p:cNvPr>
          <p:cNvPicPr>
            <a:picLocks noChangeAspect="1"/>
          </p:cNvPicPr>
          <p:nvPr/>
        </p:nvPicPr>
        <p:blipFill>
          <a:blip r:embed="rId6"/>
          <a:stretch>
            <a:fillRect/>
          </a:stretch>
        </p:blipFill>
        <p:spPr>
          <a:xfrm>
            <a:off x="10281657" y="4340387"/>
            <a:ext cx="1510061" cy="1510061"/>
          </a:xfrm>
          <a:prstGeom prst="rect">
            <a:avLst/>
          </a:prstGeom>
        </p:spPr>
      </p:pic>
      <p:sp>
        <p:nvSpPr>
          <p:cNvPr id="3" name="TextBox 2">
            <a:extLst>
              <a:ext uri="{FF2B5EF4-FFF2-40B4-BE49-F238E27FC236}">
                <a16:creationId xmlns:a16="http://schemas.microsoft.com/office/drawing/2014/main" id="{9BB16C24-5942-D396-147E-AD00E2658E2D}"/>
              </a:ext>
            </a:extLst>
          </p:cNvPr>
          <p:cNvSpPr txBox="1"/>
          <p:nvPr/>
        </p:nvSpPr>
        <p:spPr>
          <a:xfrm>
            <a:off x="4133088" y="6319450"/>
            <a:ext cx="7644384" cy="276999"/>
          </a:xfrm>
          <a:prstGeom prst="rect">
            <a:avLst/>
          </a:prstGeom>
          <a:noFill/>
        </p:spPr>
        <p:txBody>
          <a:bodyPr wrap="square">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326033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EE3B76-1B2C-4164-A1AD-2E77E40F0F61}"/>
              </a:ext>
            </a:extLst>
          </p:cNvPr>
          <p:cNvSpPr>
            <a:spLocks noGrp="1"/>
          </p:cNvSpPr>
          <p:nvPr>
            <p:ph type="body" sz="quarter" idx="13"/>
          </p:nvPr>
        </p:nvSpPr>
        <p:spPr>
          <a:xfrm>
            <a:off x="611187" y="938416"/>
            <a:ext cx="9677622" cy="4724400"/>
          </a:xfrm>
        </p:spPr>
        <p:txBody>
          <a:bodyPr anchor="t" anchorCtr="0">
            <a:noAutofit/>
          </a:bodyPr>
          <a:lstStyle/>
          <a:p>
            <a:pPr marL="0" indent="0">
              <a:lnSpc>
                <a:spcPct val="120000"/>
              </a:lnSpc>
              <a:spcBef>
                <a:spcPts val="0"/>
              </a:spcBef>
              <a:buNone/>
            </a:pPr>
            <a:r>
              <a:rPr lang="fr-CA" sz="2200" dirty="0">
                <a:latin typeface="Arial"/>
                <a:cs typeface="Arial"/>
              </a:rPr>
              <a:t>À la Société canadienne du sang, la technologie d’inactivation des agents pathogènes INTERCEPT de </a:t>
            </a:r>
            <a:r>
              <a:rPr lang="fr-CA" sz="2200" dirty="0" err="1">
                <a:latin typeface="Arial"/>
                <a:cs typeface="Arial"/>
              </a:rPr>
              <a:t>Cerus</a:t>
            </a:r>
            <a:r>
              <a:rPr lang="fr-CA" sz="2200" dirty="0">
                <a:latin typeface="Arial"/>
                <a:cs typeface="Arial"/>
              </a:rPr>
              <a:t> sera utilisée pour fabriquer des produits de plaquettes à teneur réduite en agents pathogènes. </a:t>
            </a:r>
          </a:p>
          <a:p>
            <a:pPr marL="0" indent="0">
              <a:lnSpc>
                <a:spcPct val="120000"/>
              </a:lnSpc>
              <a:spcBef>
                <a:spcPts val="0"/>
              </a:spcBef>
              <a:buNone/>
            </a:pPr>
            <a:endParaRPr lang="en-US" sz="2200" dirty="0">
              <a:latin typeface="Arial"/>
              <a:cs typeface="Arial"/>
            </a:endParaRPr>
          </a:p>
          <a:p>
            <a:pPr marL="0" lvl="0" indent="0">
              <a:lnSpc>
                <a:spcPct val="120000"/>
              </a:lnSpc>
              <a:spcBef>
                <a:spcPts val="0"/>
              </a:spcBef>
              <a:buNone/>
            </a:pPr>
            <a:r>
              <a:rPr lang="fr-FR" sz="2200" b="1" dirty="0">
                <a:latin typeface="Arial"/>
                <a:cs typeface="Arial"/>
              </a:rPr>
              <a:t>Pour désigner ce type de plaquettes, on parle également de :</a:t>
            </a:r>
            <a:endParaRPr lang="fr-CA" sz="2200" b="1" dirty="0">
              <a:latin typeface="Arial"/>
              <a:cs typeface="Arial"/>
            </a:endParaRPr>
          </a:p>
          <a:p>
            <a:pPr marL="0" indent="0">
              <a:lnSpc>
                <a:spcPct val="120000"/>
              </a:lnSpc>
              <a:spcBef>
                <a:spcPts val="0"/>
              </a:spcBef>
              <a:buNone/>
            </a:pPr>
            <a:r>
              <a:rPr lang="fr-CA" sz="2200" dirty="0">
                <a:latin typeface="Arial"/>
                <a:cs typeface="Arial"/>
              </a:rPr>
              <a:t>Plaquettes INTERCEPT</a:t>
            </a:r>
          </a:p>
          <a:p>
            <a:pPr marL="0" lvl="0" indent="0">
              <a:lnSpc>
                <a:spcPct val="120000"/>
              </a:lnSpc>
              <a:spcBef>
                <a:spcPts val="0"/>
              </a:spcBef>
              <a:buNone/>
            </a:pPr>
            <a:r>
              <a:rPr lang="fr-CA" sz="2200" dirty="0">
                <a:latin typeface="Arial"/>
                <a:cs typeface="Arial"/>
              </a:rPr>
              <a:t>Plaquettes traitées par une technologie de réduction des agents pathogènes</a:t>
            </a:r>
          </a:p>
          <a:p>
            <a:pPr marL="0" lvl="0" indent="0">
              <a:lnSpc>
                <a:spcPct val="120000"/>
              </a:lnSpc>
              <a:spcBef>
                <a:spcPts val="0"/>
              </a:spcBef>
              <a:buNone/>
            </a:pPr>
            <a:r>
              <a:rPr lang="fr-CA" sz="2200" dirty="0">
                <a:latin typeface="Arial"/>
                <a:cs typeface="Arial"/>
              </a:rPr>
              <a:t>Plaquettes traitées au psoralène</a:t>
            </a:r>
          </a:p>
          <a:p>
            <a:pPr marL="0" lvl="0" indent="0">
              <a:lnSpc>
                <a:spcPct val="120000"/>
              </a:lnSpc>
              <a:spcBef>
                <a:spcPts val="0"/>
              </a:spcBef>
              <a:buNone/>
            </a:pPr>
            <a:endParaRPr lang="en-US" sz="2200" dirty="0">
              <a:latin typeface="Arial"/>
              <a:cs typeface="Arial"/>
            </a:endParaRPr>
          </a:p>
          <a:p>
            <a:pPr marL="0" indent="0">
              <a:lnSpc>
                <a:spcPct val="120000"/>
              </a:lnSpc>
              <a:spcBef>
                <a:spcPts val="0"/>
              </a:spcBef>
              <a:buNone/>
            </a:pPr>
            <a:r>
              <a:rPr lang="fr-CA" sz="2200" b="1" dirty="0">
                <a:latin typeface="Arial"/>
                <a:cs typeface="Arial"/>
              </a:rPr>
              <a:t>Autres termes : </a:t>
            </a:r>
          </a:p>
          <a:p>
            <a:pPr marL="0" indent="0">
              <a:lnSpc>
                <a:spcPct val="120000"/>
              </a:lnSpc>
              <a:spcBef>
                <a:spcPts val="0"/>
              </a:spcBef>
              <a:buNone/>
            </a:pPr>
            <a:r>
              <a:rPr lang="fr-CA" sz="2200" dirty="0">
                <a:latin typeface="Arial"/>
                <a:cs typeface="Arial"/>
              </a:rPr>
              <a:t>Plaquettes mélangées traitées au psoralène (PMTP) </a:t>
            </a:r>
          </a:p>
          <a:p>
            <a:pPr marL="0" indent="0">
              <a:lnSpc>
                <a:spcPct val="120000"/>
              </a:lnSpc>
              <a:spcBef>
                <a:spcPts val="0"/>
              </a:spcBef>
              <a:buNone/>
            </a:pPr>
            <a:r>
              <a:rPr lang="fr-CA" sz="2200" dirty="0">
                <a:latin typeface="Arial"/>
                <a:cs typeface="Arial"/>
              </a:rPr>
              <a:t>Plaquettes d’aphérèse traitées au psoralène (PATP) </a:t>
            </a:r>
          </a:p>
        </p:txBody>
      </p:sp>
      <p:sp>
        <p:nvSpPr>
          <p:cNvPr id="2" name="Title 1">
            <a:extLst>
              <a:ext uri="{FF2B5EF4-FFF2-40B4-BE49-F238E27FC236}">
                <a16:creationId xmlns:a16="http://schemas.microsoft.com/office/drawing/2014/main" id="{A367F8C3-4265-424F-9E04-40EAD573A5E2}"/>
              </a:ext>
            </a:extLst>
          </p:cNvPr>
          <p:cNvSpPr>
            <a:spLocks noGrp="1"/>
          </p:cNvSpPr>
          <p:nvPr>
            <p:ph type="title"/>
          </p:nvPr>
        </p:nvSpPr>
        <p:spPr>
          <a:xfrm>
            <a:off x="611187" y="-105505"/>
            <a:ext cx="10589564" cy="943442"/>
          </a:xfrm>
        </p:spPr>
        <p:txBody>
          <a:bodyPr/>
          <a:lstStyle/>
          <a:p>
            <a:r>
              <a:rPr lang="fr-CA" dirty="0"/>
              <a:t>Terminologie</a:t>
            </a:r>
          </a:p>
        </p:txBody>
      </p:sp>
      <p:pic>
        <p:nvPicPr>
          <p:cNvPr id="7" name="Picture 6">
            <a:extLst>
              <a:ext uri="{FF2B5EF4-FFF2-40B4-BE49-F238E27FC236}">
                <a16:creationId xmlns:a16="http://schemas.microsoft.com/office/drawing/2014/main" id="{9D7D306A-87FA-5DC3-4762-12B8E08FBE7C}"/>
              </a:ext>
            </a:extLst>
          </p:cNvPr>
          <p:cNvPicPr>
            <a:picLocks noChangeAspect="1"/>
          </p:cNvPicPr>
          <p:nvPr/>
        </p:nvPicPr>
        <p:blipFill>
          <a:blip r:embed="rId4"/>
          <a:stretch>
            <a:fillRect/>
          </a:stretch>
        </p:blipFill>
        <p:spPr>
          <a:xfrm>
            <a:off x="10219279" y="943442"/>
            <a:ext cx="1510061" cy="1510061"/>
          </a:xfrm>
          <a:prstGeom prst="rect">
            <a:avLst/>
          </a:prstGeom>
        </p:spPr>
      </p:pic>
      <p:pic>
        <p:nvPicPr>
          <p:cNvPr id="8" name="Picture 7">
            <a:extLst>
              <a:ext uri="{FF2B5EF4-FFF2-40B4-BE49-F238E27FC236}">
                <a16:creationId xmlns:a16="http://schemas.microsoft.com/office/drawing/2014/main" id="{3EE0676C-DEFC-DEC0-16DA-BBFEA9873BAE}"/>
              </a:ext>
            </a:extLst>
          </p:cNvPr>
          <p:cNvPicPr>
            <a:picLocks noChangeAspect="1"/>
          </p:cNvPicPr>
          <p:nvPr/>
        </p:nvPicPr>
        <p:blipFill>
          <a:blip r:embed="rId5"/>
          <a:stretch>
            <a:fillRect/>
          </a:stretch>
        </p:blipFill>
        <p:spPr>
          <a:xfrm>
            <a:off x="10193725" y="2553982"/>
            <a:ext cx="1685926" cy="1685926"/>
          </a:xfrm>
          <a:prstGeom prst="rect">
            <a:avLst/>
          </a:prstGeom>
        </p:spPr>
      </p:pic>
      <p:pic>
        <p:nvPicPr>
          <p:cNvPr id="9" name="Picture 8">
            <a:extLst>
              <a:ext uri="{FF2B5EF4-FFF2-40B4-BE49-F238E27FC236}">
                <a16:creationId xmlns:a16="http://schemas.microsoft.com/office/drawing/2014/main" id="{E7A531FE-1FD2-B15A-C909-BAC2D40A87ED}"/>
              </a:ext>
            </a:extLst>
          </p:cNvPr>
          <p:cNvPicPr>
            <a:picLocks noChangeAspect="1"/>
          </p:cNvPicPr>
          <p:nvPr/>
        </p:nvPicPr>
        <p:blipFill>
          <a:blip r:embed="rId6"/>
          <a:stretch>
            <a:fillRect/>
          </a:stretch>
        </p:blipFill>
        <p:spPr>
          <a:xfrm>
            <a:off x="10281657" y="4340387"/>
            <a:ext cx="1510061" cy="1510061"/>
          </a:xfrm>
          <a:prstGeom prst="rect">
            <a:avLst/>
          </a:prstGeom>
        </p:spPr>
      </p:pic>
      <p:sp>
        <p:nvSpPr>
          <p:cNvPr id="3" name="TextBox 2">
            <a:extLst>
              <a:ext uri="{FF2B5EF4-FFF2-40B4-BE49-F238E27FC236}">
                <a16:creationId xmlns:a16="http://schemas.microsoft.com/office/drawing/2014/main" id="{5A2CDA4B-1A26-7323-10C0-F8133E6BC0D8}"/>
              </a:ext>
            </a:extLst>
          </p:cNvPr>
          <p:cNvSpPr txBox="1"/>
          <p:nvPr/>
        </p:nvSpPr>
        <p:spPr>
          <a:xfrm>
            <a:off x="4133088" y="6319450"/>
            <a:ext cx="7644384" cy="276999"/>
          </a:xfrm>
          <a:prstGeom prst="rect">
            <a:avLst/>
          </a:prstGeom>
          <a:noFill/>
        </p:spPr>
        <p:txBody>
          <a:bodyPr wrap="square">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294881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4FD27E-A353-4093-AD6D-FB5D2D1BC779}"/>
              </a:ext>
            </a:extLst>
          </p:cNvPr>
          <p:cNvSpPr>
            <a:spLocks noGrp="1"/>
          </p:cNvSpPr>
          <p:nvPr>
            <p:ph type="title"/>
          </p:nvPr>
        </p:nvSpPr>
        <p:spPr/>
        <p:txBody>
          <a:bodyPr>
            <a:normAutofit/>
          </a:bodyPr>
          <a:lstStyle/>
          <a:p>
            <a:r>
              <a:rPr lang="fr-CA" dirty="0"/>
              <a:t>Innocuité</a:t>
            </a:r>
          </a:p>
        </p:txBody>
      </p:sp>
      <p:sp>
        <p:nvSpPr>
          <p:cNvPr id="7" name="Content Placeholder 6"/>
          <p:cNvSpPr>
            <a:spLocks noGrp="1"/>
          </p:cNvSpPr>
          <p:nvPr>
            <p:ph type="body" sz="quarter" idx="14"/>
          </p:nvPr>
        </p:nvSpPr>
        <p:spPr>
          <a:xfrm>
            <a:off x="809064" y="1105014"/>
            <a:ext cx="6059960" cy="4861967"/>
          </a:xfrm>
        </p:spPr>
        <p:txBody>
          <a:bodyPr>
            <a:normAutofit fontScale="92500"/>
          </a:bodyPr>
          <a:lstStyle/>
          <a:p>
            <a:pPr marL="0" indent="0">
              <a:buNone/>
            </a:pPr>
            <a:r>
              <a:rPr lang="fr-CA" sz="2200" b="1" dirty="0">
                <a:latin typeface="Arial"/>
                <a:cs typeface="Arial"/>
              </a:rPr>
              <a:t>Profil d’innocuité de l’</a:t>
            </a:r>
            <a:r>
              <a:rPr lang="fr-CA" sz="2200" b="1" dirty="0" err="1">
                <a:latin typeface="Arial"/>
                <a:cs typeface="Arial"/>
              </a:rPr>
              <a:t>amotosalène</a:t>
            </a:r>
            <a:endParaRPr lang="fr-CA" sz="2200" b="1" dirty="0">
              <a:latin typeface="Arial"/>
              <a:cs typeface="Arial"/>
            </a:endParaRPr>
          </a:p>
          <a:p>
            <a:r>
              <a:rPr lang="fr-CA" sz="2200" dirty="0">
                <a:latin typeface="Arial"/>
                <a:cs typeface="Arial"/>
              </a:rPr>
              <a:t>La toxicité a fait l’objet d’études approfondies.</a:t>
            </a:r>
          </a:p>
          <a:p>
            <a:r>
              <a:rPr lang="fr-CA" sz="2200" dirty="0">
                <a:latin typeface="Arial"/>
                <a:cs typeface="Arial"/>
              </a:rPr>
              <a:t>La quantité d’</a:t>
            </a:r>
            <a:r>
              <a:rPr lang="fr-CA" sz="2200" dirty="0" err="1">
                <a:latin typeface="Arial"/>
                <a:cs typeface="Arial"/>
              </a:rPr>
              <a:t>amotosalène</a:t>
            </a:r>
            <a:r>
              <a:rPr lang="fr-CA" sz="2200" dirty="0">
                <a:latin typeface="Arial"/>
                <a:cs typeface="Arial"/>
              </a:rPr>
              <a:t> résiduel est minime.</a:t>
            </a:r>
          </a:p>
          <a:p>
            <a:r>
              <a:rPr lang="fr-CA" sz="2200" dirty="0">
                <a:latin typeface="Arial"/>
                <a:cs typeface="Arial"/>
              </a:rPr>
              <a:t>Les données in vitro, d’études animales et d’hémovigilance européenne semblent indiquer l’innocuité.</a:t>
            </a:r>
          </a:p>
          <a:p>
            <a:pPr marL="0" indent="0">
              <a:spcBef>
                <a:spcPts val="1200"/>
              </a:spcBef>
              <a:buNone/>
            </a:pPr>
            <a:r>
              <a:rPr lang="fr-CA" sz="2200" b="1" dirty="0">
                <a:latin typeface="Arial"/>
                <a:cs typeface="Arial"/>
              </a:rPr>
              <a:t>À propos du traitement INTERCEPT </a:t>
            </a:r>
            <a:br>
              <a:rPr lang="fr-CA" sz="2200" b="1" dirty="0">
                <a:latin typeface="Arial"/>
                <a:cs typeface="Arial"/>
              </a:rPr>
            </a:br>
            <a:r>
              <a:rPr lang="fr-CA" sz="2200" b="1" dirty="0">
                <a:latin typeface="Arial"/>
                <a:cs typeface="Arial"/>
              </a:rPr>
              <a:t>(de </a:t>
            </a:r>
            <a:r>
              <a:rPr lang="fr-CA" sz="2200" b="1" dirty="0" err="1">
                <a:latin typeface="Arial"/>
                <a:cs typeface="Arial"/>
              </a:rPr>
              <a:t>Cerus</a:t>
            </a:r>
            <a:r>
              <a:rPr lang="fr-CA" sz="2200" b="1" dirty="0">
                <a:latin typeface="Arial"/>
                <a:cs typeface="Arial"/>
              </a:rPr>
              <a:t>) : </a:t>
            </a:r>
          </a:p>
          <a:p>
            <a:r>
              <a:rPr lang="fr-CA" sz="2200" dirty="0">
                <a:latin typeface="Arial"/>
                <a:cs typeface="Arial"/>
              </a:rPr>
              <a:t>Sur le marché depuis près de 20 ans</a:t>
            </a:r>
          </a:p>
          <a:p>
            <a:r>
              <a:rPr lang="fr-CA" sz="2200" dirty="0">
                <a:latin typeface="Arial"/>
                <a:cs typeface="Arial"/>
              </a:rPr>
              <a:t>Adopté pour traiter plus de 50 % des plaquettes produites dans 10 pays</a:t>
            </a:r>
            <a:r>
              <a:rPr lang="fr-CA" sz="2200" baseline="30000" dirty="0">
                <a:latin typeface="Arial"/>
                <a:cs typeface="Arial"/>
              </a:rPr>
              <a:t>‡</a:t>
            </a:r>
          </a:p>
          <a:p>
            <a:r>
              <a:rPr lang="fr-CA" sz="2200" dirty="0">
                <a:latin typeface="Arial"/>
                <a:cs typeface="Arial"/>
              </a:rPr>
              <a:t>Environ 8,5 millions de doses traitées par INTERCEPT dans le monde (plasma et plaquettes)*</a:t>
            </a:r>
          </a:p>
          <a:p>
            <a:pPr marL="0" indent="0">
              <a:buNone/>
            </a:pPr>
            <a:endParaRPr lang="en-US" sz="2200" dirty="0"/>
          </a:p>
          <a:p>
            <a:pPr marL="0" indent="0">
              <a:buNone/>
            </a:pPr>
            <a:endParaRPr lang="en-US" sz="2200" b="1" dirty="0">
              <a:solidFill>
                <a:schemeClr val="tx1">
                  <a:lumMod val="75000"/>
                </a:schemeClr>
              </a:solidFill>
            </a:endParaRPr>
          </a:p>
          <a:p>
            <a:endParaRPr lang="en-US" sz="2200" b="1" dirty="0">
              <a:solidFill>
                <a:schemeClr val="tx1">
                  <a:lumMod val="75000"/>
                </a:schemeClr>
              </a:solidFill>
            </a:endParaRPr>
          </a:p>
        </p:txBody>
      </p:sp>
      <p:pic>
        <p:nvPicPr>
          <p:cNvPr id="10" name="Picture 9">
            <a:extLst>
              <a:ext uri="{FF2B5EF4-FFF2-40B4-BE49-F238E27FC236}">
                <a16:creationId xmlns:a16="http://schemas.microsoft.com/office/drawing/2014/main" id="{78386F38-756F-4F01-A416-31DAF6AEA11C}"/>
              </a:ext>
            </a:extLst>
          </p:cNvPr>
          <p:cNvPicPr>
            <a:picLocks noChangeAspect="1"/>
          </p:cNvPicPr>
          <p:nvPr/>
        </p:nvPicPr>
        <p:blipFill>
          <a:blip r:embed="rId4"/>
          <a:stretch>
            <a:fillRect/>
          </a:stretch>
        </p:blipFill>
        <p:spPr>
          <a:xfrm>
            <a:off x="6884214" y="69382"/>
            <a:ext cx="4002862" cy="4317222"/>
          </a:xfrm>
          <a:prstGeom prst="rect">
            <a:avLst/>
          </a:prstGeom>
        </p:spPr>
      </p:pic>
      <p:sp>
        <p:nvSpPr>
          <p:cNvPr id="2" name="TextBox 1">
            <a:extLst>
              <a:ext uri="{FF2B5EF4-FFF2-40B4-BE49-F238E27FC236}">
                <a16:creationId xmlns:a16="http://schemas.microsoft.com/office/drawing/2014/main" id="{88496290-9C64-4A6C-8DDC-E326978E2608}"/>
              </a:ext>
            </a:extLst>
          </p:cNvPr>
          <p:cNvSpPr txBox="1"/>
          <p:nvPr/>
        </p:nvSpPr>
        <p:spPr>
          <a:xfrm>
            <a:off x="6811617" y="4319591"/>
            <a:ext cx="5115339" cy="1754326"/>
          </a:xfrm>
          <a:prstGeom prst="rect">
            <a:avLst/>
          </a:prstGeom>
          <a:noFill/>
        </p:spPr>
        <p:txBody>
          <a:bodyPr wrap="square" rtlCol="0">
            <a:spAutoFit/>
          </a:bodyPr>
          <a:lstStyle/>
          <a:p>
            <a:r>
              <a:rPr lang="fr-CA" b="1" dirty="0">
                <a:solidFill>
                  <a:schemeClr val="accent3"/>
                </a:solidFill>
                <a:latin typeface="Arial" panose="020B0604020202020204" pitchFamily="34" charset="0"/>
                <a:cs typeface="Arial" panose="020B0604020202020204" pitchFamily="34" charset="0"/>
              </a:rPr>
              <a:t>Concentrés plaquettaires à agents pathogènes inactivés</a:t>
            </a:r>
          </a:p>
          <a:p>
            <a:r>
              <a:rPr lang="fr-CA" b="1" dirty="0">
                <a:solidFill>
                  <a:schemeClr val="tx1">
                    <a:lumMod val="75000"/>
                  </a:schemeClr>
                </a:solidFill>
                <a:latin typeface="Arial" panose="020B0604020202020204" pitchFamily="34" charset="0"/>
                <a:cs typeface="Arial" panose="020B0604020202020204" pitchFamily="34" charset="0"/>
              </a:rPr>
              <a:t>Concentrés plaquettaires ayant fait l’objet d’un dépistage de bactéries</a:t>
            </a:r>
          </a:p>
          <a:p>
            <a:r>
              <a:rPr lang="fr-CA" dirty="0">
                <a:solidFill>
                  <a:schemeClr val="bg1">
                    <a:lumMod val="65000"/>
                  </a:schemeClr>
                </a:solidFill>
                <a:latin typeface="Arial" panose="020B0604020202020204" pitchFamily="34" charset="0"/>
                <a:cs typeface="Arial" panose="020B0604020202020204" pitchFamily="34" charset="0"/>
              </a:rPr>
              <a:t>Concentrés plaquettaires sans dépistage de bactéries ni inactivation des agents pathogènes</a:t>
            </a:r>
            <a:endParaRPr lang="en-US" dirty="0"/>
          </a:p>
        </p:txBody>
      </p:sp>
      <p:sp>
        <p:nvSpPr>
          <p:cNvPr id="4" name="TextBox 3">
            <a:extLst>
              <a:ext uri="{FF2B5EF4-FFF2-40B4-BE49-F238E27FC236}">
                <a16:creationId xmlns:a16="http://schemas.microsoft.com/office/drawing/2014/main" id="{106EF5BE-6C9C-42B6-B343-405D54FAAF27}"/>
              </a:ext>
            </a:extLst>
          </p:cNvPr>
          <p:cNvSpPr txBox="1"/>
          <p:nvPr/>
        </p:nvSpPr>
        <p:spPr>
          <a:xfrm>
            <a:off x="3889420" y="6067798"/>
            <a:ext cx="7520527" cy="830997"/>
          </a:xfrm>
          <a:prstGeom prst="rect">
            <a:avLst/>
          </a:prstGeom>
          <a:noFill/>
        </p:spPr>
        <p:txBody>
          <a:bodyPr wrap="square" rtlCol="0">
            <a:spAutoFit/>
          </a:bodyPr>
          <a:lstStyle/>
          <a:p>
            <a:r>
              <a:rPr lang="fr-CA" sz="1200" dirty="0">
                <a:latin typeface="Arial" panose="020B0604020202020204" pitchFamily="34" charset="0"/>
                <a:cs typeface="Arial" panose="020B0604020202020204" pitchFamily="34" charset="0"/>
              </a:rPr>
              <a:t>Source : données internes 2018 de </a:t>
            </a:r>
            <a:r>
              <a:rPr lang="fr-CA" sz="1200" dirty="0" err="1">
                <a:latin typeface="Arial" panose="020B0604020202020204" pitchFamily="34" charset="0"/>
                <a:cs typeface="Arial" panose="020B0604020202020204" pitchFamily="34" charset="0"/>
              </a:rPr>
              <a:t>Cerus</a:t>
            </a:r>
            <a:endParaRPr lang="fr-CA" sz="1200" dirty="0">
              <a:latin typeface="Arial" panose="020B0604020202020204" pitchFamily="34" charset="0"/>
              <a:cs typeface="Arial" panose="020B0604020202020204" pitchFamily="34" charset="0"/>
            </a:endParaRPr>
          </a:p>
          <a:p>
            <a:r>
              <a:rPr lang="fr-CA" sz="1200" baseline="30000" dirty="0">
                <a:latin typeface="Arial" panose="020B0604020202020204" pitchFamily="34" charset="0"/>
                <a:cs typeface="Arial" panose="020B0604020202020204" pitchFamily="34" charset="0"/>
              </a:rPr>
              <a:t>‡ </a:t>
            </a:r>
            <a:r>
              <a:rPr lang="fr-CA" sz="1200" dirty="0">
                <a:latin typeface="Arial" panose="020B0604020202020204" pitchFamily="34" charset="0"/>
                <a:cs typeface="Arial" panose="020B0604020202020204" pitchFamily="34" charset="0"/>
              </a:rPr>
              <a:t>Pays où le traitement INTERCEPT est la norme de soins, pour plus de 50 % des plaquettes</a:t>
            </a:r>
          </a:p>
          <a:p>
            <a:pPr marL="115888" indent="-115888"/>
            <a:r>
              <a:rPr lang="fr-CA" sz="1200" dirty="0">
                <a:latin typeface="Arial" panose="020B0604020202020204" pitchFamily="34" charset="0"/>
                <a:cs typeface="Arial" panose="020B0604020202020204" pitchFamily="34" charset="0"/>
              </a:rPr>
              <a:t>* Estimation du nombre de doses de plaquettes et de plasma traitées sur la base du nombre de systèmes vendus à ce jour</a:t>
            </a:r>
          </a:p>
        </p:txBody>
      </p:sp>
    </p:spTree>
    <p:custDataLst>
      <p:tags r:id="rId1"/>
    </p:custDataLst>
    <p:extLst>
      <p:ext uri="{BB962C8B-B14F-4D97-AF65-F5344CB8AC3E}">
        <p14:creationId xmlns:p14="http://schemas.microsoft.com/office/powerpoint/2010/main" val="2995009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EE3B76-1B2C-4164-A1AD-2E77E40F0F61}"/>
              </a:ext>
            </a:extLst>
          </p:cNvPr>
          <p:cNvSpPr>
            <a:spLocks noGrp="1"/>
          </p:cNvSpPr>
          <p:nvPr>
            <p:ph type="body" sz="quarter" idx="13"/>
          </p:nvPr>
        </p:nvSpPr>
        <p:spPr>
          <a:xfrm>
            <a:off x="769188" y="978793"/>
            <a:ext cx="10735849" cy="3786389"/>
          </a:xfrm>
        </p:spPr>
        <p:txBody>
          <a:bodyPr anchor="t" anchorCtr="0">
            <a:normAutofit fontScale="92500" lnSpcReduction="10000"/>
          </a:bodyPr>
          <a:lstStyle/>
          <a:p>
            <a:pPr marL="0" lvl="0" indent="0">
              <a:lnSpc>
                <a:spcPct val="120000"/>
              </a:lnSpc>
              <a:spcBef>
                <a:spcPts val="0"/>
              </a:spcBef>
              <a:buNone/>
            </a:pPr>
            <a:endParaRPr lang="en-US" sz="2400" b="1" dirty="0"/>
          </a:p>
          <a:p>
            <a:pPr marL="0" indent="0">
              <a:lnSpc>
                <a:spcPct val="120000"/>
              </a:lnSpc>
              <a:spcBef>
                <a:spcPts val="0"/>
              </a:spcBef>
              <a:buNone/>
            </a:pPr>
            <a:r>
              <a:rPr lang="fr-CA" sz="2400" b="1" dirty="0">
                <a:latin typeface="Arial"/>
                <a:cs typeface="Arial"/>
              </a:rPr>
              <a:t>Produits existants, dans le plasma </a:t>
            </a:r>
          </a:p>
          <a:p>
            <a:pPr marL="342900" indent="-342900">
              <a:lnSpc>
                <a:spcPct val="120000"/>
              </a:lnSpc>
              <a:spcBef>
                <a:spcPts val="0"/>
              </a:spcBef>
            </a:pPr>
            <a:r>
              <a:rPr lang="fr-CA" sz="2400" dirty="0">
                <a:latin typeface="Arial"/>
                <a:cs typeface="Arial"/>
              </a:rPr>
              <a:t>Plaquettes mélangées non traitées (plaquettes mélangées [CPD] PD)</a:t>
            </a:r>
          </a:p>
          <a:p>
            <a:pPr marL="342900" indent="-342900">
              <a:lnSpc>
                <a:spcPct val="120000"/>
              </a:lnSpc>
              <a:spcBef>
                <a:spcPts val="0"/>
              </a:spcBef>
            </a:pPr>
            <a:r>
              <a:rPr lang="fr-CA" sz="2400" dirty="0">
                <a:latin typeface="Arial"/>
                <a:cs typeface="Arial"/>
              </a:rPr>
              <a:t>Plaquettes d’aphérèse non traitées (plaquettes d’aphérèse) </a:t>
            </a:r>
          </a:p>
          <a:p>
            <a:pPr marL="457200" lvl="1" indent="0">
              <a:lnSpc>
                <a:spcPct val="120000"/>
              </a:lnSpc>
              <a:buNone/>
            </a:pPr>
            <a:endParaRPr lang="en-US" sz="2400" dirty="0"/>
          </a:p>
          <a:p>
            <a:pPr marL="0" indent="0">
              <a:lnSpc>
                <a:spcPct val="120000"/>
              </a:lnSpc>
              <a:spcBef>
                <a:spcPts val="0"/>
              </a:spcBef>
              <a:buNone/>
            </a:pPr>
            <a:r>
              <a:rPr lang="fr-CA" sz="2400" b="1" dirty="0">
                <a:latin typeface="Arial"/>
                <a:cs typeface="Arial"/>
              </a:rPr>
              <a:t>Nouveaux produits de plaquettes, dans la solution additive pour plaquettes (PAS-E)</a:t>
            </a:r>
          </a:p>
          <a:p>
            <a:pPr marL="342900" indent="-342900">
              <a:lnSpc>
                <a:spcPct val="120000"/>
              </a:lnSpc>
              <a:spcBef>
                <a:spcPts val="0"/>
              </a:spcBef>
            </a:pPr>
            <a:r>
              <a:rPr lang="fr-CA" sz="2400" dirty="0">
                <a:latin typeface="Arial"/>
                <a:cs typeface="Arial"/>
              </a:rPr>
              <a:t>Plaquettes mélangées traitées au psoralène (PMTP)</a:t>
            </a:r>
          </a:p>
          <a:p>
            <a:pPr marL="342900" indent="-342900">
              <a:lnSpc>
                <a:spcPct val="120000"/>
              </a:lnSpc>
              <a:spcBef>
                <a:spcPts val="0"/>
              </a:spcBef>
            </a:pPr>
            <a:r>
              <a:rPr lang="fr-CA" sz="2400" dirty="0">
                <a:latin typeface="Arial"/>
                <a:cs typeface="Arial"/>
              </a:rPr>
              <a:t>Plaquettes d’aphérèse traitées au psoralène (PATP)*</a:t>
            </a:r>
          </a:p>
          <a:p>
            <a:pPr marL="342900" indent="-342900">
              <a:lnSpc>
                <a:spcPct val="120000"/>
              </a:lnSpc>
              <a:spcBef>
                <a:spcPts val="0"/>
              </a:spcBef>
            </a:pPr>
            <a:r>
              <a:rPr lang="fr-CA" sz="2400" dirty="0">
                <a:latin typeface="Arial"/>
                <a:cs typeface="Arial"/>
              </a:rPr>
              <a:t>Plaquettes d’aphérèse non traitées, en solution PAS-E*</a:t>
            </a:r>
          </a:p>
        </p:txBody>
      </p:sp>
      <p:sp>
        <p:nvSpPr>
          <p:cNvPr id="2" name="Title 1">
            <a:extLst>
              <a:ext uri="{FF2B5EF4-FFF2-40B4-BE49-F238E27FC236}">
                <a16:creationId xmlns:a16="http://schemas.microsoft.com/office/drawing/2014/main" id="{A367F8C3-4265-424F-9E04-40EAD573A5E2}"/>
              </a:ext>
            </a:extLst>
          </p:cNvPr>
          <p:cNvSpPr>
            <a:spLocks noGrp="1"/>
          </p:cNvSpPr>
          <p:nvPr>
            <p:ph type="title"/>
          </p:nvPr>
        </p:nvSpPr>
        <p:spPr/>
        <p:txBody>
          <a:bodyPr/>
          <a:lstStyle/>
          <a:p>
            <a:r>
              <a:rPr lang="fr-CA" dirty="0"/>
              <a:t>Produits de plaquettes </a:t>
            </a:r>
          </a:p>
        </p:txBody>
      </p:sp>
      <p:sp>
        <p:nvSpPr>
          <p:cNvPr id="6" name="TextBox 5">
            <a:extLst>
              <a:ext uri="{FF2B5EF4-FFF2-40B4-BE49-F238E27FC236}">
                <a16:creationId xmlns:a16="http://schemas.microsoft.com/office/drawing/2014/main" id="{F79A2B62-E8AE-7B66-70B7-1A771664DFAA}"/>
              </a:ext>
            </a:extLst>
          </p:cNvPr>
          <p:cNvSpPr txBox="1"/>
          <p:nvPr/>
        </p:nvSpPr>
        <p:spPr>
          <a:xfrm>
            <a:off x="463640" y="5319743"/>
            <a:ext cx="10629662" cy="646331"/>
          </a:xfrm>
          <a:prstGeom prst="rect">
            <a:avLst/>
          </a:prstGeom>
          <a:noFill/>
        </p:spPr>
        <p:txBody>
          <a:bodyPr wrap="square" lIns="91440" tIns="45720" rIns="91440" bIns="45720" rtlCol="0" anchor="t">
            <a:spAutoFit/>
          </a:bodyPr>
          <a:lstStyle/>
          <a:p>
            <a:pPr marL="174625" indent="-174625"/>
            <a:r>
              <a:rPr lang="fr-CA" sz="1800" b="1" dirty="0">
                <a:latin typeface="Arial" panose="020B0604020202020204" pitchFamily="34" charset="0"/>
                <a:cs typeface="Arial" panose="020B0604020202020204" pitchFamily="34" charset="0"/>
              </a:rPr>
              <a:t>* Les PATP et les plaquettes d’aphérèse non traitées en solution PAS-E doivent être approuvées par Santé Canada et ne sont pas encore offertes au Canada.</a:t>
            </a:r>
          </a:p>
        </p:txBody>
      </p:sp>
      <p:sp>
        <p:nvSpPr>
          <p:cNvPr id="3" name="TextBox 2">
            <a:extLst>
              <a:ext uri="{FF2B5EF4-FFF2-40B4-BE49-F238E27FC236}">
                <a16:creationId xmlns:a16="http://schemas.microsoft.com/office/drawing/2014/main" id="{42A66EF2-1830-966D-7CFA-78CAC8BAEB78}"/>
              </a:ext>
            </a:extLst>
          </p:cNvPr>
          <p:cNvSpPr txBox="1"/>
          <p:nvPr/>
        </p:nvSpPr>
        <p:spPr>
          <a:xfrm>
            <a:off x="4133088" y="6319450"/>
            <a:ext cx="7644384" cy="276999"/>
          </a:xfrm>
          <a:prstGeom prst="rect">
            <a:avLst/>
          </a:prstGeom>
          <a:noFill/>
        </p:spPr>
        <p:txBody>
          <a:bodyPr wrap="square">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240686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944382" y="1521846"/>
            <a:ext cx="9556104" cy="4179793"/>
          </a:xfrm>
        </p:spPr>
        <p:txBody>
          <a:bodyPr anchor="t" anchorCtr="0">
            <a:normAutofit fontScale="92500"/>
          </a:bodyPr>
          <a:lstStyle/>
          <a:p>
            <a:pPr fontAlgn="base">
              <a:lnSpc>
                <a:spcPct val="114000"/>
              </a:lnSpc>
              <a:spcBef>
                <a:spcPts val="1200"/>
              </a:spcBef>
            </a:pPr>
            <a:r>
              <a:rPr lang="fr-CA" sz="2400" dirty="0"/>
              <a:t>La PAS a été conçue pour remplacer une partie du plasma dans les produits de plaquettes.</a:t>
            </a:r>
          </a:p>
          <a:p>
            <a:pPr fontAlgn="base">
              <a:lnSpc>
                <a:spcPct val="114000"/>
              </a:lnSpc>
              <a:spcBef>
                <a:spcPts val="1800"/>
              </a:spcBef>
            </a:pPr>
            <a:r>
              <a:rPr lang="fr-CA" sz="2400" dirty="0"/>
              <a:t>Elle entraîne une dilution supplémentaire des protéines plasmatiques, des cytokines, des </a:t>
            </a:r>
            <a:r>
              <a:rPr lang="fr-CA" sz="2400" dirty="0" err="1"/>
              <a:t>isoagglutinines</a:t>
            </a:r>
            <a:r>
              <a:rPr lang="fr-CA" sz="2400" dirty="0"/>
              <a:t> (anti-A, anti-B, anti-A/B) et d’autres molécules bioactives.</a:t>
            </a:r>
          </a:p>
          <a:p>
            <a:pPr fontAlgn="base">
              <a:lnSpc>
                <a:spcPct val="114000"/>
              </a:lnSpc>
              <a:spcBef>
                <a:spcPts val="1800"/>
              </a:spcBef>
            </a:pPr>
            <a:r>
              <a:rPr lang="fr-CA" sz="2400" dirty="0"/>
              <a:t>Elle aide à réduire l’incidence des réactions allergiques et des réactions fébriles transfusionnelles non hémolytiques</a:t>
            </a:r>
            <a:r>
              <a:rPr lang="fr-CA" sz="2400" baseline="30000" dirty="0"/>
              <a:t>1,2</a:t>
            </a:r>
            <a:r>
              <a:rPr lang="fr-CA" sz="2400" dirty="0"/>
              <a:t>.</a:t>
            </a:r>
          </a:p>
          <a:p>
            <a:pPr fontAlgn="base">
              <a:lnSpc>
                <a:spcPct val="114000"/>
              </a:lnSpc>
              <a:spcBef>
                <a:spcPts val="1800"/>
              </a:spcBef>
            </a:pPr>
            <a:r>
              <a:rPr lang="fr-CA" sz="2400" dirty="0"/>
              <a:t>Les intervalles entre l’hémostase et la transfusion restent les mêmes</a:t>
            </a:r>
            <a:r>
              <a:rPr lang="fr-CA" sz="2400" baseline="30000" dirty="0"/>
              <a:t>3</a:t>
            </a:r>
            <a:r>
              <a:rPr lang="fr-CA" sz="2400" dirty="0"/>
              <a:t>.</a:t>
            </a:r>
          </a:p>
          <a:p>
            <a:pPr fontAlgn="base">
              <a:lnSpc>
                <a:spcPct val="114000"/>
              </a:lnSpc>
              <a:spcBef>
                <a:spcPts val="1200"/>
              </a:spcBef>
            </a:pPr>
            <a:endParaRPr lang="en-US" sz="2800" dirty="0"/>
          </a:p>
          <a:p>
            <a:pPr fontAlgn="base">
              <a:lnSpc>
                <a:spcPct val="114000"/>
              </a:lnSpc>
              <a:spcBef>
                <a:spcPts val="1800"/>
              </a:spcBef>
            </a:pPr>
            <a:endParaRPr lang="en-US" sz="2800" dirty="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14387" y="72020"/>
            <a:ext cx="12192000" cy="943442"/>
          </a:xfrm>
        </p:spPr>
        <p:txBody>
          <a:bodyPr>
            <a:normAutofit/>
          </a:bodyPr>
          <a:lstStyle/>
          <a:p>
            <a:r>
              <a:rPr lang="fr-CA" dirty="0">
                <a:latin typeface="Arial"/>
                <a:cs typeface="Arial"/>
              </a:rPr>
              <a:t>La solution additive pour plaquettes (PAS)</a:t>
            </a:r>
          </a:p>
        </p:txBody>
      </p:sp>
      <p:sp>
        <p:nvSpPr>
          <p:cNvPr id="2" name="TextBox 1">
            <a:extLst>
              <a:ext uri="{FF2B5EF4-FFF2-40B4-BE49-F238E27FC236}">
                <a16:creationId xmlns:a16="http://schemas.microsoft.com/office/drawing/2014/main" id="{DF2C0BBB-39A8-7B2B-D96F-48E7A9AE280C}"/>
              </a:ext>
            </a:extLst>
          </p:cNvPr>
          <p:cNvSpPr txBox="1"/>
          <p:nvPr/>
        </p:nvSpPr>
        <p:spPr>
          <a:xfrm>
            <a:off x="4133088" y="6319450"/>
            <a:ext cx="7644384" cy="276999"/>
          </a:xfrm>
          <a:prstGeom prst="rect">
            <a:avLst/>
          </a:prstGeom>
          <a:noFill/>
        </p:spPr>
        <p:txBody>
          <a:bodyPr wrap="square">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366059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799564" y="1735428"/>
            <a:ext cx="10515600" cy="3441879"/>
          </a:xfrm>
        </p:spPr>
        <p:txBody>
          <a:bodyPr anchor="t" anchorCtr="0">
            <a:normAutofit/>
          </a:bodyPr>
          <a:lstStyle/>
          <a:p>
            <a:pPr marL="0" indent="0" fontAlgn="base">
              <a:lnSpc>
                <a:spcPct val="125000"/>
              </a:lnSpc>
              <a:buNone/>
            </a:pPr>
            <a:r>
              <a:rPr lang="fr-CA" sz="2400" dirty="0"/>
              <a:t>Les indications des plaquettes à teneur réduite en agents pathogènes sont les mêmes que celles des plaquettes non traitées, avec les ajouts suivants :</a:t>
            </a:r>
          </a:p>
          <a:p>
            <a:pPr marL="0" indent="0" fontAlgn="base">
              <a:lnSpc>
                <a:spcPct val="125000"/>
              </a:lnSpc>
              <a:buNone/>
            </a:pPr>
            <a:r>
              <a:rPr lang="fr-CA" sz="2800" b="1" dirty="0"/>
              <a:t>			</a:t>
            </a:r>
          </a:p>
          <a:p>
            <a:pPr marL="0" indent="0" algn="ctr" fontAlgn="base">
              <a:lnSpc>
                <a:spcPct val="125000"/>
              </a:lnSpc>
              <a:buNone/>
            </a:pPr>
            <a:r>
              <a:rPr lang="fr-CA" sz="2400" b="1" dirty="0"/>
              <a:t>Irradiation non requise/contre-indiquée</a:t>
            </a:r>
          </a:p>
          <a:p>
            <a:pPr marL="0" indent="0" algn="ctr" fontAlgn="base">
              <a:lnSpc>
                <a:spcPct val="125000"/>
              </a:lnSpc>
              <a:buNone/>
            </a:pPr>
            <a:r>
              <a:rPr lang="fr-CA" sz="2400" b="1" dirty="0"/>
              <a:t>Séronégativité pour le CMV </a:t>
            </a:r>
          </a:p>
          <a:p>
            <a:pPr marL="0" indent="0" algn="ctr" fontAlgn="base">
              <a:lnSpc>
                <a:spcPct val="125000"/>
              </a:lnSpc>
              <a:buNone/>
            </a:pPr>
            <a:endParaRPr lang="en-US" sz="3000" b="1" dirty="0"/>
          </a:p>
          <a:p>
            <a:pPr marL="0" indent="0" fontAlgn="base">
              <a:lnSpc>
                <a:spcPct val="125000"/>
              </a:lnSpc>
              <a:buNone/>
            </a:pPr>
            <a:endParaRPr lang="en-US" sz="2400" dirty="0"/>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38200" y="0"/>
            <a:ext cx="10515600" cy="943442"/>
          </a:xfrm>
        </p:spPr>
        <p:txBody>
          <a:bodyPr>
            <a:normAutofit/>
          </a:bodyPr>
          <a:lstStyle/>
          <a:p>
            <a:r>
              <a:rPr lang="fr-CA" dirty="0">
                <a:latin typeface="Arial"/>
                <a:cs typeface="Arial"/>
              </a:rPr>
              <a:t>Indications cliniques</a:t>
            </a:r>
          </a:p>
        </p:txBody>
      </p:sp>
      <p:sp>
        <p:nvSpPr>
          <p:cNvPr id="2" name="TextBox 1">
            <a:extLst>
              <a:ext uri="{FF2B5EF4-FFF2-40B4-BE49-F238E27FC236}">
                <a16:creationId xmlns:a16="http://schemas.microsoft.com/office/drawing/2014/main" id="{6619FD1A-DACC-32E4-3D15-09EF817B4511}"/>
              </a:ext>
            </a:extLst>
          </p:cNvPr>
          <p:cNvSpPr txBox="1"/>
          <p:nvPr/>
        </p:nvSpPr>
        <p:spPr>
          <a:xfrm>
            <a:off x="4133088" y="6319450"/>
            <a:ext cx="7644384" cy="276999"/>
          </a:xfrm>
          <a:prstGeom prst="rect">
            <a:avLst/>
          </a:prstGeom>
          <a:noFill/>
        </p:spPr>
        <p:txBody>
          <a:bodyPr wrap="square">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197266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AA55285-8C8F-4DEF-95D6-56C4E8745D4D}"/>
              </a:ext>
            </a:extLst>
          </p:cNvPr>
          <p:cNvSpPr>
            <a:spLocks noGrp="1"/>
          </p:cNvSpPr>
          <p:nvPr>
            <p:ph type="body" sz="quarter" idx="13"/>
          </p:nvPr>
        </p:nvSpPr>
        <p:spPr>
          <a:xfrm>
            <a:off x="838200" y="1065391"/>
            <a:ext cx="10515600" cy="4724400"/>
          </a:xfrm>
        </p:spPr>
        <p:txBody>
          <a:bodyPr>
            <a:normAutofit/>
          </a:bodyPr>
          <a:lstStyle/>
          <a:p>
            <a:pPr marL="0" indent="0" fontAlgn="base">
              <a:lnSpc>
                <a:spcPct val="125000"/>
              </a:lnSpc>
              <a:buNone/>
            </a:pPr>
            <a:r>
              <a:rPr lang="fr-CA" sz="2200" dirty="0">
                <a:latin typeface="Arial"/>
                <a:cs typeface="Arial"/>
              </a:rPr>
              <a:t>Les contre-indications des plaquettes à teneur réduite en agents pathogènes sont les mêmes que celles des plaquettes non traitées, avec les ajouts suivants :</a:t>
            </a:r>
          </a:p>
          <a:p>
            <a:pPr fontAlgn="base">
              <a:lnSpc>
                <a:spcPct val="125000"/>
              </a:lnSpc>
            </a:pPr>
            <a:r>
              <a:rPr lang="fr-CA" sz="2200" dirty="0">
                <a:latin typeface="Arial"/>
                <a:cs typeface="Arial"/>
              </a:rPr>
              <a:t>Patients ayant des antécédents de réactions d’hypersensibilité à l’</a:t>
            </a:r>
            <a:r>
              <a:rPr lang="fr-CA" sz="2200" dirty="0" err="1">
                <a:latin typeface="Arial"/>
                <a:cs typeface="Arial"/>
              </a:rPr>
              <a:t>amotosalène</a:t>
            </a:r>
            <a:r>
              <a:rPr lang="fr-CA" sz="2200" dirty="0">
                <a:latin typeface="Arial"/>
                <a:cs typeface="Arial"/>
              </a:rPr>
              <a:t> ou à tout autre produit contenant un psoralène.</a:t>
            </a:r>
          </a:p>
          <a:p>
            <a:pPr fontAlgn="base">
              <a:lnSpc>
                <a:spcPct val="125000"/>
              </a:lnSpc>
            </a:pPr>
            <a:r>
              <a:rPr lang="fr-CA" sz="2200" dirty="0">
                <a:latin typeface="Arial"/>
                <a:cs typeface="Arial"/>
              </a:rPr>
              <a:t>Nouveau-nés subissant une photothérapie à l’aide d’un dispositif émettant un rayonnement d’une </a:t>
            </a:r>
            <a:r>
              <a:rPr lang="fr-CA" sz="2200" b="1" dirty="0">
                <a:latin typeface="Arial"/>
                <a:cs typeface="Arial"/>
              </a:rPr>
              <a:t>longueur d’onde d’énergie maximale inférieure à 425 nm</a:t>
            </a:r>
            <a:r>
              <a:rPr lang="fr-CA" sz="2200" dirty="0">
                <a:latin typeface="Arial"/>
                <a:cs typeface="Arial"/>
              </a:rPr>
              <a:t> OU présentant une </a:t>
            </a:r>
            <a:r>
              <a:rPr lang="fr-CA" sz="2200" b="1" dirty="0">
                <a:latin typeface="Arial"/>
                <a:cs typeface="Arial"/>
              </a:rPr>
              <a:t>longueur d’onde d’émission minimale inférieure à 375 nm</a:t>
            </a:r>
            <a:r>
              <a:rPr lang="fr-CA" sz="2200" dirty="0">
                <a:latin typeface="Arial"/>
                <a:cs typeface="Arial"/>
              </a:rPr>
              <a:t>, du fait du risque d’érythème résultant de l’interaction entre la lumière ultraviolette et l’</a:t>
            </a:r>
            <a:r>
              <a:rPr lang="fr-CA" sz="2200" dirty="0" err="1">
                <a:latin typeface="Arial"/>
                <a:cs typeface="Arial"/>
              </a:rPr>
              <a:t>amotosalène</a:t>
            </a:r>
            <a:r>
              <a:rPr lang="fr-CA" sz="2200" dirty="0">
                <a:latin typeface="Arial"/>
                <a:cs typeface="Arial"/>
              </a:rPr>
              <a:t>.</a:t>
            </a:r>
          </a:p>
        </p:txBody>
      </p:sp>
      <p:sp>
        <p:nvSpPr>
          <p:cNvPr id="6" name="Title 5">
            <a:extLst>
              <a:ext uri="{FF2B5EF4-FFF2-40B4-BE49-F238E27FC236}">
                <a16:creationId xmlns:a16="http://schemas.microsoft.com/office/drawing/2014/main" id="{E57E7F5C-08DF-4E09-8C26-87262AAEC187}"/>
              </a:ext>
            </a:extLst>
          </p:cNvPr>
          <p:cNvSpPr>
            <a:spLocks noGrp="1"/>
          </p:cNvSpPr>
          <p:nvPr>
            <p:ph type="title"/>
          </p:nvPr>
        </p:nvSpPr>
        <p:spPr>
          <a:xfrm>
            <a:off x="838200" y="0"/>
            <a:ext cx="10515600" cy="943442"/>
          </a:xfrm>
        </p:spPr>
        <p:txBody>
          <a:bodyPr>
            <a:normAutofit/>
          </a:bodyPr>
          <a:lstStyle/>
          <a:p>
            <a:r>
              <a:rPr lang="fr-CA" dirty="0"/>
              <a:t>Contre-indications</a:t>
            </a:r>
          </a:p>
        </p:txBody>
      </p:sp>
      <p:sp>
        <p:nvSpPr>
          <p:cNvPr id="2" name="TextBox 1">
            <a:extLst>
              <a:ext uri="{FF2B5EF4-FFF2-40B4-BE49-F238E27FC236}">
                <a16:creationId xmlns:a16="http://schemas.microsoft.com/office/drawing/2014/main" id="{93E0EC11-1FA4-BF09-F092-E1C8CA3B8B6B}"/>
              </a:ext>
            </a:extLst>
          </p:cNvPr>
          <p:cNvSpPr txBox="1"/>
          <p:nvPr/>
        </p:nvSpPr>
        <p:spPr>
          <a:xfrm>
            <a:off x="4133088" y="6319450"/>
            <a:ext cx="7644384" cy="276999"/>
          </a:xfrm>
          <a:prstGeom prst="rect">
            <a:avLst/>
          </a:prstGeom>
          <a:noFill/>
        </p:spPr>
        <p:txBody>
          <a:bodyPr wrap="square">
            <a:spAutoFit/>
          </a:bodyPr>
          <a:lstStyle/>
          <a:p>
            <a:r>
              <a:rPr lang="fr-CA" sz="1200" b="0" dirty="0">
                <a:solidFill>
                  <a:schemeClr val="tx1">
                    <a:lumMod val="60000"/>
                    <a:lumOff val="40000"/>
                  </a:schemeClr>
                </a:solidFill>
                <a:latin typeface="Arial" panose="020B0604020202020204" pitchFamily="34" charset="0"/>
                <a:cs typeface="Arial" panose="020B0604020202020204" pitchFamily="34" charset="0"/>
              </a:rPr>
              <a:t>Source : </a:t>
            </a:r>
            <a:r>
              <a:rPr lang="fr-CA" sz="1200" dirty="0">
                <a:solidFill>
                  <a:schemeClr val="tx1">
                    <a:lumMod val="60000"/>
                    <a:lumOff val="40000"/>
                  </a:schemeClr>
                </a:solidFill>
                <a:latin typeface="Arial" panose="020B0604020202020204" pitchFamily="34" charset="0"/>
                <a:cs typeface="Arial" panose="020B0604020202020204" pitchFamily="34" charset="0"/>
              </a:rPr>
              <a:t>site Internet de développement professionnel de la Société canadienne du sang, profedu.ca</a:t>
            </a:r>
          </a:p>
        </p:txBody>
      </p:sp>
    </p:spTree>
    <p:custDataLst>
      <p:tags r:id="rId1"/>
    </p:custDataLst>
    <p:extLst>
      <p:ext uri="{BB962C8B-B14F-4D97-AF65-F5344CB8AC3E}">
        <p14:creationId xmlns:p14="http://schemas.microsoft.com/office/powerpoint/2010/main" val="3394418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anadian Blood Services">
      <a:dk1>
        <a:srgbClr val="4D4D4D"/>
      </a:dk1>
      <a:lt1>
        <a:srgbClr val="FFFFFF"/>
      </a:lt1>
      <a:dk2>
        <a:srgbClr val="8C8C8C"/>
      </a:dk2>
      <a:lt2>
        <a:srgbClr val="BEBEBE"/>
      </a:lt2>
      <a:accent1>
        <a:srgbClr val="ED1C24"/>
      </a:accent1>
      <a:accent2>
        <a:srgbClr val="C4161C"/>
      </a:accent2>
      <a:accent3>
        <a:srgbClr val="A70E13"/>
      </a:accent3>
      <a:accent4>
        <a:srgbClr val="54C3BB"/>
      </a:accent4>
      <a:accent5>
        <a:srgbClr val="549B96"/>
      </a:accent5>
      <a:accent6>
        <a:srgbClr val="F2F2F2"/>
      </a:accent6>
      <a:hlink>
        <a:srgbClr val="88528B"/>
      </a:hlink>
      <a:folHlink>
        <a:srgbClr val="55325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CCD596-1182-7148-A73C-E2D925F17539}" vid="{25DEFAFC-F2A7-AC4F-9C79-252FAF862B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7767A24F1E8428EC517B030A6928E" ma:contentTypeVersion="" ma:contentTypeDescription="Create a new document." ma:contentTypeScope="" ma:versionID="43e0769bd51f6b86a037873dbf942eff">
  <xsd:schema xmlns:xsd="http://www.w3.org/2001/XMLSchema" xmlns:xs="http://www.w3.org/2001/XMLSchema" xmlns:p="http://schemas.microsoft.com/office/2006/metadata/properties" xmlns:ns2="29b7afee-783b-43f8-bd7c-2087a9468aea" xmlns:ns3="bcf844a0-8d71-4485-aac0-f86690523e61" xmlns:ns4="a31d2d5e-e388-4f30-9ba5-17e7d9810864" targetNamespace="http://schemas.microsoft.com/office/2006/metadata/properties" ma:root="true" ma:fieldsID="6ca6dc5df3cfa7a4106f377ef8c8eb89" ns2:_="" ns3:_="" ns4:_="">
    <xsd:import namespace="29b7afee-783b-43f8-bd7c-2087a9468aea"/>
    <xsd:import namespace="bcf844a0-8d71-4485-aac0-f86690523e61"/>
    <xsd:import namespace="a31d2d5e-e388-4f30-9ba5-17e7d981086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lcf76f155ced4ddcb4097134ff3c332f" minOccurs="0"/>
                <xsd:element ref="ns4:TaxCatchAl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7afee-783b-43f8-bd7c-2087a9468a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f844a0-8d71-4485-aac0-f86690523e6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2b9c19e-1ce7-41ad-b5fe-f1235fea75d7"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1d2d5e-e388-4f30-9ba5-17e7d9810864"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dcbc9f7-f838-4f57-bd6d-4b1c73237ee6}" ma:internalName="TaxCatchAll" ma:showField="CatchAllData" ma:web="a31d2d5e-e388-4f30-9ba5-17e7d98108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cf844a0-8d71-4485-aac0-f86690523e61">
      <Terms xmlns="http://schemas.microsoft.com/office/infopath/2007/PartnerControls"/>
    </lcf76f155ced4ddcb4097134ff3c332f>
    <TaxCatchAll xmlns="a31d2d5e-e388-4f30-9ba5-17e7d9810864" xsi:nil="true"/>
    <SharedWithUsers xmlns="29b7afee-783b-43f8-bd7c-2087a9468aea">
      <UserInfo>
        <DisplayName>Kimberly Figures</DisplayName>
        <AccountId>38</AccountId>
        <AccountType/>
      </UserInfo>
      <UserInfo>
        <DisplayName>Tricia Abe</DisplayName>
        <AccountId>3076</AccountId>
        <AccountType/>
      </UserInfo>
      <UserInfo>
        <DisplayName>Shuoyan Ning</DisplayName>
        <AccountId>7699</AccountId>
        <AccountType/>
      </UserInfo>
      <UserInfo>
        <DisplayName>Michelle Zeller</DisplayName>
        <AccountId>288</AccountId>
        <AccountType/>
      </UserInfo>
      <UserInfo>
        <DisplayName>Casey Kapitany</DisplayName>
        <AccountId>2456</AccountId>
        <AccountType/>
      </UserInfo>
      <UserInfo>
        <DisplayName>Aditi Khandelwal</DisplayName>
        <AccountId>4714</AccountId>
        <AccountType/>
      </UserInfo>
      <UserInfo>
        <DisplayName>Amanda Nowry</DisplayName>
        <AccountId>8264</AccountId>
        <AccountType/>
      </UserInfo>
      <UserInfo>
        <DisplayName>Dorothy Harris</DisplayName>
        <AccountId>6459</AccountId>
        <AccountType/>
      </UserInfo>
      <UserInfo>
        <DisplayName>Gwen Clarke</DisplayName>
        <AccountId>286</AccountId>
        <AccountType/>
      </UserInfo>
      <UserInfo>
        <DisplayName>Abby Wolfe</DisplayName>
        <AccountId>6892</AccountId>
        <AccountType/>
      </UserInfo>
      <UserInfo>
        <DisplayName>Chantal Couture</DisplayName>
        <AccountId>6303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6E24E0-CE09-4648-B335-8FE8EDDD5C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7afee-783b-43f8-bd7c-2087a9468aea"/>
    <ds:schemaRef ds:uri="bcf844a0-8d71-4485-aac0-f86690523e61"/>
    <ds:schemaRef ds:uri="a31d2d5e-e388-4f30-9ba5-17e7d9810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3BBD3C-CEA3-4B87-9EF0-FB4B0296A2D7}">
  <ds:schemaRefs>
    <ds:schemaRef ds:uri="http://purl.org/dc/terms/"/>
    <ds:schemaRef ds:uri="http://schemas.microsoft.com/office/2006/metadata/properties"/>
    <ds:schemaRef ds:uri="http://schemas.microsoft.com/office/2006/documentManagement/types"/>
    <ds:schemaRef ds:uri="bcf844a0-8d71-4485-aac0-f86690523e61"/>
    <ds:schemaRef ds:uri="http://purl.org/dc/elements/1.1/"/>
    <ds:schemaRef ds:uri="http://schemas.openxmlformats.org/package/2006/metadata/core-properties"/>
    <ds:schemaRef ds:uri="http://schemas.microsoft.com/office/infopath/2007/PartnerControls"/>
    <ds:schemaRef ds:uri="a31d2d5e-e388-4f30-9ba5-17e7d9810864"/>
    <ds:schemaRef ds:uri="29b7afee-783b-43f8-bd7c-2087a9468aea"/>
    <ds:schemaRef ds:uri="http://www.w3.org/XML/1998/namespace"/>
    <ds:schemaRef ds:uri="http://purl.org/dc/dcmitype/"/>
  </ds:schemaRefs>
</ds:datastoreItem>
</file>

<file path=customXml/itemProps3.xml><?xml version="1.0" encoding="utf-8"?>
<ds:datastoreItem xmlns:ds="http://schemas.openxmlformats.org/officeDocument/2006/customXml" ds:itemID="{23A26280-168F-4281-9621-28E9A70235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13659</TotalTime>
  <Words>3302</Words>
  <Application>Microsoft Office PowerPoint</Application>
  <PresentationFormat>Widescreen</PresentationFormat>
  <Paragraphs>205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BlinkMacSystemFont</vt:lpstr>
      <vt:lpstr>Calibri</vt:lpstr>
      <vt:lpstr>Segoe UI</vt:lpstr>
      <vt:lpstr>Wingdings</vt:lpstr>
      <vt:lpstr>Office Theme</vt:lpstr>
      <vt:lpstr>Plaquettes à teneur réduite en agents pathogènes : l’essentiel des données cliniques</vt:lpstr>
      <vt:lpstr>Acronymes </vt:lpstr>
      <vt:lpstr>Technologie d’inactivation des agents pathogènes</vt:lpstr>
      <vt:lpstr>Terminologie</vt:lpstr>
      <vt:lpstr>Innocuité</vt:lpstr>
      <vt:lpstr>Produits de plaquettes </vt:lpstr>
      <vt:lpstr>La solution additive pour plaquettes (PAS)</vt:lpstr>
      <vt:lpstr>Indications cliniques</vt:lpstr>
      <vt:lpstr>Contre-indications</vt:lpstr>
      <vt:lpstr>Avantages des plaquettes à teneur réduite en agents pathogènes</vt:lpstr>
      <vt:lpstr>Avantages des plaquettes à teneur réduite en agents pathogènes</vt:lpstr>
      <vt:lpstr>Résultats cliniques et inconvénients </vt:lpstr>
      <vt:lpstr>Remarque sur l’efficacité clinique – Essai PLADO11</vt:lpstr>
      <vt:lpstr>Transfusions néonatales et intra-utérines   </vt:lpstr>
      <vt:lpstr>Ressources</vt:lpstr>
      <vt:lpstr>Références </vt:lpstr>
      <vt:lpstr>Ensemble, nous sommes la chaîne de vie du Canada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dc:title>
  <dc:creator>Michelle Armstrong</dc:creator>
  <cp:lastModifiedBy>Abby Wolfe</cp:lastModifiedBy>
  <cp:revision>89</cp:revision>
  <dcterms:created xsi:type="dcterms:W3CDTF">2020-08-13T18:27:05Z</dcterms:created>
  <dcterms:modified xsi:type="dcterms:W3CDTF">2022-12-15T19:26:02Z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0x010100D0B7767A24F1E8428EC517B030A6928E</vt:lpwstr>
  </property>
  <property fmtid="{D5CDD505-2E9C-101B-9397-08002B2CF9AE}" pid="3" name="MediaServiceImageTags">
    <vt:lpwstr/>
  </property>
  <property fmtid="{D5CDD505-2E9C-101B-9397-08002B2CF9AE}" pid="4" name="ArticulateGUID">
    <vt:lpwstr>735997B0-CB33-4F8A-84DD-FAA830D0B4AA</vt:lpwstr>
  </property>
  <property fmtid="{D5CDD505-2E9C-101B-9397-08002B2CF9AE}" pid="5" name="ArticulatePath">
    <vt:lpwstr>https://cbsscs.sharepoint.com/teams/external/CGT/Shared Documents/Chapter 19_PR platelets/Chapter_Slide decks_FAQ_FINAL versions/French 2022/2210-013_SHORT Slides-22Sept2022-FINAL_FR</vt:lpwstr>
  </property>
</Properties>
</file>