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notesSlides/notesSlide20.xml" ContentType="application/vnd.openxmlformats-officedocument.presentationml.notesSlide+xml"/>
  <Override PartName="/ppt/tags/tag21.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handoutMasterIdLst>
    <p:handoutMasterId r:id="rId28"/>
  </p:handoutMasterIdLst>
  <p:sldIdLst>
    <p:sldId id="256" r:id="rId5"/>
    <p:sldId id="311" r:id="rId6"/>
    <p:sldId id="649" r:id="rId7"/>
    <p:sldId id="5389" r:id="rId8"/>
    <p:sldId id="646" r:id="rId9"/>
    <p:sldId id="685" r:id="rId10"/>
    <p:sldId id="5407" r:id="rId11"/>
    <p:sldId id="650" r:id="rId12"/>
    <p:sldId id="664" r:id="rId13"/>
    <p:sldId id="5403" r:id="rId14"/>
    <p:sldId id="5406" r:id="rId15"/>
    <p:sldId id="697" r:id="rId16"/>
    <p:sldId id="660" r:id="rId17"/>
    <p:sldId id="607" r:id="rId18"/>
    <p:sldId id="592" r:id="rId19"/>
    <p:sldId id="318" r:id="rId20"/>
    <p:sldId id="5412" r:id="rId21"/>
    <p:sldId id="647" r:id="rId22"/>
    <p:sldId id="5413" r:id="rId23"/>
    <p:sldId id="5410" r:id="rId24"/>
    <p:sldId id="599" r:id="rId25"/>
    <p:sldId id="5411" r:id="rId26"/>
  </p:sldIdLst>
  <p:sldSz cx="12192000" cy="6858000"/>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AA6F200-ED11-A429-596B-15EBC0BCCE65}" name="Abby Wolfe" initials="AW" userId="S::abby.wolfe@blood.ca::4bd8c99e-4269-4737-a7cb-b8469a7bc8fd" providerId="AD"/>
  <p188:author id="{771B361A-D400-A834-2532-A0294A4D4ED3}" name="Rosanne Dawson" initials="RD" userId="S::Rosanne.Dawson@blood.ca::1030683f-5a69-49c3-8fe0-a695b4418ebb" providerId="AD"/>
  <p188:author id="{C16C2F49-1682-F94B-BCA6-A3A329139EF4}" name="Aditi Khandelwal" initials="AK" userId="S::aditi.khandelwal@blood.ca::7abcef6e-8258-45ee-a25f-6a92d7b1a3cd" providerId="AD"/>
  <p188:author id="{4BAD1D54-C365-C9CC-CFBD-DD2843A8DAC4}" name="Tricia Abe" initials="TA" userId="S::tricia.abe@blood.ca::54ab208a-2579-46a2-bbb1-09dd3af9c75d" providerId="AD"/>
  <p188:author id="{9CA8C16A-0819-4728-A8BF-7B8EF504827D}" name="Shuoyan Ning" initials="SN" userId="S::shuoyan.ning@blood.ca::9214369e-58a0-4792-a46f-d721ec4ea434" providerId="AD"/>
  <p188:author id="{5358D6A8-1E11-39E6-CDBD-C9A109D26E4D}" name="Michelle Zeller" initials="MZ" userId="S::michelle.zeller@blood.ca::d39c63db-2a57-4bcd-ac97-2096246c82d0" providerId="AD"/>
  <p188:author id="{42BEBAC5-E228-B817-E3E3-7E18BBE5D163}" name="Kathryn Webert" initials="KW" userId="S::kathryn.webert@blood.ca::d77486ed-c22a-4b28-8880-15883ffff453" providerId="AD"/>
  <p188:author id="{6F4D84D2-1992-529F-D488-421CF60E8F86}" name="Patrizia Ruoso" initials="PR" userId="S::Patrizia.Ruoso@blood.ca::994cc2a7-e06c-4d30-93c7-8b9f7f8c3b65" providerId="AD"/>
  <p188:author id="{9FEB14FC-B6BA-6583-5420-1E9761792E3B}" name="Kathryn Webert" initials="KW" userId="S::Kathryn.Webert@blood.ca::d77486ed-c22a-4b28-8880-15883ffff45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hantal Couture" initials="CC" lastIdx="79" clrIdx="0">
    <p:extLst>
      <p:ext uri="{19B8F6BF-5375-455C-9EA6-DF929625EA0E}">
        <p15:presenceInfo xmlns:p15="http://schemas.microsoft.com/office/powerpoint/2012/main" userId="S::Chantal.Couture@blood.ca::4e2f9947-7e80-49a9-a133-b0d677940a4e" providerId="AD"/>
      </p:ext>
    </p:extLst>
  </p:cmAuthor>
  <p:cmAuthor id="2" name="Amanda Nowry" initials="AN" lastIdx="9" clrIdx="1">
    <p:extLst>
      <p:ext uri="{19B8F6BF-5375-455C-9EA6-DF929625EA0E}">
        <p15:presenceInfo xmlns:p15="http://schemas.microsoft.com/office/powerpoint/2012/main" userId="S::Amanda.Nowry@blood.ca::328760f5-f4aa-4caf-bc28-192646c5848f" providerId="AD"/>
      </p:ext>
    </p:extLst>
  </p:cmAuthor>
  <p:cmAuthor id="3" name="Waseem Anani" initials="WA" lastIdx="2" clrIdx="2">
    <p:extLst>
      <p:ext uri="{19B8F6BF-5375-455C-9EA6-DF929625EA0E}">
        <p15:presenceInfo xmlns:p15="http://schemas.microsoft.com/office/powerpoint/2012/main" userId="S::waseem.anani@blood.ca::d735bd4c-96e2-44a3-a859-92395dbc2ccc" providerId="AD"/>
      </p:ext>
    </p:extLst>
  </p:cmAuthor>
  <p:cmAuthor id="4" name="Patrizia Ruoso" initials="PR" lastIdx="18" clrIdx="3">
    <p:extLst>
      <p:ext uri="{19B8F6BF-5375-455C-9EA6-DF929625EA0E}">
        <p15:presenceInfo xmlns:p15="http://schemas.microsoft.com/office/powerpoint/2012/main" userId="S::Patrizia.Ruoso@blood.ca::994cc2a7-e06c-4d30-93c7-8b9f7f8c3b65" providerId="AD"/>
      </p:ext>
    </p:extLst>
  </p:cmAuthor>
  <p:cmAuthor id="5" name="Andrea Colbourne" initials="AC" lastIdx="5" clrIdx="4">
    <p:extLst>
      <p:ext uri="{19B8F6BF-5375-455C-9EA6-DF929625EA0E}">
        <p15:presenceInfo xmlns:p15="http://schemas.microsoft.com/office/powerpoint/2012/main" userId="S::Andrea.Colbourne@blood.ca::60ba7371-403f-49a0-a49d-6e3f624e69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9E99"/>
    <a:srgbClr val="ED1C24"/>
    <a:srgbClr val="ED3338"/>
    <a:srgbClr val="88528B"/>
    <a:srgbClr val="E5A812"/>
    <a:srgbClr val="54C3BB"/>
    <a:srgbClr val="BEBEBE"/>
    <a:srgbClr val="8C8C8C"/>
    <a:srgbClr val="F6B600"/>
    <a:srgbClr val="E5A8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2" d="100"/>
          <a:sy n="102" d="100"/>
        </p:scale>
        <p:origin x="834" y="102"/>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p:scale>
          <a:sx n="1" d="2"/>
          <a:sy n="1" d="2"/>
        </p:scale>
        <p:origin x="2708" y="5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commentAuthors" Target="commentAuthors.xml"/><Relationship Id="rId35"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DB7EC99-B55D-4665-8F00-FB55CF318D4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70662609-3863-4A8A-914B-CC02289F74A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03A6354-54B3-4670-89C1-320F7A56B3EF}" type="datetimeFigureOut">
              <a:rPr lang="en-CA" smtClean="0"/>
              <a:t>2023-04-04</a:t>
            </a:fld>
            <a:endParaRPr lang="en-CA"/>
          </a:p>
        </p:txBody>
      </p:sp>
      <p:sp>
        <p:nvSpPr>
          <p:cNvPr id="4" name="Footer Placeholder 3">
            <a:extLst>
              <a:ext uri="{FF2B5EF4-FFF2-40B4-BE49-F238E27FC236}">
                <a16:creationId xmlns:a16="http://schemas.microsoft.com/office/drawing/2014/main" id="{BDDC6D5B-BBAD-429F-ABBF-DF5419B81E3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F59F72D0-FA33-4E00-A45E-51E5A2D657A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99DCD17-FB70-4447-A747-9ADE3B867C3E}" type="slidenum">
              <a:rPr lang="en-CA" smtClean="0"/>
              <a:t>‹#›</a:t>
            </a:fld>
            <a:endParaRPr lang="en-CA"/>
          </a:p>
        </p:txBody>
      </p:sp>
    </p:spTree>
    <p:extLst>
      <p:ext uri="{BB962C8B-B14F-4D97-AF65-F5344CB8AC3E}">
        <p14:creationId xmlns:p14="http://schemas.microsoft.com/office/powerpoint/2010/main" val="10729895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BC6736-BBE7-42BD-8FC3-A09AD53371F1}" type="datetimeFigureOut">
              <a:rPr lang="en-CA" smtClean="0"/>
              <a:t>2023-04-04</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95374F-67B4-4964-B74C-2D30B3D88A80}" type="slidenum">
              <a:rPr lang="en-CA" smtClean="0"/>
              <a:t>‹#›</a:t>
            </a:fld>
            <a:endParaRPr lang="en-CA"/>
          </a:p>
        </p:txBody>
      </p:sp>
    </p:spTree>
    <p:extLst>
      <p:ext uri="{BB962C8B-B14F-4D97-AF65-F5344CB8AC3E}">
        <p14:creationId xmlns:p14="http://schemas.microsoft.com/office/powerpoint/2010/main" val="1325909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presentation will provide you with a clinical overview of the use of solvent detergent (S/D) plasma. This video will take you approximately X minutes to watch. </a:t>
            </a:r>
            <a:endParaRPr lang="en-US" dirty="0"/>
          </a:p>
        </p:txBody>
      </p:sp>
      <p:sp>
        <p:nvSpPr>
          <p:cNvPr id="4" name="Slide Number Placeholder 3"/>
          <p:cNvSpPr>
            <a:spLocks noGrp="1"/>
          </p:cNvSpPr>
          <p:nvPr>
            <p:ph type="sldNum" sz="quarter" idx="10"/>
          </p:nvPr>
        </p:nvSpPr>
        <p:spPr/>
        <p:txBody>
          <a:bodyPr/>
          <a:lstStyle/>
          <a:p>
            <a:fld id="{6795374F-67B4-4964-B74C-2D30B3D88A80}" type="slidenum">
              <a:rPr lang="en-CA" smtClean="0"/>
              <a:t>1</a:t>
            </a:fld>
            <a:endParaRPr lang="en-CA"/>
          </a:p>
        </p:txBody>
      </p:sp>
    </p:spTree>
    <p:extLst>
      <p:ext uri="{BB962C8B-B14F-4D97-AF65-F5344CB8AC3E}">
        <p14:creationId xmlns:p14="http://schemas.microsoft.com/office/powerpoint/2010/main" val="3685778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This slide is for your reference and is from the </a:t>
            </a:r>
            <a:r>
              <a:rPr lang="en-US" err="1">
                <a:cs typeface="Calibri"/>
              </a:rPr>
              <a:t>Octaplasma</a:t>
            </a:r>
            <a:r>
              <a:rPr lang="en-US">
                <a:cs typeface="Calibri"/>
              </a:rPr>
              <a:t> Product Monograph. It provides a comparison of specific protein, immune globulin and factor levels in </a:t>
            </a:r>
            <a:r>
              <a:rPr lang="en-US" err="1">
                <a:cs typeface="Calibri"/>
              </a:rPr>
              <a:t>Octaplasma</a:t>
            </a:r>
            <a:r>
              <a:rPr lang="en-US">
                <a:cs typeface="Calibri"/>
              </a:rPr>
              <a:t> and plasma. Note that the study being referenced used fresh frozen plasma as opposed to frozen plasma, which is the product available from CBS; however, results would be expected to be similar. </a:t>
            </a:r>
          </a:p>
          <a:p>
            <a:endParaRPr lang="en-US">
              <a:cs typeface="Calibri"/>
            </a:endParaRPr>
          </a:p>
          <a:p>
            <a:r>
              <a:rPr lang="en-US">
                <a:cs typeface="Calibri"/>
              </a:rPr>
              <a:t>T</a:t>
            </a:r>
            <a:r>
              <a:rPr lang="en-US"/>
              <a:t>he coagulation factor levels are above 0.5 international units per </a:t>
            </a:r>
            <a:r>
              <a:rPr lang="en-US" err="1"/>
              <a:t>millilitre</a:t>
            </a:r>
            <a:r>
              <a:rPr lang="en-US"/>
              <a:t>. Also note that there is a modest reduction of protein S levels and a more significant reduction of alpha-2 antiplasmin levels.</a:t>
            </a:r>
            <a:endParaRPr lang="en-US">
              <a:cs typeface="Calibri" panose="020F0502020204030204"/>
            </a:endParaRPr>
          </a:p>
        </p:txBody>
      </p:sp>
      <p:sp>
        <p:nvSpPr>
          <p:cNvPr id="4" name="Slide Number Placeholder 3"/>
          <p:cNvSpPr>
            <a:spLocks noGrp="1"/>
          </p:cNvSpPr>
          <p:nvPr>
            <p:ph type="sldNum" sz="quarter" idx="5"/>
          </p:nvPr>
        </p:nvSpPr>
        <p:spPr/>
        <p:txBody>
          <a:bodyPr/>
          <a:lstStyle/>
          <a:p>
            <a:fld id="{6795374F-67B4-4964-B74C-2D30B3D88A80}" type="slidenum">
              <a:rPr lang="en-CA" smtClean="0"/>
              <a:t>10</a:t>
            </a:fld>
            <a:endParaRPr lang="en-CA"/>
          </a:p>
        </p:txBody>
      </p:sp>
    </p:spTree>
    <p:extLst>
      <p:ext uri="{BB962C8B-B14F-4D97-AF65-F5344CB8AC3E}">
        <p14:creationId xmlns:p14="http://schemas.microsoft.com/office/powerpoint/2010/main" val="32922183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required dosage of Octaplasma depends upon the clinical situation and underlying disorder. </a:t>
            </a:r>
          </a:p>
          <a:p>
            <a:endParaRPr lang="en-US"/>
          </a:p>
          <a:p>
            <a:r>
              <a:rPr lang="en-US"/>
              <a:t>Similar to frozen plasma, 12-15 mL of plasma per kg body weight is a generally accepted starting dose and would be expected to increase the patient's plasma coagulation factor levels by approximately 25%. </a:t>
            </a:r>
          </a:p>
          <a:p>
            <a:endParaRPr lang="en-US"/>
          </a:p>
          <a:p>
            <a:r>
              <a:rPr lang="en-US"/>
              <a:t>As an example, for a patient who weighs 70 kg, the appropriate dose would be 4-5 units of plasma.</a:t>
            </a:r>
            <a:endParaRPr lang="en-US">
              <a:cs typeface="Calibri" panose="020F0502020204030204"/>
            </a:endParaRPr>
          </a:p>
          <a:p>
            <a:endParaRPr lang="en-US"/>
          </a:p>
          <a:p>
            <a:r>
              <a:rPr lang="en-US"/>
              <a:t>As with all plasma transfusions, it is important to monitor the response, both clinically and with measurement of appropriate coagulation tests.</a:t>
            </a:r>
            <a:endParaRPr lang="en-US">
              <a:cs typeface="Calibri"/>
            </a:endParaRPr>
          </a:p>
          <a:p>
            <a:endParaRPr lang="en-US"/>
          </a:p>
        </p:txBody>
      </p:sp>
      <p:sp>
        <p:nvSpPr>
          <p:cNvPr id="4" name="Slide Number Placeholder 3"/>
          <p:cNvSpPr>
            <a:spLocks noGrp="1"/>
          </p:cNvSpPr>
          <p:nvPr>
            <p:ph type="sldNum" sz="quarter" idx="5"/>
          </p:nvPr>
        </p:nvSpPr>
        <p:spPr/>
        <p:txBody>
          <a:bodyPr/>
          <a:lstStyle/>
          <a:p>
            <a:fld id="{6795374F-67B4-4964-B74C-2D30B3D88A80}" type="slidenum">
              <a:rPr lang="en-CA" smtClean="0"/>
              <a:t>11</a:t>
            </a:fld>
            <a:endParaRPr lang="en-CA"/>
          </a:p>
        </p:txBody>
      </p:sp>
    </p:spTree>
    <p:extLst>
      <p:ext uri="{BB962C8B-B14F-4D97-AF65-F5344CB8AC3E}">
        <p14:creationId xmlns:p14="http://schemas.microsoft.com/office/powerpoint/2010/main" val="2385080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Solvent detergent plasma can be considered similar to frozen plasma with the same clinical efficacy. </a:t>
            </a:r>
          </a:p>
          <a:p>
            <a:endParaRPr lang="en-US"/>
          </a:p>
          <a:p>
            <a:r>
              <a:rPr lang="en-US"/>
              <a:t>As noted previously, the dosing volume is the same as for frozen plasma, but it is very important to note that, when dosing by number of units, more units may be required as the unit volume is smaller with Octaplasma units being 200 mL and plasma units generally ranging from 270 to 300 </a:t>
            </a:r>
            <a:r>
              <a:rPr lang="en-US" err="1"/>
              <a:t>mL.</a:t>
            </a:r>
            <a:endParaRPr lang="en-US">
              <a:cs typeface="Calibri"/>
            </a:endParaRPr>
          </a:p>
          <a:p>
            <a:endParaRPr lang="en-US">
              <a:cs typeface="Calibri"/>
            </a:endParaRPr>
          </a:p>
          <a:p>
            <a:r>
              <a:rPr lang="en-US"/>
              <a:t>Medical judgement is required, but, in general, solvent detergent plasma is acceptable for almost all patient groups. </a:t>
            </a:r>
          </a:p>
          <a:p>
            <a:endParaRPr lang="en-US"/>
          </a:p>
          <a:p>
            <a:r>
              <a:rPr lang="en-US"/>
              <a:t>It should not be used in patients with severe protein S deficiency, which is a rare condition that may present with thrombosis. If a patient has a contraindication to the use of S/D plasma, FP remains available.</a:t>
            </a:r>
            <a:endParaRPr lang="en-US">
              <a:cs typeface="Calibri"/>
            </a:endParaRPr>
          </a:p>
        </p:txBody>
      </p:sp>
      <p:sp>
        <p:nvSpPr>
          <p:cNvPr id="4" name="Slide Number Placeholder 3"/>
          <p:cNvSpPr>
            <a:spLocks noGrp="1"/>
          </p:cNvSpPr>
          <p:nvPr>
            <p:ph type="sldNum" sz="quarter" idx="5"/>
          </p:nvPr>
        </p:nvSpPr>
        <p:spPr/>
        <p:txBody>
          <a:bodyPr/>
          <a:lstStyle/>
          <a:p>
            <a:fld id="{6795374F-67B4-4964-B74C-2D30B3D88A80}" type="slidenum">
              <a:rPr lang="en-CA" smtClean="0"/>
              <a:t>12</a:t>
            </a:fld>
            <a:endParaRPr lang="en-CA"/>
          </a:p>
        </p:txBody>
      </p:sp>
    </p:spTree>
    <p:extLst>
      <p:ext uri="{BB962C8B-B14F-4D97-AF65-F5344CB8AC3E}">
        <p14:creationId xmlns:p14="http://schemas.microsoft.com/office/powerpoint/2010/main" val="20387249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administration of </a:t>
            </a:r>
            <a:r>
              <a:rPr lang="en-US" err="1"/>
              <a:t>Octaplasma</a:t>
            </a:r>
            <a:r>
              <a:rPr lang="en-US"/>
              <a:t> must be ABO-blood group compatible.</a:t>
            </a:r>
          </a:p>
          <a:p>
            <a:endParaRPr lang="en-US"/>
          </a:p>
          <a:p>
            <a:r>
              <a:rPr lang="en-US"/>
              <a:t>Like regular plasma, high dosages or infusion rates may induce hypervolemia, pulmonary edema and/or cardiac failure. High infusion rates may also cause cardiovascular effects as a result of citrate toxicity which can cause a fall in ionized calcium, especially in patients with liver function disorders. The effects of citrate can be minimized by giving calcium gluconate IV using another line to administer.</a:t>
            </a:r>
            <a:endParaRPr lang="en-US">
              <a:cs typeface="Calibri"/>
            </a:endParaRPr>
          </a:p>
        </p:txBody>
      </p:sp>
      <p:sp>
        <p:nvSpPr>
          <p:cNvPr id="4" name="Slide Number Placeholder 3"/>
          <p:cNvSpPr>
            <a:spLocks noGrp="1"/>
          </p:cNvSpPr>
          <p:nvPr>
            <p:ph type="sldNum" sz="quarter" idx="5"/>
          </p:nvPr>
        </p:nvSpPr>
        <p:spPr/>
        <p:txBody>
          <a:bodyPr/>
          <a:lstStyle/>
          <a:p>
            <a:fld id="{6795374F-67B4-4964-B74C-2D30B3D88A80}" type="slidenum">
              <a:rPr lang="en-CA" smtClean="0"/>
              <a:t>13</a:t>
            </a:fld>
            <a:endParaRPr lang="en-CA"/>
          </a:p>
        </p:txBody>
      </p:sp>
    </p:spTree>
    <p:extLst>
      <p:ext uri="{BB962C8B-B14F-4D97-AF65-F5344CB8AC3E}">
        <p14:creationId xmlns:p14="http://schemas.microsoft.com/office/powerpoint/2010/main" val="24750310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cs typeface="Calibri"/>
              </a:rPr>
              <a:t>The indications and contraindications of S/D plasma are similar to that of frozen plasma.</a:t>
            </a:r>
            <a:endParaRPr lang="en-CA"/>
          </a:p>
        </p:txBody>
      </p:sp>
      <p:sp>
        <p:nvSpPr>
          <p:cNvPr id="4" name="Slide Number Placeholder 3"/>
          <p:cNvSpPr>
            <a:spLocks noGrp="1"/>
          </p:cNvSpPr>
          <p:nvPr>
            <p:ph type="sldNum" sz="quarter" idx="5"/>
          </p:nvPr>
        </p:nvSpPr>
        <p:spPr/>
        <p:txBody>
          <a:bodyPr/>
          <a:lstStyle/>
          <a:p>
            <a:fld id="{6795374F-67B4-4964-B74C-2D30B3D88A80}" type="slidenum">
              <a:rPr lang="en-CA" smtClean="0"/>
              <a:t>14</a:t>
            </a:fld>
            <a:endParaRPr lang="en-CA"/>
          </a:p>
        </p:txBody>
      </p:sp>
    </p:spTree>
    <p:extLst>
      <p:ext uri="{BB962C8B-B14F-4D97-AF65-F5344CB8AC3E}">
        <p14:creationId xmlns:p14="http://schemas.microsoft.com/office/powerpoint/2010/main" val="9073839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The product monograph lists indications as the following:</a:t>
            </a:r>
            <a:endParaRPr lang="en-CA">
              <a:cs typeface="Calibri"/>
            </a:endParaRPr>
          </a:p>
          <a:p>
            <a:pPr marL="171450" indent="-171450">
              <a:buFont typeface="Arial"/>
              <a:buChar char="•"/>
            </a:pPr>
            <a:r>
              <a:rPr lang="en-CA"/>
              <a:t>Complex deficiencies of coagulation factors such as consumption coagulopathy e.g., disseminated intravascular coagulation (DIC) or coagulopathy due to severe hepatic failure, massive transfusion, or repeated large volume plasma exchange (especially in patients with impaired liver function). </a:t>
            </a:r>
            <a:endParaRPr lang="en-CA">
              <a:cs typeface="Calibri" panose="020F0502020204030204"/>
            </a:endParaRPr>
          </a:p>
          <a:p>
            <a:pPr marL="171450" indent="-171450">
              <a:buFont typeface="Arial"/>
              <a:buChar char="•"/>
            </a:pPr>
            <a:r>
              <a:rPr lang="en-CA"/>
              <a:t>May be used for emergency substitution therapy in coagulation factor deficiencies, when situations do not allow a precise laboratory diagnosis, or when a specific coagulation factor concentrate is not available. </a:t>
            </a:r>
            <a:endParaRPr lang="en-CA">
              <a:cs typeface="Calibri"/>
            </a:endParaRPr>
          </a:p>
          <a:p>
            <a:pPr marL="171450" indent="-171450">
              <a:buFont typeface="Arial"/>
              <a:buChar char="•"/>
            </a:pPr>
            <a:r>
              <a:rPr lang="en-CA"/>
              <a:t>Rapid reversal of effects of oral anticoagulants when vitamin K is insufficient in emergency situations, or in patients with impaired liver function.</a:t>
            </a:r>
            <a:endParaRPr lang="en-CA">
              <a:cs typeface="Calibri"/>
            </a:endParaRPr>
          </a:p>
        </p:txBody>
      </p:sp>
      <p:sp>
        <p:nvSpPr>
          <p:cNvPr id="4" name="Slide Number Placeholder 3"/>
          <p:cNvSpPr>
            <a:spLocks noGrp="1"/>
          </p:cNvSpPr>
          <p:nvPr>
            <p:ph type="sldNum" sz="quarter" idx="5"/>
          </p:nvPr>
        </p:nvSpPr>
        <p:spPr/>
        <p:txBody>
          <a:bodyPr/>
          <a:lstStyle/>
          <a:p>
            <a:fld id="{6795374F-67B4-4964-B74C-2D30B3D88A80}" type="slidenum">
              <a:rPr lang="en-CA" smtClean="0"/>
              <a:t>15</a:t>
            </a:fld>
            <a:endParaRPr lang="en-CA"/>
          </a:p>
        </p:txBody>
      </p:sp>
    </p:spTree>
    <p:extLst>
      <p:ext uri="{BB962C8B-B14F-4D97-AF65-F5344CB8AC3E}">
        <p14:creationId xmlns:p14="http://schemas.microsoft.com/office/powerpoint/2010/main" val="15484328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000000"/>
                </a:solidFill>
                <a:effectLst/>
                <a:cs typeface="Arial"/>
              </a:rPr>
              <a:t>Like frozen plasma, Octaplasma is contraindicated in patients with immunoglobulin A (IgA) deficiency with documented antibodies against IgA as it may cause anaphylactic and anaphylactoid reactions.</a:t>
            </a:r>
            <a:r>
              <a:rPr lang="en-US">
                <a:solidFill>
                  <a:srgbClr val="000000"/>
                </a:solidFill>
                <a:cs typeface="Arial"/>
              </a:rPr>
              <a:t>  </a:t>
            </a:r>
            <a:endParaRPr lang="en-US">
              <a:solidFill>
                <a:srgbClr val="000000"/>
              </a:solidFill>
              <a:effectLst/>
              <a:cs typeface="Arial"/>
            </a:endParaRPr>
          </a:p>
          <a:p>
            <a:pPr marL="0" indent="0">
              <a:buFontTx/>
              <a:buNone/>
            </a:pPr>
            <a:endParaRPr lang="en-US">
              <a:solidFill>
                <a:srgbClr val="000000"/>
              </a:solidFill>
              <a:effectLst/>
            </a:endParaRPr>
          </a:p>
          <a:p>
            <a:r>
              <a:rPr lang="en-US">
                <a:solidFill>
                  <a:srgbClr val="000000"/>
                </a:solidFill>
                <a:cs typeface="Arial"/>
              </a:rPr>
              <a:t>Octaplasma is also contraindicated in patients with severe</a:t>
            </a:r>
            <a:r>
              <a:rPr lang="en-US">
                <a:solidFill>
                  <a:srgbClr val="000000"/>
                </a:solidFill>
                <a:effectLst/>
                <a:cs typeface="Arial"/>
              </a:rPr>
              <a:t> deficiency of protein S; </a:t>
            </a:r>
            <a:r>
              <a:rPr lang="en-US">
                <a:solidFill>
                  <a:srgbClr val="000000"/>
                </a:solidFill>
                <a:cs typeface="Arial"/>
              </a:rPr>
              <a:t>a history</a:t>
            </a:r>
            <a:r>
              <a:rPr lang="en-US">
                <a:solidFill>
                  <a:srgbClr val="000000"/>
                </a:solidFill>
                <a:effectLst/>
                <a:cs typeface="Arial"/>
              </a:rPr>
              <a:t> of hypersensitivity to fresh frozen plasma or to plasma-derived products including any plasma protein; or a history of hypersensitivity reaction to Octaplasma.</a:t>
            </a:r>
          </a:p>
          <a:p>
            <a:pPr marL="0" indent="0">
              <a:buFontTx/>
              <a:buNone/>
            </a:pPr>
            <a:endParaRPr lang="en-US" sz="1800">
              <a:solidFill>
                <a:srgbClr val="000000"/>
              </a:solidFill>
              <a:effectLst/>
              <a:latin typeface="Arial" panose="020B0604020202020204" pitchFamily="34" charset="0"/>
            </a:endParaRPr>
          </a:p>
          <a:p>
            <a:endParaRPr lang="en-US">
              <a:solidFill>
                <a:srgbClr val="000000"/>
              </a:solidFill>
              <a:effectLst/>
              <a:latin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6795374F-67B4-4964-B74C-2D30B3D88A80}" type="slidenum">
              <a:rPr lang="en-CA" smtClean="0"/>
              <a:t>16</a:t>
            </a:fld>
            <a:endParaRPr lang="en-CA"/>
          </a:p>
        </p:txBody>
      </p:sp>
    </p:spTree>
    <p:extLst>
      <p:ext uri="{BB962C8B-B14F-4D97-AF65-F5344CB8AC3E}">
        <p14:creationId xmlns:p14="http://schemas.microsoft.com/office/powerpoint/2010/main" val="21120380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Read text</a:t>
            </a:r>
            <a:endParaRPr lang="en-US" dirty="0"/>
          </a:p>
        </p:txBody>
      </p:sp>
      <p:sp>
        <p:nvSpPr>
          <p:cNvPr id="4" name="Slide Number Placeholder 3"/>
          <p:cNvSpPr>
            <a:spLocks noGrp="1"/>
          </p:cNvSpPr>
          <p:nvPr>
            <p:ph type="sldNum" sz="quarter" idx="5"/>
          </p:nvPr>
        </p:nvSpPr>
        <p:spPr/>
        <p:txBody>
          <a:bodyPr/>
          <a:lstStyle/>
          <a:p>
            <a:fld id="{6795374F-67B4-4964-B74C-2D30B3D88A80}" type="slidenum">
              <a:rPr lang="en-CA" smtClean="0"/>
              <a:t>17</a:t>
            </a:fld>
            <a:endParaRPr lang="en-CA"/>
          </a:p>
        </p:txBody>
      </p:sp>
    </p:spTree>
    <p:extLst>
      <p:ext uri="{BB962C8B-B14F-4D97-AF65-F5344CB8AC3E}">
        <p14:creationId xmlns:p14="http://schemas.microsoft.com/office/powerpoint/2010/main" val="17251690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cs typeface="Calibri"/>
              </a:rPr>
              <a:t>Read slide</a:t>
            </a:r>
            <a:endParaRPr lang="en-CA"/>
          </a:p>
        </p:txBody>
      </p:sp>
      <p:sp>
        <p:nvSpPr>
          <p:cNvPr id="4" name="Slide Number Placeholder 3"/>
          <p:cNvSpPr>
            <a:spLocks noGrp="1"/>
          </p:cNvSpPr>
          <p:nvPr>
            <p:ph type="sldNum" sz="quarter" idx="5"/>
          </p:nvPr>
        </p:nvSpPr>
        <p:spPr/>
        <p:txBody>
          <a:bodyPr/>
          <a:lstStyle/>
          <a:p>
            <a:fld id="{6795374F-67B4-4964-B74C-2D30B3D88A80}" type="slidenum">
              <a:rPr lang="en-CA" smtClean="0"/>
              <a:t>18</a:t>
            </a:fld>
            <a:endParaRPr lang="en-CA"/>
          </a:p>
        </p:txBody>
      </p:sp>
    </p:spTree>
    <p:extLst>
      <p:ext uri="{BB962C8B-B14F-4D97-AF65-F5344CB8AC3E}">
        <p14:creationId xmlns:p14="http://schemas.microsoft.com/office/powerpoint/2010/main" val="15883352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slide is for your reference and lists many excellent resources that are available.</a:t>
            </a:r>
          </a:p>
          <a:p>
            <a:r>
              <a:rPr lang="en-US" dirty="0" err="1">
                <a:cs typeface="Calibri"/>
              </a:rPr>
              <a:t>Octapharma</a:t>
            </a:r>
            <a:r>
              <a:rPr lang="en-US" dirty="0">
                <a:cs typeface="Calibri"/>
              </a:rPr>
              <a:t> has prepared many educational resources that are available on their website. As well, the product monograph should always be consulted.</a:t>
            </a:r>
          </a:p>
          <a:p>
            <a:endParaRPr lang="en-US" dirty="0">
              <a:cs typeface="Calibri"/>
            </a:endParaRPr>
          </a:p>
          <a:p>
            <a:r>
              <a:rPr lang="en-US" dirty="0">
                <a:cs typeface="Calibri"/>
              </a:rPr>
              <a:t>At Canadian Blood Services, there are various educational resources about S/D plasma and many other topics on the Professional Education website.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5374F-67B4-4964-B74C-2D30B3D88A80}"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0561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will cover the following topics:</a:t>
            </a:r>
          </a:p>
          <a:p>
            <a:pPr marL="171450" indent="-171450">
              <a:spcBef>
                <a:spcPts val="1000"/>
              </a:spcBef>
              <a:buFont typeface="Arial"/>
              <a:buChar char="•"/>
            </a:pPr>
            <a:r>
              <a:rPr lang="en-US" dirty="0"/>
              <a:t>Pathogen-reduced inventory at Canadian Blood Services including the benefits of pathogen inactivation</a:t>
            </a:r>
            <a:endParaRPr lang="en-US" dirty="0">
              <a:cs typeface="Calibri"/>
            </a:endParaRPr>
          </a:p>
          <a:p>
            <a:pPr marL="171450" indent="-171450">
              <a:spcBef>
                <a:spcPts val="1000"/>
              </a:spcBef>
              <a:buFont typeface="Arial"/>
              <a:buChar char="•"/>
            </a:pPr>
            <a:r>
              <a:rPr lang="en-US" dirty="0"/>
              <a:t>Octaplasma product characteristics;</a:t>
            </a:r>
            <a:endParaRPr lang="en-US" dirty="0">
              <a:cs typeface="Calibri"/>
            </a:endParaRPr>
          </a:p>
          <a:p>
            <a:pPr marL="171450" indent="-171450">
              <a:spcBef>
                <a:spcPts val="1000"/>
              </a:spcBef>
              <a:buFont typeface="Arial"/>
              <a:buChar char="•"/>
            </a:pPr>
            <a:r>
              <a:rPr lang="en-US" dirty="0"/>
              <a:t>Indications and contraindications;  and</a:t>
            </a:r>
            <a:endParaRPr lang="en-US" dirty="0">
              <a:cs typeface="Calibri"/>
            </a:endParaRPr>
          </a:p>
          <a:p>
            <a:pPr marL="171450" indent="-171450">
              <a:spcBef>
                <a:spcPts val="1000"/>
              </a:spcBef>
              <a:buFont typeface="Arial"/>
              <a:buChar char="•"/>
            </a:pPr>
            <a:r>
              <a:rPr lang="en-US" dirty="0"/>
              <a:t>Additional resources</a:t>
            </a:r>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6795374F-67B4-4964-B74C-2D30B3D88A80}" type="slidenum">
              <a:rPr lang="en-CA" smtClean="0"/>
              <a:t>2</a:t>
            </a:fld>
            <a:endParaRPr lang="en-CA"/>
          </a:p>
        </p:txBody>
      </p:sp>
    </p:spTree>
    <p:extLst>
      <p:ext uri="{BB962C8B-B14F-4D97-AF65-F5344CB8AC3E}">
        <p14:creationId xmlns:p14="http://schemas.microsoft.com/office/powerpoint/2010/main" val="16879325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Please contact </a:t>
            </a:r>
            <a:r>
              <a:rPr lang="en-US" err="1">
                <a:cs typeface="Calibri"/>
              </a:rPr>
              <a:t>Octapharma</a:t>
            </a:r>
            <a:r>
              <a:rPr lang="en-US">
                <a:cs typeface="Calibri"/>
              </a:rPr>
              <a:t> with any questions about Octaplasma.</a:t>
            </a:r>
          </a:p>
          <a:p>
            <a:endParaRPr lang="en-US">
              <a:cs typeface="Calibri"/>
            </a:endParaRPr>
          </a:p>
          <a:p>
            <a:r>
              <a:rPr lang="en-US">
                <a:cs typeface="Calibri"/>
              </a:rPr>
              <a:t>Please contact your local Hospital Liaison Specialist with any questions about Canadian Blood Services and plasma</a:t>
            </a:r>
          </a:p>
        </p:txBody>
      </p:sp>
      <p:sp>
        <p:nvSpPr>
          <p:cNvPr id="4" name="Slide Number Placeholder 3"/>
          <p:cNvSpPr>
            <a:spLocks noGrp="1"/>
          </p:cNvSpPr>
          <p:nvPr>
            <p:ph type="sldNum" sz="quarter" idx="5"/>
          </p:nvPr>
        </p:nvSpPr>
        <p:spPr/>
        <p:txBody>
          <a:bodyPr/>
          <a:lstStyle/>
          <a:p>
            <a:fld id="{6795374F-67B4-4964-B74C-2D30B3D88A80}" type="slidenum">
              <a:rPr lang="en-CA" smtClean="0"/>
              <a:t>20</a:t>
            </a:fld>
            <a:endParaRPr lang="en-CA"/>
          </a:p>
        </p:txBody>
      </p:sp>
    </p:spTree>
    <p:extLst>
      <p:ext uri="{BB962C8B-B14F-4D97-AF65-F5344CB8AC3E}">
        <p14:creationId xmlns:p14="http://schemas.microsoft.com/office/powerpoint/2010/main" val="17144722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1"/>
          </a:p>
        </p:txBody>
      </p:sp>
      <p:sp>
        <p:nvSpPr>
          <p:cNvPr id="4" name="Slide Number Placeholder 3"/>
          <p:cNvSpPr>
            <a:spLocks noGrp="1"/>
          </p:cNvSpPr>
          <p:nvPr>
            <p:ph type="sldNum" sz="quarter" idx="5"/>
          </p:nvPr>
        </p:nvSpPr>
        <p:spPr/>
        <p:txBody>
          <a:bodyPr/>
          <a:lstStyle/>
          <a:p>
            <a:fld id="{6795374F-67B4-4964-B74C-2D30B3D88A80}" type="slidenum">
              <a:rPr lang="en-CA" smtClean="0"/>
              <a:t>21</a:t>
            </a:fld>
            <a:endParaRPr lang="en-CA"/>
          </a:p>
        </p:txBody>
      </p:sp>
    </p:spTree>
    <p:extLst>
      <p:ext uri="{BB962C8B-B14F-4D97-AF65-F5344CB8AC3E}">
        <p14:creationId xmlns:p14="http://schemas.microsoft.com/office/powerpoint/2010/main" val="23017936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95374F-67B4-4964-B74C-2D30B3D88A80}" type="slidenum">
              <a:rPr lang="en-CA" smtClean="0"/>
              <a:t>22</a:t>
            </a:fld>
            <a:endParaRPr lang="en-CA"/>
          </a:p>
        </p:txBody>
      </p:sp>
    </p:spTree>
    <p:extLst>
      <p:ext uri="{BB962C8B-B14F-4D97-AF65-F5344CB8AC3E}">
        <p14:creationId xmlns:p14="http://schemas.microsoft.com/office/powerpoint/2010/main" val="1121904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These acronyms will be used during the presentation.</a:t>
            </a:r>
            <a:endParaRPr lang="en-US"/>
          </a:p>
        </p:txBody>
      </p:sp>
      <p:sp>
        <p:nvSpPr>
          <p:cNvPr id="4" name="Slide Number Placeholder 3"/>
          <p:cNvSpPr>
            <a:spLocks noGrp="1"/>
          </p:cNvSpPr>
          <p:nvPr>
            <p:ph type="sldNum" sz="quarter" idx="5"/>
          </p:nvPr>
        </p:nvSpPr>
        <p:spPr/>
        <p:txBody>
          <a:bodyPr/>
          <a:lstStyle/>
          <a:p>
            <a:fld id="{6795374F-67B4-4964-B74C-2D30B3D88A80}" type="slidenum">
              <a:rPr lang="en-CA" smtClean="0"/>
              <a:t>3</a:t>
            </a:fld>
            <a:endParaRPr lang="en-CA"/>
          </a:p>
        </p:txBody>
      </p:sp>
    </p:spTree>
    <p:extLst>
      <p:ext uri="{BB962C8B-B14F-4D97-AF65-F5344CB8AC3E}">
        <p14:creationId xmlns:p14="http://schemas.microsoft.com/office/powerpoint/2010/main" val="2871601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cs typeface="Calibri"/>
              </a:rPr>
              <a:t>Read slide</a:t>
            </a:r>
            <a:endParaRPr lang="en-CA"/>
          </a:p>
        </p:txBody>
      </p:sp>
      <p:sp>
        <p:nvSpPr>
          <p:cNvPr id="4" name="Slide Number Placeholder 3"/>
          <p:cNvSpPr>
            <a:spLocks noGrp="1"/>
          </p:cNvSpPr>
          <p:nvPr>
            <p:ph type="sldNum" sz="quarter" idx="5"/>
          </p:nvPr>
        </p:nvSpPr>
        <p:spPr/>
        <p:txBody>
          <a:bodyPr/>
          <a:lstStyle/>
          <a:p>
            <a:fld id="{6795374F-67B4-4964-B74C-2D30B3D88A80}" type="slidenum">
              <a:rPr lang="en-CA" smtClean="0"/>
              <a:t>4</a:t>
            </a:fld>
            <a:endParaRPr lang="en-CA"/>
          </a:p>
        </p:txBody>
      </p:sp>
    </p:spTree>
    <p:extLst>
      <p:ext uri="{BB962C8B-B14F-4D97-AF65-F5344CB8AC3E}">
        <p14:creationId xmlns:p14="http://schemas.microsoft.com/office/powerpoint/2010/main" val="937661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Plasma is produced from whole blood collections and from apheresis collections. Solvent detergent treatment reduces the risk of transfusion-transmitted pathogen infections and provides an additional layer of safety against:</a:t>
            </a:r>
          </a:p>
          <a:p>
            <a:pPr marL="285750" indent="-285750">
              <a:buFont typeface="Arial"/>
              <a:buChar char="•"/>
            </a:pPr>
            <a:r>
              <a:rPr lang="en-US"/>
              <a:t>Enveloped viruses (including Hepatitis B and C and HIV);</a:t>
            </a:r>
            <a:endParaRPr lang="en-US">
              <a:cs typeface="Calibri"/>
            </a:endParaRPr>
          </a:p>
          <a:p>
            <a:pPr marL="285750" indent="-285750">
              <a:buFont typeface="Arial"/>
              <a:buChar char="•"/>
            </a:pPr>
            <a:r>
              <a:rPr lang="en-US"/>
              <a:t>Bacteria;</a:t>
            </a:r>
            <a:endParaRPr lang="en-US">
              <a:cs typeface="Calibri"/>
            </a:endParaRPr>
          </a:p>
          <a:p>
            <a:pPr marL="285750" indent="-285750">
              <a:buFont typeface="Arial"/>
              <a:buChar char="•"/>
            </a:pPr>
            <a:r>
              <a:rPr lang="en-US"/>
              <a:t>Protozoa parasites;</a:t>
            </a:r>
            <a:endParaRPr lang="en-US">
              <a:cs typeface="Calibri"/>
            </a:endParaRPr>
          </a:p>
          <a:p>
            <a:pPr marL="285750" indent="-285750">
              <a:buFont typeface="Arial"/>
              <a:buChar char="•"/>
            </a:pPr>
            <a:r>
              <a:rPr lang="en-US"/>
              <a:t>Prions; and </a:t>
            </a:r>
            <a:endParaRPr lang="en-US">
              <a:cs typeface="Calibri"/>
            </a:endParaRPr>
          </a:p>
          <a:p>
            <a:pPr marL="285750" indent="-285750">
              <a:buFont typeface="Arial"/>
              <a:buChar char="•"/>
            </a:pPr>
            <a:r>
              <a:rPr lang="en-US"/>
              <a:t>White blood cells</a:t>
            </a:r>
            <a:endParaRPr lang="en-US">
              <a:cs typeface="Calibri"/>
            </a:endParaRPr>
          </a:p>
          <a:p>
            <a:endParaRPr lang="en-US">
              <a:cs typeface="Calibri"/>
            </a:endParaRPr>
          </a:p>
          <a:p>
            <a:r>
              <a:rPr lang="en-US"/>
              <a:t>However, please note that solvent detergent treatment is only effective for viruses enveloped in a lipid coat and/or large enough to be filtered. It is not effective against hepatitis A virus and parvovirus B19, so there are other risk-reducing steps in place for these viruses.</a:t>
            </a:r>
            <a:endParaRPr lang="en-US">
              <a:cs typeface="Calibri"/>
            </a:endParaRPr>
          </a:p>
          <a:p>
            <a:endParaRPr lang="en-US">
              <a:latin typeface="Calibri" panose="020F0502020204030204"/>
              <a:cs typeface="Calibri" panose="020F0502020204030204"/>
            </a:endParaRPr>
          </a:p>
          <a:p>
            <a:endParaRPr lang="en-CA" sz="1800">
              <a:latin typeface="Arial"/>
              <a:cs typeface="Arial"/>
            </a:endParaRP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6795374F-67B4-4964-B74C-2D30B3D88A80}" type="slidenum">
              <a:rPr lang="en-CA" smtClean="0"/>
              <a:t>5</a:t>
            </a:fld>
            <a:endParaRPr lang="en-CA"/>
          </a:p>
        </p:txBody>
      </p:sp>
    </p:spTree>
    <p:extLst>
      <p:ext uri="{BB962C8B-B14F-4D97-AF65-F5344CB8AC3E}">
        <p14:creationId xmlns:p14="http://schemas.microsoft.com/office/powerpoint/2010/main" val="132495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Canada, Octaplasma is the commercial name for the S/D plasma manufactured by </a:t>
            </a:r>
            <a:r>
              <a:rPr lang="en-US" dirty="0" err="1"/>
              <a:t>Octapharma</a:t>
            </a:r>
            <a:r>
              <a:rPr lang="en-US" dirty="0"/>
              <a:t>. Octaplasma is a pathogen-reduced form of frozen plasma that reduces the risk of transfusion-related viral infections and other adverse reactions.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As of March 27, 2023, Octaplasma, the S/D plasma manufactured by </a:t>
            </a:r>
            <a:r>
              <a:rPr lang="en-US" dirty="0" err="1"/>
              <a:t>Octapharma</a:t>
            </a:r>
            <a:r>
              <a:rPr lang="en-US" dirty="0"/>
              <a:t>, will be available for all patients. Prior to this time, it was only available for special patient populations. </a:t>
            </a:r>
            <a:endParaRPr lang="en-US" dirty="0">
              <a:cs typeface="Calibri"/>
            </a:endParaRPr>
          </a:p>
          <a:p>
            <a:endParaRPr lang="en-US" dirty="0"/>
          </a:p>
          <a:p>
            <a:r>
              <a:rPr lang="en-US" dirty="0"/>
              <a:t>Making it available to all patients is the most timely and cost-effective path to a pathogen-reduced plasma supply.  </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6795374F-67B4-4964-B74C-2D30B3D88A80}" type="slidenum">
              <a:rPr lang="en-CA" smtClean="0"/>
              <a:t>6</a:t>
            </a:fld>
            <a:endParaRPr lang="en-CA"/>
          </a:p>
        </p:txBody>
      </p:sp>
    </p:spTree>
    <p:extLst>
      <p:ext uri="{BB962C8B-B14F-4D97-AF65-F5344CB8AC3E}">
        <p14:creationId xmlns:p14="http://schemas.microsoft.com/office/powerpoint/2010/main" val="1952915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Using Octaplasma provides the following benefits to patients:</a:t>
            </a:r>
            <a:endParaRPr lang="en-US">
              <a:cs typeface="Calibri" panose="020F0502020204030204"/>
            </a:endParaRPr>
          </a:p>
          <a:p>
            <a:pPr marL="171450" indent="-171450">
              <a:buFont typeface="Arial"/>
              <a:buChar char="•"/>
            </a:pPr>
            <a:r>
              <a:rPr lang="en-US"/>
              <a:t>Decreased risk of bacterial, viral, protozoal infection;</a:t>
            </a:r>
            <a:endParaRPr lang="en-US">
              <a:cs typeface="Calibri" panose="020F0502020204030204"/>
            </a:endParaRPr>
          </a:p>
          <a:p>
            <a:pPr marL="171450" indent="-171450">
              <a:buFont typeface="Arial"/>
              <a:buChar char="•"/>
            </a:pPr>
            <a:r>
              <a:rPr lang="en-US"/>
              <a:t>It may be associated with a decreased risk of adverse reactions including allergic reactions, transfusion related acute lung injury (TRALI), and other immune reactions; and</a:t>
            </a:r>
            <a:endParaRPr lang="en-US">
              <a:cs typeface="Calibri" panose="020F0502020204030204"/>
            </a:endParaRPr>
          </a:p>
          <a:p>
            <a:pPr marL="171450" indent="-171450">
              <a:buFont typeface="Arial"/>
              <a:buChar char="•"/>
            </a:pPr>
            <a:r>
              <a:rPr lang="en-US"/>
              <a:t>The units have consistent levels of coagulation factors</a:t>
            </a:r>
            <a:endParaRPr lang="en-US">
              <a:cs typeface="Calibri" panose="020F0502020204030204"/>
            </a:endParaRPr>
          </a:p>
          <a:p>
            <a:endParaRPr lang="en-US"/>
          </a:p>
          <a:p>
            <a:r>
              <a:rPr lang="en-US"/>
              <a:t>The use of Octaplasma also benefits the blood system as it results in increased Canadian plasma available for fractionation.</a:t>
            </a:r>
            <a:endParaRPr lang="en-US">
              <a:cs typeface="Calibri"/>
            </a:endParaRPr>
          </a:p>
        </p:txBody>
      </p:sp>
      <p:sp>
        <p:nvSpPr>
          <p:cNvPr id="4" name="Slide Number Placeholder 3"/>
          <p:cNvSpPr>
            <a:spLocks noGrp="1"/>
          </p:cNvSpPr>
          <p:nvPr>
            <p:ph type="sldNum" sz="quarter" idx="5"/>
          </p:nvPr>
        </p:nvSpPr>
        <p:spPr/>
        <p:txBody>
          <a:bodyPr/>
          <a:lstStyle/>
          <a:p>
            <a:fld id="{6795374F-67B4-4964-B74C-2D30B3D88A80}" type="slidenum">
              <a:rPr lang="en-CA" smtClean="0"/>
              <a:t>7</a:t>
            </a:fld>
            <a:endParaRPr lang="en-CA"/>
          </a:p>
        </p:txBody>
      </p:sp>
    </p:spTree>
    <p:extLst>
      <p:ext uri="{BB962C8B-B14F-4D97-AF65-F5344CB8AC3E}">
        <p14:creationId xmlns:p14="http://schemas.microsoft.com/office/powerpoint/2010/main" val="336185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cs typeface="Calibri"/>
              </a:rPr>
              <a:t>Let’s look at the product characteristics of </a:t>
            </a:r>
            <a:r>
              <a:rPr lang="en-CA" err="1">
                <a:cs typeface="Calibri"/>
              </a:rPr>
              <a:t>Octaplasma</a:t>
            </a:r>
            <a:r>
              <a:rPr lang="en-CA">
                <a:cs typeface="Calibri"/>
              </a:rPr>
              <a:t>.</a:t>
            </a:r>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5374F-67B4-4964-B74C-2D30B3D88A80}"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2737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Solvent detergent treated plasma has similar pharmacokinetic properties as frozen plasma.  </a:t>
            </a:r>
          </a:p>
          <a:p>
            <a:endParaRPr lang="en-US"/>
          </a:p>
          <a:p>
            <a:r>
              <a:rPr lang="en-US"/>
              <a:t>The coagulation activity values are close to the corresponding values for normal human single-donor FP and a minimum of 0.5 IU/mL is obtained for all clotting factors. </a:t>
            </a:r>
            <a:endParaRPr lang="en-US">
              <a:cs typeface="Calibri" panose="020F0502020204030204"/>
            </a:endParaRPr>
          </a:p>
          <a:p>
            <a:r>
              <a:rPr lang="en-US"/>
              <a:t>The levels of coagulation factors and proteins are more consistent than FP as levels of clotting factors and inhibitors in single plasma units have a wide reference range from 50 to 200%.</a:t>
            </a:r>
            <a:endParaRPr lang="en-US">
              <a:cs typeface="Calibri"/>
            </a:endParaRPr>
          </a:p>
          <a:p>
            <a:r>
              <a:rPr lang="en-US"/>
              <a:t> </a:t>
            </a:r>
            <a:endParaRPr lang="en-US">
              <a:cs typeface="Calibri"/>
            </a:endParaRPr>
          </a:p>
          <a:p>
            <a:r>
              <a:rPr lang="en-US"/>
              <a:t>As a result of the S/D treatment and purification, the levels of protein S and alpha-2 antiplasmin are reduced.</a:t>
            </a:r>
            <a:endParaRPr lang="en-US">
              <a:cs typeface="Calibri" panose="020F0502020204030204"/>
            </a:endParaRPr>
          </a:p>
        </p:txBody>
      </p:sp>
      <p:sp>
        <p:nvSpPr>
          <p:cNvPr id="4" name="Slide Number Placeholder 3"/>
          <p:cNvSpPr>
            <a:spLocks noGrp="1"/>
          </p:cNvSpPr>
          <p:nvPr>
            <p:ph type="sldNum" sz="quarter" idx="5"/>
          </p:nvPr>
        </p:nvSpPr>
        <p:spPr/>
        <p:txBody>
          <a:bodyPr/>
          <a:lstStyle/>
          <a:p>
            <a:fld id="{6795374F-67B4-4964-B74C-2D30B3D88A80}" type="slidenum">
              <a:rPr lang="en-CA" smtClean="0"/>
              <a:t>9</a:t>
            </a:fld>
            <a:endParaRPr lang="en-CA"/>
          </a:p>
        </p:txBody>
      </p:sp>
    </p:spTree>
    <p:extLst>
      <p:ext uri="{BB962C8B-B14F-4D97-AF65-F5344CB8AC3E}">
        <p14:creationId xmlns:p14="http://schemas.microsoft.com/office/powerpoint/2010/main" val="29137784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Slide">
    <p:spTree>
      <p:nvGrpSpPr>
        <p:cNvPr id="1" name=""/>
        <p:cNvGrpSpPr/>
        <p:nvPr/>
      </p:nvGrpSpPr>
      <p:grpSpPr>
        <a:xfrm>
          <a:off x="0" y="0"/>
          <a:ext cx="0" cy="0"/>
          <a:chOff x="0" y="0"/>
          <a:chExt cx="0" cy="0"/>
        </a:xfrm>
      </p:grpSpPr>
      <p:sp>
        <p:nvSpPr>
          <p:cNvPr id="8" name="Body Level One…">
            <a:extLst>
              <a:ext uri="{FF2B5EF4-FFF2-40B4-BE49-F238E27FC236}">
                <a16:creationId xmlns:a16="http://schemas.microsoft.com/office/drawing/2014/main" id="{B8F45514-7B7B-44E1-9D60-359EC25A3994}"/>
              </a:ext>
            </a:extLst>
          </p:cNvPr>
          <p:cNvSpPr txBox="1">
            <a:spLocks noGrp="1"/>
          </p:cNvSpPr>
          <p:nvPr>
            <p:ph type="body" idx="1" hasCustomPrompt="1"/>
          </p:nvPr>
        </p:nvSpPr>
        <p:spPr>
          <a:xfrm>
            <a:off x="737342" y="5809145"/>
            <a:ext cx="7190678" cy="847147"/>
          </a:xfrm>
          <a:prstGeom prst="rect">
            <a:avLst/>
          </a:prstGeom>
        </p:spPr>
        <p:txBody>
          <a:bodyPr anchor="t">
            <a:noAutofit/>
          </a:bodyPr>
          <a:lstStyle>
            <a:lvl1pPr marL="0" marR="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sz="2200" b="0" i="0">
                <a:solidFill>
                  <a:srgbClr val="4D4D4D"/>
                </a:solidFill>
                <a:latin typeface="Arial"/>
                <a:ea typeface="Arial"/>
                <a:cs typeface="Arial"/>
                <a:sym typeface="Arial"/>
              </a:defRPr>
            </a:lvl1pPr>
            <a:lvl2pPr marL="0" indent="0">
              <a:spcBef>
                <a:spcPts val="600"/>
              </a:spcBef>
              <a:buSzTx/>
              <a:buNone/>
              <a:defRPr sz="2200">
                <a:solidFill>
                  <a:srgbClr val="4D4D4D"/>
                </a:solidFill>
                <a:latin typeface="Arial"/>
                <a:ea typeface="Arial"/>
                <a:cs typeface="Arial"/>
                <a:sym typeface="Arial"/>
              </a:defRPr>
            </a:lvl2pPr>
            <a:lvl3pPr marL="0" indent="0">
              <a:spcBef>
                <a:spcPts val="1200"/>
              </a:spcBef>
              <a:buSzTx/>
              <a:buNone/>
              <a:defRPr sz="2200">
                <a:solidFill>
                  <a:srgbClr val="4D4D4D"/>
                </a:solidFill>
                <a:latin typeface="Arial"/>
                <a:ea typeface="Arial"/>
                <a:cs typeface="Arial"/>
                <a:sym typeface="Arial"/>
              </a:defRPr>
            </a:lvl3pPr>
            <a:lvl4pPr marL="0" indent="0">
              <a:spcBef>
                <a:spcPts val="1200"/>
              </a:spcBef>
              <a:buSzTx/>
              <a:buNone/>
              <a:defRPr sz="2200">
                <a:solidFill>
                  <a:srgbClr val="4D4D4D"/>
                </a:solidFill>
                <a:latin typeface="Arial"/>
                <a:ea typeface="Arial"/>
                <a:cs typeface="Arial"/>
                <a:sym typeface="Arial"/>
              </a:defRPr>
            </a:lvl4pPr>
            <a:lvl5pPr marL="0" indent="0">
              <a:spcBef>
                <a:spcPts val="1200"/>
              </a:spcBef>
              <a:buSzTx/>
              <a:buNone/>
              <a:defRPr sz="2200">
                <a:solidFill>
                  <a:srgbClr val="4D4D4D"/>
                </a:solidFill>
                <a:latin typeface="Arial"/>
                <a:ea typeface="Arial"/>
                <a:cs typeface="Arial"/>
                <a:sym typeface="Arial"/>
              </a:defRPr>
            </a:lvl5pPr>
          </a:lstStyle>
          <a:p>
            <a:r>
              <a:rPr lang="en-US"/>
              <a:t>Insert event name if applicable</a:t>
            </a:r>
          </a:p>
          <a:p>
            <a:r>
              <a:rPr lang="en-US"/>
              <a:t>Month day, year</a:t>
            </a:r>
          </a:p>
        </p:txBody>
      </p:sp>
      <p:sp>
        <p:nvSpPr>
          <p:cNvPr id="9" name="Title Text">
            <a:extLst>
              <a:ext uri="{FF2B5EF4-FFF2-40B4-BE49-F238E27FC236}">
                <a16:creationId xmlns:a16="http://schemas.microsoft.com/office/drawing/2014/main" id="{DA8EA7A6-422E-4D07-931B-5639E93C3FE5}"/>
              </a:ext>
            </a:extLst>
          </p:cNvPr>
          <p:cNvSpPr txBox="1">
            <a:spLocks noGrp="1"/>
          </p:cNvSpPr>
          <p:nvPr>
            <p:ph type="title" hasCustomPrompt="1"/>
          </p:nvPr>
        </p:nvSpPr>
        <p:spPr>
          <a:xfrm>
            <a:off x="744063" y="597417"/>
            <a:ext cx="10515600" cy="3974583"/>
          </a:xfrm>
          <a:prstGeom prst="rect">
            <a:avLst/>
          </a:prstGeom>
        </p:spPr>
        <p:txBody>
          <a:bodyPr anchor="b">
            <a:normAutofit/>
          </a:bodyPr>
          <a:lstStyle>
            <a:lvl1pPr algn="l" defTabSz="415431">
              <a:defRPr sz="4000" b="1">
                <a:solidFill>
                  <a:srgbClr val="464544"/>
                </a:solidFill>
                <a:latin typeface="Arial" panose="020B0604020202020204" pitchFamily="34" charset="0"/>
                <a:ea typeface="Arial" panose="020B0604020202020204" pitchFamily="34" charset="0"/>
                <a:cs typeface="Arial" panose="020B0604020202020204" pitchFamily="34" charset="0"/>
                <a:sym typeface="Alright Sans Bold"/>
              </a:defRPr>
            </a:lvl1pPr>
          </a:lstStyle>
          <a:p>
            <a:r>
              <a:rPr lang="en-CA"/>
              <a:t>Insert presentation title here</a:t>
            </a:r>
            <a:endParaRPr/>
          </a:p>
        </p:txBody>
      </p:sp>
      <p:pic>
        <p:nvPicPr>
          <p:cNvPr id="22" name="Image" descr="Image">
            <a:extLst>
              <a:ext uri="{FF2B5EF4-FFF2-40B4-BE49-F238E27FC236}">
                <a16:creationId xmlns:a16="http://schemas.microsoft.com/office/drawing/2014/main" id="{5A73DCE5-4761-48D2-82FF-69E694E552B9}"/>
              </a:ext>
            </a:extLst>
          </p:cNvPr>
          <p:cNvPicPr>
            <a:picLocks noChangeAspect="1"/>
          </p:cNvPicPr>
          <p:nvPr userDrawn="1"/>
        </p:nvPicPr>
        <p:blipFill>
          <a:blip r:embed="rId2"/>
          <a:srcRect l="20701" t="42362" r="20701" b="42362"/>
          <a:stretch>
            <a:fillRect/>
          </a:stretch>
        </p:blipFill>
        <p:spPr>
          <a:xfrm>
            <a:off x="8847904" y="5398341"/>
            <a:ext cx="2528199" cy="509286"/>
          </a:xfrm>
          <a:prstGeom prst="rect">
            <a:avLst/>
          </a:prstGeom>
          <a:ln w="12700">
            <a:miter lim="400000"/>
          </a:ln>
        </p:spPr>
      </p:pic>
      <p:sp>
        <p:nvSpPr>
          <p:cNvPr id="3" name="Content Placeholder 2">
            <a:extLst>
              <a:ext uri="{FF2B5EF4-FFF2-40B4-BE49-F238E27FC236}">
                <a16:creationId xmlns:a16="http://schemas.microsoft.com/office/drawing/2014/main" id="{9274ECC8-4DCC-4310-B82A-DAD3990D9196}"/>
              </a:ext>
            </a:extLst>
          </p:cNvPr>
          <p:cNvSpPr>
            <a:spLocks noGrp="1"/>
          </p:cNvSpPr>
          <p:nvPr>
            <p:ph sz="quarter" idx="10" hasCustomPrompt="1"/>
          </p:nvPr>
        </p:nvSpPr>
        <p:spPr>
          <a:xfrm>
            <a:off x="737343" y="5287158"/>
            <a:ext cx="7190678" cy="584697"/>
          </a:xfrm>
        </p:spPr>
        <p:txBody>
          <a:bodyPr anchor="b">
            <a:normAutofit/>
          </a:bodyPr>
          <a:lstStyle>
            <a:lvl1pPr marL="0" indent="0">
              <a:buNone/>
              <a:defRPr sz="2800" b="1"/>
            </a:lvl1pPr>
            <a:lvl2pPr marL="457200" indent="0">
              <a:buNone/>
              <a:defRPr/>
            </a:lvl2pPr>
            <a:lvl3pPr marL="914400" indent="0">
              <a:buNone/>
              <a:defRPr/>
            </a:lvl3pPr>
            <a:lvl4pPr marL="1371600" indent="0">
              <a:buNone/>
              <a:defRPr/>
            </a:lvl4pPr>
            <a:lvl5pPr marL="1828800" indent="0">
              <a:buNone/>
              <a:defRPr/>
            </a:lvl5pPr>
          </a:lstStyle>
          <a:p>
            <a:pPr lvl="0"/>
            <a:r>
              <a:rPr lang="en-US"/>
              <a:t>Name, title</a:t>
            </a:r>
            <a:endParaRPr lang="en-CA"/>
          </a:p>
        </p:txBody>
      </p:sp>
      <p:pic>
        <p:nvPicPr>
          <p:cNvPr id="7" name="Picture 6">
            <a:extLst>
              <a:ext uri="{FF2B5EF4-FFF2-40B4-BE49-F238E27FC236}">
                <a16:creationId xmlns:a16="http://schemas.microsoft.com/office/drawing/2014/main" id="{46355278-06BA-494C-9449-8BEB7976B047}"/>
              </a:ext>
            </a:extLst>
          </p:cNvPr>
          <p:cNvPicPr>
            <a:picLocks noChangeAspect="1"/>
          </p:cNvPicPr>
          <p:nvPr userDrawn="1"/>
        </p:nvPicPr>
        <p:blipFill>
          <a:blip r:embed="rId3"/>
          <a:stretch>
            <a:fillRect/>
          </a:stretch>
        </p:blipFill>
        <p:spPr>
          <a:xfrm>
            <a:off x="838199" y="5062888"/>
            <a:ext cx="10515600" cy="90931"/>
          </a:xfrm>
          <a:prstGeom prst="rect">
            <a:avLst/>
          </a:prstGeom>
        </p:spPr>
      </p:pic>
    </p:spTree>
    <p:extLst>
      <p:ext uri="{BB962C8B-B14F-4D97-AF65-F5344CB8AC3E}">
        <p14:creationId xmlns:p14="http://schemas.microsoft.com/office/powerpoint/2010/main" val="2003912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Column ">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C2C1FFFA-F8F9-470E-8FED-3F1D897FF781}"/>
              </a:ext>
            </a:extLst>
          </p:cNvPr>
          <p:cNvSpPr>
            <a:spLocks noGrp="1"/>
          </p:cNvSpPr>
          <p:nvPr>
            <p:ph type="title"/>
          </p:nvPr>
        </p:nvSpPr>
        <p:spPr>
          <a:xfrm>
            <a:off x="764235" y="0"/>
            <a:ext cx="10618701" cy="943442"/>
          </a:xfrm>
          <a:prstGeom prst="rect">
            <a:avLst/>
          </a:prstGeom>
        </p:spPr>
        <p:txBody>
          <a:bodyPr vert="horz" lIns="91440" tIns="45720" rIns="91440" bIns="45720" rtlCol="0" anchor="b">
            <a:normAutofit/>
          </a:bodyPr>
          <a:lstStyle/>
          <a:p>
            <a:r>
              <a:rPr lang="en-US"/>
              <a:t>Click to edit Master title style</a:t>
            </a:r>
            <a:endParaRPr lang="en-CA"/>
          </a:p>
        </p:txBody>
      </p:sp>
      <p:sp>
        <p:nvSpPr>
          <p:cNvPr id="12" name="Text Placeholder 3">
            <a:extLst>
              <a:ext uri="{FF2B5EF4-FFF2-40B4-BE49-F238E27FC236}">
                <a16:creationId xmlns:a16="http://schemas.microsoft.com/office/drawing/2014/main" id="{8FFEDE44-279D-47DA-9124-22D169862C2F}"/>
              </a:ext>
            </a:extLst>
          </p:cNvPr>
          <p:cNvSpPr>
            <a:spLocks noGrp="1"/>
          </p:cNvSpPr>
          <p:nvPr>
            <p:ph type="body" sz="quarter" idx="14"/>
          </p:nvPr>
        </p:nvSpPr>
        <p:spPr>
          <a:xfrm>
            <a:off x="847160" y="1848465"/>
            <a:ext cx="5181600" cy="4018936"/>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3" name="Text Placeholder 3">
            <a:extLst>
              <a:ext uri="{FF2B5EF4-FFF2-40B4-BE49-F238E27FC236}">
                <a16:creationId xmlns:a16="http://schemas.microsoft.com/office/drawing/2014/main" id="{7149168C-BC7C-4EF4-95CF-AB5B0545BFD4}"/>
              </a:ext>
            </a:extLst>
          </p:cNvPr>
          <p:cNvSpPr>
            <a:spLocks noGrp="1"/>
          </p:cNvSpPr>
          <p:nvPr>
            <p:ph type="body" sz="quarter" idx="15"/>
          </p:nvPr>
        </p:nvSpPr>
        <p:spPr>
          <a:xfrm>
            <a:off x="6201337" y="1848465"/>
            <a:ext cx="5181600" cy="4018936"/>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075178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Column + ImageSource">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C2C1FFFA-F8F9-470E-8FED-3F1D897FF781}"/>
              </a:ext>
            </a:extLst>
          </p:cNvPr>
          <p:cNvSpPr>
            <a:spLocks noGrp="1"/>
          </p:cNvSpPr>
          <p:nvPr>
            <p:ph type="title"/>
          </p:nvPr>
        </p:nvSpPr>
        <p:spPr>
          <a:xfrm>
            <a:off x="764235" y="0"/>
            <a:ext cx="10618701" cy="943442"/>
          </a:xfrm>
          <a:prstGeom prst="rect">
            <a:avLst/>
          </a:prstGeom>
        </p:spPr>
        <p:txBody>
          <a:bodyPr vert="horz" lIns="91440" tIns="45720" rIns="91440" bIns="45720" rtlCol="0" anchor="b">
            <a:normAutofit/>
          </a:bodyPr>
          <a:lstStyle/>
          <a:p>
            <a:r>
              <a:rPr lang="en-US"/>
              <a:t>Click to edit Master title style</a:t>
            </a:r>
            <a:endParaRPr lang="en-CA"/>
          </a:p>
        </p:txBody>
      </p:sp>
      <p:sp>
        <p:nvSpPr>
          <p:cNvPr id="12" name="Text Placeholder 3">
            <a:extLst>
              <a:ext uri="{FF2B5EF4-FFF2-40B4-BE49-F238E27FC236}">
                <a16:creationId xmlns:a16="http://schemas.microsoft.com/office/drawing/2014/main" id="{8FFEDE44-279D-47DA-9124-22D169862C2F}"/>
              </a:ext>
            </a:extLst>
          </p:cNvPr>
          <p:cNvSpPr>
            <a:spLocks noGrp="1"/>
          </p:cNvSpPr>
          <p:nvPr>
            <p:ph type="body" sz="quarter" idx="14"/>
          </p:nvPr>
        </p:nvSpPr>
        <p:spPr>
          <a:xfrm>
            <a:off x="847160" y="1848465"/>
            <a:ext cx="5181600" cy="4018936"/>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3" name="Text Placeholder 3">
            <a:extLst>
              <a:ext uri="{FF2B5EF4-FFF2-40B4-BE49-F238E27FC236}">
                <a16:creationId xmlns:a16="http://schemas.microsoft.com/office/drawing/2014/main" id="{7149168C-BC7C-4EF4-95CF-AB5B0545BFD4}"/>
              </a:ext>
            </a:extLst>
          </p:cNvPr>
          <p:cNvSpPr>
            <a:spLocks noGrp="1"/>
          </p:cNvSpPr>
          <p:nvPr>
            <p:ph type="body" sz="quarter" idx="15"/>
          </p:nvPr>
        </p:nvSpPr>
        <p:spPr>
          <a:xfrm>
            <a:off x="6201337" y="1848465"/>
            <a:ext cx="5181600" cy="4018936"/>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Content Placeholder 2">
            <a:extLst>
              <a:ext uri="{FF2B5EF4-FFF2-40B4-BE49-F238E27FC236}">
                <a16:creationId xmlns:a16="http://schemas.microsoft.com/office/drawing/2014/main" id="{EAAFFDC3-ED72-8C47-B4E0-87BFB6505E35}"/>
              </a:ext>
            </a:extLst>
          </p:cNvPr>
          <p:cNvSpPr>
            <a:spLocks noGrp="1"/>
          </p:cNvSpPr>
          <p:nvPr>
            <p:ph sz="quarter" idx="16" hasCustomPrompt="1"/>
          </p:nvPr>
        </p:nvSpPr>
        <p:spPr>
          <a:xfrm>
            <a:off x="3674226" y="6051176"/>
            <a:ext cx="7351678" cy="806824"/>
          </a:xfrm>
        </p:spPr>
        <p:txBody>
          <a:bodyPr>
            <a:normAutofit/>
          </a:bodyPr>
          <a:lstStyle>
            <a:lvl1pPr marL="0" indent="0" algn="r">
              <a:buNone/>
              <a:defRPr sz="1600" i="1">
                <a:solidFill>
                  <a:schemeClr val="tx2"/>
                </a:solidFill>
              </a:defRPr>
            </a:lvl1pPr>
          </a:lstStyle>
          <a:p>
            <a:pPr lvl="0"/>
            <a:r>
              <a:rPr lang="en-CA" sz="1600" i="1"/>
              <a:t>Image source</a:t>
            </a:r>
            <a:endParaRPr lang="en-CA"/>
          </a:p>
        </p:txBody>
      </p:sp>
    </p:spTree>
    <p:extLst>
      <p:ext uri="{BB962C8B-B14F-4D97-AF65-F5344CB8AC3E}">
        <p14:creationId xmlns:p14="http://schemas.microsoft.com/office/powerpoint/2010/main" val="16319317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Column + Figures">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564965EF-A34A-4B95-9AC0-14072CC2896D}"/>
              </a:ext>
            </a:extLst>
          </p:cNvPr>
          <p:cNvSpPr>
            <a:spLocks noGrp="1"/>
          </p:cNvSpPr>
          <p:nvPr>
            <p:ph type="body" sz="quarter" idx="14" hasCustomPrompt="1"/>
          </p:nvPr>
        </p:nvSpPr>
        <p:spPr>
          <a:xfrm>
            <a:off x="6170612" y="1472460"/>
            <a:ext cx="2172630" cy="1159300"/>
          </a:xfrm>
          <a:noFill/>
        </p:spPr>
        <p:style>
          <a:lnRef idx="3">
            <a:schemeClr val="lt1"/>
          </a:lnRef>
          <a:fillRef idx="1">
            <a:schemeClr val="accent6"/>
          </a:fillRef>
          <a:effectRef idx="1">
            <a:schemeClr val="accent6"/>
          </a:effectRef>
          <a:fontRef idx="minor">
            <a:schemeClr val="lt1"/>
          </a:fontRef>
        </p:style>
        <p:txBody>
          <a:bodyPr anchor="b">
            <a:noAutofit/>
          </a:bodyPr>
          <a:lstStyle>
            <a:lvl1pPr marL="0" indent="0" algn="l">
              <a:buFontTx/>
              <a:buNone/>
              <a:defRPr sz="6000" b="1">
                <a:solidFill>
                  <a:schemeClr val="accent1"/>
                </a:solidFill>
                <a:latin typeface="Arial" panose="020B0604020202020204" pitchFamily="34" charset="0"/>
                <a:cs typeface="Arial" panose="020B0604020202020204" pitchFamily="34" charset="0"/>
              </a:defRPr>
            </a:lvl1pPr>
          </a:lstStyle>
          <a:p>
            <a:pPr lvl="0"/>
            <a:r>
              <a:rPr lang="en-US"/>
              <a:t>17%</a:t>
            </a:r>
            <a:endParaRPr lang="en-CA"/>
          </a:p>
        </p:txBody>
      </p:sp>
      <p:sp>
        <p:nvSpPr>
          <p:cNvPr id="11" name="Text Placeholder 9">
            <a:extLst>
              <a:ext uri="{FF2B5EF4-FFF2-40B4-BE49-F238E27FC236}">
                <a16:creationId xmlns:a16="http://schemas.microsoft.com/office/drawing/2014/main" id="{1A3CE7CF-A364-4D86-9044-63D467BA98FA}"/>
              </a:ext>
            </a:extLst>
          </p:cNvPr>
          <p:cNvSpPr>
            <a:spLocks noGrp="1"/>
          </p:cNvSpPr>
          <p:nvPr>
            <p:ph type="body" sz="quarter" idx="15" hasCustomPrompt="1"/>
          </p:nvPr>
        </p:nvSpPr>
        <p:spPr>
          <a:xfrm>
            <a:off x="838471" y="1472460"/>
            <a:ext cx="2172630" cy="1159300"/>
          </a:xfrm>
          <a:noFill/>
        </p:spPr>
        <p:style>
          <a:lnRef idx="3">
            <a:schemeClr val="lt1"/>
          </a:lnRef>
          <a:fillRef idx="1">
            <a:schemeClr val="accent6"/>
          </a:fillRef>
          <a:effectRef idx="1">
            <a:schemeClr val="accent6"/>
          </a:effectRef>
          <a:fontRef idx="minor">
            <a:schemeClr val="lt1"/>
          </a:fontRef>
        </p:style>
        <p:txBody>
          <a:bodyPr anchor="b">
            <a:noAutofit/>
          </a:bodyPr>
          <a:lstStyle>
            <a:lvl1pPr marL="0" indent="0" algn="l">
              <a:buFontTx/>
              <a:buNone/>
              <a:defRPr sz="6000" b="1">
                <a:solidFill>
                  <a:schemeClr val="accent1"/>
                </a:solidFill>
                <a:latin typeface="Arial" panose="020B0604020202020204" pitchFamily="34" charset="0"/>
                <a:cs typeface="Arial" panose="020B0604020202020204" pitchFamily="34" charset="0"/>
              </a:defRPr>
            </a:lvl1pPr>
          </a:lstStyle>
          <a:p>
            <a:pPr lvl="0"/>
            <a:r>
              <a:rPr lang="en-US"/>
              <a:t>17%</a:t>
            </a:r>
            <a:endParaRPr lang="en-CA"/>
          </a:p>
        </p:txBody>
      </p:sp>
      <p:sp>
        <p:nvSpPr>
          <p:cNvPr id="14" name="Title Placeholder 1">
            <a:extLst>
              <a:ext uri="{FF2B5EF4-FFF2-40B4-BE49-F238E27FC236}">
                <a16:creationId xmlns:a16="http://schemas.microsoft.com/office/drawing/2014/main" id="{DA286B41-32C1-4A24-A30D-E1F6278232DF}"/>
              </a:ext>
            </a:extLst>
          </p:cNvPr>
          <p:cNvSpPr>
            <a:spLocks noGrp="1"/>
          </p:cNvSpPr>
          <p:nvPr>
            <p:ph type="title"/>
          </p:nvPr>
        </p:nvSpPr>
        <p:spPr>
          <a:xfrm>
            <a:off x="764236" y="0"/>
            <a:ext cx="10515600" cy="943442"/>
          </a:xfrm>
          <a:prstGeom prst="rect">
            <a:avLst/>
          </a:prstGeom>
        </p:spPr>
        <p:txBody>
          <a:bodyPr vert="horz" lIns="91440" tIns="45720" rIns="91440" bIns="45720" rtlCol="0" anchor="b">
            <a:normAutofit/>
          </a:bodyPr>
          <a:lstStyle/>
          <a:p>
            <a:r>
              <a:rPr lang="en-US"/>
              <a:t>Click to edit Master title style</a:t>
            </a:r>
            <a:endParaRPr lang="en-CA"/>
          </a:p>
        </p:txBody>
      </p:sp>
      <p:sp>
        <p:nvSpPr>
          <p:cNvPr id="15" name="Text Placeholder 3">
            <a:extLst>
              <a:ext uri="{FF2B5EF4-FFF2-40B4-BE49-F238E27FC236}">
                <a16:creationId xmlns:a16="http://schemas.microsoft.com/office/drawing/2014/main" id="{FF505823-1A0D-4EE8-9757-B0BC0A722940}"/>
              </a:ext>
            </a:extLst>
          </p:cNvPr>
          <p:cNvSpPr>
            <a:spLocks noGrp="1"/>
          </p:cNvSpPr>
          <p:nvPr>
            <p:ph type="body" sz="quarter" idx="16"/>
          </p:nvPr>
        </p:nvSpPr>
        <p:spPr>
          <a:xfrm>
            <a:off x="847160" y="2588557"/>
            <a:ext cx="5181600" cy="3467101"/>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6" name="Text Placeholder 3">
            <a:extLst>
              <a:ext uri="{FF2B5EF4-FFF2-40B4-BE49-F238E27FC236}">
                <a16:creationId xmlns:a16="http://schemas.microsoft.com/office/drawing/2014/main" id="{B62D1BFE-0502-4E79-A69D-79E5FED7870A}"/>
              </a:ext>
            </a:extLst>
          </p:cNvPr>
          <p:cNvSpPr>
            <a:spLocks noGrp="1"/>
          </p:cNvSpPr>
          <p:nvPr>
            <p:ph type="body" sz="quarter" idx="17"/>
          </p:nvPr>
        </p:nvSpPr>
        <p:spPr>
          <a:xfrm>
            <a:off x="6201337" y="2588557"/>
            <a:ext cx="5181600" cy="3467101"/>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9721973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5" name="Chart Placeholder 5">
            <a:extLst>
              <a:ext uri="{FF2B5EF4-FFF2-40B4-BE49-F238E27FC236}">
                <a16:creationId xmlns:a16="http://schemas.microsoft.com/office/drawing/2014/main" id="{74C35E7A-1F88-449B-993C-52C7FAABE941}"/>
              </a:ext>
            </a:extLst>
          </p:cNvPr>
          <p:cNvSpPr>
            <a:spLocks noGrp="1"/>
          </p:cNvSpPr>
          <p:nvPr>
            <p:ph type="chart" sz="quarter" idx="17"/>
          </p:nvPr>
        </p:nvSpPr>
        <p:spPr>
          <a:xfrm>
            <a:off x="838200" y="1143000"/>
            <a:ext cx="10515600" cy="4724400"/>
          </a:xfrm>
        </p:spPr>
        <p:txBody>
          <a:bodyPr/>
          <a:lstStyle>
            <a:lvl1pPr marL="0" indent="0">
              <a:buFontTx/>
              <a:buNone/>
              <a:defRPr/>
            </a:lvl1pPr>
          </a:lstStyle>
          <a:p>
            <a:r>
              <a:rPr lang="en-US"/>
              <a:t>Click icon to add chart</a:t>
            </a:r>
            <a:endParaRPr lang="en-CA"/>
          </a:p>
        </p:txBody>
      </p:sp>
      <p:sp>
        <p:nvSpPr>
          <p:cNvPr id="10" name="Title Placeholder 1">
            <a:extLst>
              <a:ext uri="{FF2B5EF4-FFF2-40B4-BE49-F238E27FC236}">
                <a16:creationId xmlns:a16="http://schemas.microsoft.com/office/drawing/2014/main" id="{988F28D5-4FC5-4047-983F-EBA4C42E4EC0}"/>
              </a:ext>
            </a:extLst>
          </p:cNvPr>
          <p:cNvSpPr>
            <a:spLocks noGrp="1"/>
          </p:cNvSpPr>
          <p:nvPr>
            <p:ph type="title"/>
          </p:nvPr>
        </p:nvSpPr>
        <p:spPr>
          <a:xfrm>
            <a:off x="764236" y="0"/>
            <a:ext cx="10589564" cy="943442"/>
          </a:xfrm>
          <a:prstGeom prst="rect">
            <a:avLst/>
          </a:prstGeom>
        </p:spPr>
        <p:txBody>
          <a:bodyPr vert="horz" lIns="91440" tIns="45720" rIns="91440" bIns="45720" rtlCol="0" anchor="b">
            <a:normAutofit/>
          </a:bodyPr>
          <a:lstStyle/>
          <a:p>
            <a:r>
              <a:rPr lang="en-US"/>
              <a:t>Click to edit Master title style</a:t>
            </a:r>
            <a:endParaRPr lang="en-CA"/>
          </a:p>
        </p:txBody>
      </p:sp>
    </p:spTree>
    <p:extLst>
      <p:ext uri="{BB962C8B-B14F-4D97-AF65-F5344CB8AC3E}">
        <p14:creationId xmlns:p14="http://schemas.microsoft.com/office/powerpoint/2010/main" val="25745319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 bullets">
    <p:spTree>
      <p:nvGrpSpPr>
        <p:cNvPr id="1" name=""/>
        <p:cNvGrpSpPr/>
        <p:nvPr/>
      </p:nvGrpSpPr>
      <p:grpSpPr>
        <a:xfrm>
          <a:off x="0" y="0"/>
          <a:ext cx="0" cy="0"/>
          <a:chOff x="0" y="0"/>
          <a:chExt cx="0" cy="0"/>
        </a:xfrm>
      </p:grpSpPr>
      <p:sp>
        <p:nvSpPr>
          <p:cNvPr id="5" name="Chart Placeholder 5">
            <a:extLst>
              <a:ext uri="{FF2B5EF4-FFF2-40B4-BE49-F238E27FC236}">
                <a16:creationId xmlns:a16="http://schemas.microsoft.com/office/drawing/2014/main" id="{74C35E7A-1F88-449B-993C-52C7FAABE941}"/>
              </a:ext>
            </a:extLst>
          </p:cNvPr>
          <p:cNvSpPr>
            <a:spLocks noGrp="1"/>
          </p:cNvSpPr>
          <p:nvPr>
            <p:ph type="chart" sz="quarter" idx="17"/>
          </p:nvPr>
        </p:nvSpPr>
        <p:spPr>
          <a:xfrm>
            <a:off x="6165476" y="1143000"/>
            <a:ext cx="5188324" cy="4724400"/>
          </a:xfrm>
        </p:spPr>
        <p:txBody>
          <a:bodyPr/>
          <a:lstStyle>
            <a:lvl1pPr marL="0" indent="0">
              <a:buFontTx/>
              <a:buNone/>
              <a:defRPr/>
            </a:lvl1pPr>
          </a:lstStyle>
          <a:p>
            <a:r>
              <a:rPr lang="en-US"/>
              <a:t>Click icon to add chart</a:t>
            </a:r>
            <a:endParaRPr lang="en-CA"/>
          </a:p>
        </p:txBody>
      </p:sp>
      <p:sp>
        <p:nvSpPr>
          <p:cNvPr id="10" name="Title Placeholder 1">
            <a:extLst>
              <a:ext uri="{FF2B5EF4-FFF2-40B4-BE49-F238E27FC236}">
                <a16:creationId xmlns:a16="http://schemas.microsoft.com/office/drawing/2014/main" id="{988F28D5-4FC5-4047-983F-EBA4C42E4EC0}"/>
              </a:ext>
            </a:extLst>
          </p:cNvPr>
          <p:cNvSpPr>
            <a:spLocks noGrp="1"/>
          </p:cNvSpPr>
          <p:nvPr>
            <p:ph type="title"/>
          </p:nvPr>
        </p:nvSpPr>
        <p:spPr>
          <a:xfrm>
            <a:off x="764236" y="0"/>
            <a:ext cx="10589564" cy="943442"/>
          </a:xfrm>
          <a:prstGeom prst="rect">
            <a:avLst/>
          </a:prstGeom>
        </p:spPr>
        <p:txBody>
          <a:bodyPr vert="horz" lIns="91440" tIns="45720" rIns="91440" bIns="45720" rtlCol="0" anchor="b">
            <a:normAutofit/>
          </a:bodyPr>
          <a:lstStyle/>
          <a:p>
            <a:r>
              <a:rPr lang="en-US"/>
              <a:t>Click to edit Master title style</a:t>
            </a:r>
            <a:endParaRPr lang="en-CA"/>
          </a:p>
        </p:txBody>
      </p:sp>
      <p:sp>
        <p:nvSpPr>
          <p:cNvPr id="7" name="Text Placeholder 3">
            <a:extLst>
              <a:ext uri="{FF2B5EF4-FFF2-40B4-BE49-F238E27FC236}">
                <a16:creationId xmlns:a16="http://schemas.microsoft.com/office/drawing/2014/main" id="{D0D20881-23DE-40CC-AD9B-65F68ADE8EB5}"/>
              </a:ext>
            </a:extLst>
          </p:cNvPr>
          <p:cNvSpPr>
            <a:spLocks noGrp="1"/>
          </p:cNvSpPr>
          <p:nvPr>
            <p:ph type="body" sz="quarter" idx="16"/>
          </p:nvPr>
        </p:nvSpPr>
        <p:spPr>
          <a:xfrm>
            <a:off x="744645" y="1249792"/>
            <a:ext cx="4662487" cy="451081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510789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 Key finding">
    <p:spTree>
      <p:nvGrpSpPr>
        <p:cNvPr id="1" name=""/>
        <p:cNvGrpSpPr/>
        <p:nvPr/>
      </p:nvGrpSpPr>
      <p:grpSpPr>
        <a:xfrm>
          <a:off x="0" y="0"/>
          <a:ext cx="0" cy="0"/>
          <a:chOff x="0" y="0"/>
          <a:chExt cx="0" cy="0"/>
        </a:xfrm>
      </p:grpSpPr>
      <p:sp>
        <p:nvSpPr>
          <p:cNvPr id="5" name="Chart Placeholder 5">
            <a:extLst>
              <a:ext uri="{FF2B5EF4-FFF2-40B4-BE49-F238E27FC236}">
                <a16:creationId xmlns:a16="http://schemas.microsoft.com/office/drawing/2014/main" id="{74C35E7A-1F88-449B-993C-52C7FAABE941}"/>
              </a:ext>
            </a:extLst>
          </p:cNvPr>
          <p:cNvSpPr>
            <a:spLocks noGrp="1"/>
          </p:cNvSpPr>
          <p:nvPr>
            <p:ph type="chart" sz="quarter" idx="17"/>
          </p:nvPr>
        </p:nvSpPr>
        <p:spPr>
          <a:xfrm>
            <a:off x="5513294" y="1143000"/>
            <a:ext cx="5840506" cy="4724400"/>
          </a:xfrm>
        </p:spPr>
        <p:txBody>
          <a:bodyPr/>
          <a:lstStyle>
            <a:lvl1pPr marL="0" indent="0" algn="ctr">
              <a:buFontTx/>
              <a:buNone/>
              <a:defRPr/>
            </a:lvl1pPr>
          </a:lstStyle>
          <a:p>
            <a:r>
              <a:rPr lang="en-US"/>
              <a:t>Click icon to add chart</a:t>
            </a:r>
            <a:endParaRPr lang="en-CA"/>
          </a:p>
        </p:txBody>
      </p:sp>
      <p:sp>
        <p:nvSpPr>
          <p:cNvPr id="10" name="Title Placeholder 1">
            <a:extLst>
              <a:ext uri="{FF2B5EF4-FFF2-40B4-BE49-F238E27FC236}">
                <a16:creationId xmlns:a16="http://schemas.microsoft.com/office/drawing/2014/main" id="{988F28D5-4FC5-4047-983F-EBA4C42E4EC0}"/>
              </a:ext>
            </a:extLst>
          </p:cNvPr>
          <p:cNvSpPr>
            <a:spLocks noGrp="1"/>
          </p:cNvSpPr>
          <p:nvPr>
            <p:ph type="title"/>
          </p:nvPr>
        </p:nvSpPr>
        <p:spPr>
          <a:xfrm>
            <a:off x="764236" y="0"/>
            <a:ext cx="10589564" cy="943442"/>
          </a:xfrm>
          <a:prstGeom prst="rect">
            <a:avLst/>
          </a:prstGeom>
        </p:spPr>
        <p:txBody>
          <a:bodyPr vert="horz" lIns="91440" tIns="45720" rIns="91440" bIns="45720" rtlCol="0" anchor="b">
            <a:normAutofit/>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40CA95E4-A346-4879-B782-C1A8F135828B}"/>
              </a:ext>
            </a:extLst>
          </p:cNvPr>
          <p:cNvSpPr>
            <a:spLocks noGrp="1"/>
          </p:cNvSpPr>
          <p:nvPr>
            <p:ph sz="quarter" idx="18" hasCustomPrompt="1"/>
          </p:nvPr>
        </p:nvSpPr>
        <p:spPr>
          <a:xfrm>
            <a:off x="838200" y="1209675"/>
            <a:ext cx="4419600" cy="4657725"/>
          </a:xfrm>
        </p:spPr>
        <p:txBody>
          <a:bodyPr>
            <a:normAutofit/>
          </a:bodyPr>
          <a:lstStyle>
            <a:lvl1pPr marL="0" indent="0" algn="ctr">
              <a:spcBef>
                <a:spcPts val="0"/>
              </a:spcBef>
              <a:buNone/>
              <a:defRPr sz="3000" b="1">
                <a:solidFill>
                  <a:schemeClr val="tx1"/>
                </a:solidFill>
              </a:defRPr>
            </a:lvl1pPr>
            <a:lvl2pPr marL="457200" indent="0">
              <a:buNone/>
              <a:defRPr sz="3600" b="1"/>
            </a:lvl2pPr>
            <a:lvl3pPr marL="914400" indent="0">
              <a:buNone/>
              <a:defRPr sz="3600" b="1"/>
            </a:lvl3pPr>
            <a:lvl4pPr marL="1371600" indent="0">
              <a:buNone/>
              <a:defRPr sz="3600" b="1"/>
            </a:lvl4pPr>
            <a:lvl5pPr marL="1828800" indent="0">
              <a:buNone/>
              <a:defRPr sz="3600" b="1"/>
            </a:lvl5pPr>
          </a:lstStyle>
          <a:p>
            <a:pPr lvl="0"/>
            <a:r>
              <a:rPr lang="en-US"/>
              <a:t>Insert key </a:t>
            </a:r>
          </a:p>
          <a:p>
            <a:pPr lvl="0"/>
            <a:r>
              <a:rPr lang="en-US"/>
              <a:t>finding here</a:t>
            </a:r>
          </a:p>
        </p:txBody>
      </p:sp>
    </p:spTree>
    <p:extLst>
      <p:ext uri="{BB962C8B-B14F-4D97-AF65-F5344CB8AC3E}">
        <p14:creationId xmlns:p14="http://schemas.microsoft.com/office/powerpoint/2010/main" val="105840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artial Calendar">
    <p:spTree>
      <p:nvGrpSpPr>
        <p:cNvPr id="1" name=""/>
        <p:cNvGrpSpPr/>
        <p:nvPr/>
      </p:nvGrpSpPr>
      <p:grpSpPr>
        <a:xfrm>
          <a:off x="0" y="0"/>
          <a:ext cx="0" cy="0"/>
          <a:chOff x="0" y="0"/>
          <a:chExt cx="0" cy="0"/>
        </a:xfrm>
      </p:grpSpPr>
      <p:graphicFrame>
        <p:nvGraphicFramePr>
          <p:cNvPr id="9" name="Group 727">
            <a:extLst>
              <a:ext uri="{FF2B5EF4-FFF2-40B4-BE49-F238E27FC236}">
                <a16:creationId xmlns:a16="http://schemas.microsoft.com/office/drawing/2014/main" id="{0FF0BAC5-140B-4DB9-821B-31D4AFB459BA}"/>
              </a:ext>
            </a:extLst>
          </p:cNvPr>
          <p:cNvGraphicFramePr>
            <a:graphicFrameLocks noGrp="1"/>
          </p:cNvGraphicFramePr>
          <p:nvPr userDrawn="1">
            <p:extLst>
              <p:ext uri="{D42A27DB-BD31-4B8C-83A1-F6EECF244321}">
                <p14:modId xmlns:p14="http://schemas.microsoft.com/office/powerpoint/2010/main" val="1648224238"/>
              </p:ext>
            </p:extLst>
          </p:nvPr>
        </p:nvGraphicFramePr>
        <p:xfrm>
          <a:off x="838200" y="1694486"/>
          <a:ext cx="10515601" cy="3630391"/>
        </p:xfrm>
        <a:graphic>
          <a:graphicData uri="http://schemas.openxmlformats.org/drawingml/2006/table">
            <a:tbl>
              <a:tblPr>
                <a:tableStyleId>{08FB837D-C827-4EFA-A057-4D05807E0F7C}</a:tableStyleId>
              </a:tblPr>
              <a:tblGrid>
                <a:gridCol w="1294575">
                  <a:extLst>
                    <a:ext uri="{9D8B030D-6E8A-4147-A177-3AD203B41FA5}">
                      <a16:colId xmlns:a16="http://schemas.microsoft.com/office/drawing/2014/main" val="20016"/>
                    </a:ext>
                  </a:extLst>
                </a:gridCol>
                <a:gridCol w="1294571">
                  <a:extLst>
                    <a:ext uri="{9D8B030D-6E8A-4147-A177-3AD203B41FA5}">
                      <a16:colId xmlns:a16="http://schemas.microsoft.com/office/drawing/2014/main" val="20020"/>
                    </a:ext>
                  </a:extLst>
                </a:gridCol>
                <a:gridCol w="1294571">
                  <a:extLst>
                    <a:ext uri="{9D8B030D-6E8A-4147-A177-3AD203B41FA5}">
                      <a16:colId xmlns:a16="http://schemas.microsoft.com/office/drawing/2014/main" val="20024"/>
                    </a:ext>
                  </a:extLst>
                </a:gridCol>
                <a:gridCol w="1294570">
                  <a:extLst>
                    <a:ext uri="{9D8B030D-6E8A-4147-A177-3AD203B41FA5}">
                      <a16:colId xmlns:a16="http://schemas.microsoft.com/office/drawing/2014/main" val="20028"/>
                    </a:ext>
                  </a:extLst>
                </a:gridCol>
                <a:gridCol w="1294571">
                  <a:extLst>
                    <a:ext uri="{9D8B030D-6E8A-4147-A177-3AD203B41FA5}">
                      <a16:colId xmlns:a16="http://schemas.microsoft.com/office/drawing/2014/main" val="20032"/>
                    </a:ext>
                  </a:extLst>
                </a:gridCol>
                <a:gridCol w="1347581">
                  <a:extLst>
                    <a:ext uri="{9D8B030D-6E8A-4147-A177-3AD203B41FA5}">
                      <a16:colId xmlns:a16="http://schemas.microsoft.com/office/drawing/2014/main" val="1457300402"/>
                    </a:ext>
                  </a:extLst>
                </a:gridCol>
                <a:gridCol w="1347581">
                  <a:extLst>
                    <a:ext uri="{9D8B030D-6E8A-4147-A177-3AD203B41FA5}">
                      <a16:colId xmlns:a16="http://schemas.microsoft.com/office/drawing/2014/main" val="4246209484"/>
                    </a:ext>
                  </a:extLst>
                </a:gridCol>
                <a:gridCol w="1347581">
                  <a:extLst>
                    <a:ext uri="{9D8B030D-6E8A-4147-A177-3AD203B41FA5}">
                      <a16:colId xmlns:a16="http://schemas.microsoft.com/office/drawing/2014/main" val="2239951424"/>
                    </a:ext>
                  </a:extLst>
                </a:gridCol>
              </a:tblGrid>
              <a:tr h="311304">
                <a:tc>
                  <a:txBody>
                    <a:bodyPr/>
                    <a:lstStyle/>
                    <a:p>
                      <a:pPr algn="ctr"/>
                      <a:r>
                        <a:rPr lang="en-US" sz="1600" b="1">
                          <a:latin typeface="Arial" panose="020B0604020202020204" pitchFamily="34" charset="0"/>
                          <a:cs typeface="Arial" panose="020B0604020202020204" pitchFamily="34" charset="0"/>
                        </a:rPr>
                        <a:t>Aug</a:t>
                      </a:r>
                      <a:endParaRPr lang="en-US" sz="1600" b="1">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Sep</a:t>
                      </a:r>
                      <a:endParaRPr lang="en-US" sz="1600" b="1">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Oct</a:t>
                      </a:r>
                      <a:endParaRPr lang="en-US" sz="1600" b="1">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Nov</a:t>
                      </a:r>
                      <a:endParaRPr lang="en-US" sz="1600" b="1">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Dec</a:t>
                      </a:r>
                      <a:endParaRPr lang="en-US" sz="1600" b="1">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Jan</a:t>
                      </a:r>
                      <a:endParaRPr lang="en-US" sz="1600" b="1">
                        <a:solidFill>
                          <a:schemeClr val="bg1"/>
                        </a:solidFill>
                        <a:latin typeface="Arial" panose="020B0604020202020204" pitchFamily="34" charset="0"/>
                        <a:cs typeface="Arial" panose="020B0604020202020204" pitchFamily="34"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Feb</a:t>
                      </a:r>
                      <a:endParaRPr lang="en-US" sz="1600" b="1">
                        <a:solidFill>
                          <a:schemeClr val="bg1"/>
                        </a:solidFill>
                        <a:latin typeface="Arial" panose="020B0604020202020204" pitchFamily="34" charset="0"/>
                        <a:cs typeface="Arial" panose="020B0604020202020204" pitchFamily="34"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Mar</a:t>
                      </a:r>
                      <a:endParaRPr lang="en-US" sz="1600" b="1">
                        <a:solidFill>
                          <a:schemeClr val="bg1"/>
                        </a:solidFill>
                        <a:latin typeface="Arial" panose="020B0604020202020204" pitchFamily="34" charset="0"/>
                        <a:cs typeface="Arial" panose="020B0604020202020204" pitchFamily="34" charset="0"/>
                      </a:endParaRPr>
                    </a:p>
                  </a:txBody>
                  <a:tcPr marL="24347" marR="24347" marT="0" marB="0" anchor="ctr" horzOverflow="overflow">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1"/>
                  </a:ext>
                </a:extLst>
              </a:tr>
              <a:tr h="3297779">
                <a:tc>
                  <a:txBody>
                    <a:bodyPr/>
                    <a:lstStyle/>
                    <a:p>
                      <a:endParaRPr lang="en-US" sz="300"/>
                    </a:p>
                  </a:txBody>
                  <a:tcPr marL="24347" marR="24347" marT="0" marB="0" anchor="ctr" horzOverflow="overflow">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bg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endParaRPr lang="en-US" sz="300"/>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bg2">
                        <a:lumMod val="20000"/>
                        <a:lumOff val="80000"/>
                      </a:schemeClr>
                    </a:solidFill>
                  </a:tcPr>
                </a:tc>
                <a:tc>
                  <a:txBody>
                    <a:bodyPr/>
                    <a:lstStyle/>
                    <a:p>
                      <a:endParaRPr lang="en-US" sz="300"/>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bg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solidFill>
                      <a:schemeClr val="bg2">
                        <a:lumMod val="20000"/>
                        <a:lumOff val="80000"/>
                      </a:schemeClr>
                    </a:solidFill>
                  </a:tcPr>
                </a:tc>
                <a:extLst>
                  <a:ext uri="{0D108BD9-81ED-4DB2-BD59-A6C34878D82A}">
                    <a16:rowId xmlns:a16="http://schemas.microsoft.com/office/drawing/2014/main" val="10002"/>
                  </a:ext>
                </a:extLst>
              </a:tr>
            </a:tbl>
          </a:graphicData>
        </a:graphic>
      </p:graphicFrame>
      <p:sp>
        <p:nvSpPr>
          <p:cNvPr id="11" name="Title Placeholder 1">
            <a:extLst>
              <a:ext uri="{FF2B5EF4-FFF2-40B4-BE49-F238E27FC236}">
                <a16:creationId xmlns:a16="http://schemas.microsoft.com/office/drawing/2014/main" id="{8591E88E-C54F-4817-AA29-EF51E77799FB}"/>
              </a:ext>
            </a:extLst>
          </p:cNvPr>
          <p:cNvSpPr>
            <a:spLocks noGrp="1"/>
          </p:cNvSpPr>
          <p:nvPr>
            <p:ph type="title"/>
          </p:nvPr>
        </p:nvSpPr>
        <p:spPr>
          <a:xfrm>
            <a:off x="764236" y="0"/>
            <a:ext cx="10515600" cy="943442"/>
          </a:xfrm>
          <a:prstGeom prst="rect">
            <a:avLst/>
          </a:prstGeom>
        </p:spPr>
        <p:txBody>
          <a:bodyPr vert="horz" lIns="91440" tIns="45720" rIns="91440" bIns="45720" rtlCol="0" anchor="b">
            <a:normAutofit/>
          </a:bodyPr>
          <a:lstStyle/>
          <a:p>
            <a:r>
              <a:rPr lang="en-US"/>
              <a:t>Click to edit Master title style</a:t>
            </a:r>
            <a:endParaRPr lang="en-CA"/>
          </a:p>
        </p:txBody>
      </p:sp>
    </p:spTree>
    <p:extLst>
      <p:ext uri="{BB962C8B-B14F-4D97-AF65-F5344CB8AC3E}">
        <p14:creationId xmlns:p14="http://schemas.microsoft.com/office/powerpoint/2010/main" val="32681257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artial Calendar">
    <p:spTree>
      <p:nvGrpSpPr>
        <p:cNvPr id="1" name=""/>
        <p:cNvGrpSpPr/>
        <p:nvPr/>
      </p:nvGrpSpPr>
      <p:grpSpPr>
        <a:xfrm>
          <a:off x="0" y="0"/>
          <a:ext cx="0" cy="0"/>
          <a:chOff x="0" y="0"/>
          <a:chExt cx="0" cy="0"/>
        </a:xfrm>
      </p:grpSpPr>
      <p:graphicFrame>
        <p:nvGraphicFramePr>
          <p:cNvPr id="9" name="Group 727">
            <a:extLst>
              <a:ext uri="{FF2B5EF4-FFF2-40B4-BE49-F238E27FC236}">
                <a16:creationId xmlns:a16="http://schemas.microsoft.com/office/drawing/2014/main" id="{0FF0BAC5-140B-4DB9-821B-31D4AFB459BA}"/>
              </a:ext>
            </a:extLst>
          </p:cNvPr>
          <p:cNvGraphicFramePr>
            <a:graphicFrameLocks noGrp="1"/>
          </p:cNvGraphicFramePr>
          <p:nvPr userDrawn="1">
            <p:extLst>
              <p:ext uri="{D42A27DB-BD31-4B8C-83A1-F6EECF244321}">
                <p14:modId xmlns:p14="http://schemas.microsoft.com/office/powerpoint/2010/main" val="1648224238"/>
              </p:ext>
            </p:extLst>
          </p:nvPr>
        </p:nvGraphicFramePr>
        <p:xfrm>
          <a:off x="838200" y="1694486"/>
          <a:ext cx="10515601" cy="3630391"/>
        </p:xfrm>
        <a:graphic>
          <a:graphicData uri="http://schemas.openxmlformats.org/drawingml/2006/table">
            <a:tbl>
              <a:tblPr>
                <a:tableStyleId>{08FB837D-C827-4EFA-A057-4D05807E0F7C}</a:tableStyleId>
              </a:tblPr>
              <a:tblGrid>
                <a:gridCol w="1294575">
                  <a:extLst>
                    <a:ext uri="{9D8B030D-6E8A-4147-A177-3AD203B41FA5}">
                      <a16:colId xmlns:a16="http://schemas.microsoft.com/office/drawing/2014/main" val="20016"/>
                    </a:ext>
                  </a:extLst>
                </a:gridCol>
                <a:gridCol w="1294571">
                  <a:extLst>
                    <a:ext uri="{9D8B030D-6E8A-4147-A177-3AD203B41FA5}">
                      <a16:colId xmlns:a16="http://schemas.microsoft.com/office/drawing/2014/main" val="20020"/>
                    </a:ext>
                  </a:extLst>
                </a:gridCol>
                <a:gridCol w="1294571">
                  <a:extLst>
                    <a:ext uri="{9D8B030D-6E8A-4147-A177-3AD203B41FA5}">
                      <a16:colId xmlns:a16="http://schemas.microsoft.com/office/drawing/2014/main" val="20024"/>
                    </a:ext>
                  </a:extLst>
                </a:gridCol>
                <a:gridCol w="1294570">
                  <a:extLst>
                    <a:ext uri="{9D8B030D-6E8A-4147-A177-3AD203B41FA5}">
                      <a16:colId xmlns:a16="http://schemas.microsoft.com/office/drawing/2014/main" val="20028"/>
                    </a:ext>
                  </a:extLst>
                </a:gridCol>
                <a:gridCol w="1294571">
                  <a:extLst>
                    <a:ext uri="{9D8B030D-6E8A-4147-A177-3AD203B41FA5}">
                      <a16:colId xmlns:a16="http://schemas.microsoft.com/office/drawing/2014/main" val="20032"/>
                    </a:ext>
                  </a:extLst>
                </a:gridCol>
                <a:gridCol w="1347581">
                  <a:extLst>
                    <a:ext uri="{9D8B030D-6E8A-4147-A177-3AD203B41FA5}">
                      <a16:colId xmlns:a16="http://schemas.microsoft.com/office/drawing/2014/main" val="1457300402"/>
                    </a:ext>
                  </a:extLst>
                </a:gridCol>
                <a:gridCol w="1347581">
                  <a:extLst>
                    <a:ext uri="{9D8B030D-6E8A-4147-A177-3AD203B41FA5}">
                      <a16:colId xmlns:a16="http://schemas.microsoft.com/office/drawing/2014/main" val="4246209484"/>
                    </a:ext>
                  </a:extLst>
                </a:gridCol>
                <a:gridCol w="1347581">
                  <a:extLst>
                    <a:ext uri="{9D8B030D-6E8A-4147-A177-3AD203B41FA5}">
                      <a16:colId xmlns:a16="http://schemas.microsoft.com/office/drawing/2014/main" val="2239951424"/>
                    </a:ext>
                  </a:extLst>
                </a:gridCol>
              </a:tblGrid>
              <a:tr h="311304">
                <a:tc>
                  <a:txBody>
                    <a:bodyPr/>
                    <a:lstStyle/>
                    <a:p>
                      <a:pPr algn="ctr"/>
                      <a:r>
                        <a:rPr lang="en-US" sz="1600" b="1">
                          <a:latin typeface="Arial" panose="020B0604020202020204" pitchFamily="34" charset="0"/>
                          <a:cs typeface="Arial" panose="020B0604020202020204" pitchFamily="34" charset="0"/>
                        </a:rPr>
                        <a:t>Aug</a:t>
                      </a:r>
                      <a:endParaRPr lang="en-US" sz="1600" b="1">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Sep</a:t>
                      </a:r>
                      <a:endParaRPr lang="en-US" sz="1600" b="1">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Oct</a:t>
                      </a:r>
                      <a:endParaRPr lang="en-US" sz="1600" b="1">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Nov</a:t>
                      </a:r>
                      <a:endParaRPr lang="en-US" sz="1600" b="1">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Dec</a:t>
                      </a:r>
                      <a:endParaRPr lang="en-US" sz="1600" b="1">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Jan</a:t>
                      </a:r>
                      <a:endParaRPr lang="en-US" sz="1600" b="1">
                        <a:solidFill>
                          <a:schemeClr val="bg1"/>
                        </a:solidFill>
                        <a:latin typeface="Arial" panose="020B0604020202020204" pitchFamily="34" charset="0"/>
                        <a:cs typeface="Arial" panose="020B0604020202020204" pitchFamily="34"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Feb</a:t>
                      </a:r>
                      <a:endParaRPr lang="en-US" sz="1600" b="1">
                        <a:solidFill>
                          <a:schemeClr val="bg1"/>
                        </a:solidFill>
                        <a:latin typeface="Arial" panose="020B0604020202020204" pitchFamily="34" charset="0"/>
                        <a:cs typeface="Arial" panose="020B0604020202020204" pitchFamily="34"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Mar</a:t>
                      </a:r>
                      <a:endParaRPr lang="en-US" sz="1600" b="1">
                        <a:solidFill>
                          <a:schemeClr val="bg1"/>
                        </a:solidFill>
                        <a:latin typeface="Arial" panose="020B0604020202020204" pitchFamily="34" charset="0"/>
                        <a:cs typeface="Arial" panose="020B0604020202020204" pitchFamily="34" charset="0"/>
                      </a:endParaRPr>
                    </a:p>
                  </a:txBody>
                  <a:tcPr marL="24347" marR="24347" marT="0" marB="0" anchor="ctr" horzOverflow="overflow">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1"/>
                  </a:ext>
                </a:extLst>
              </a:tr>
              <a:tr h="3297779">
                <a:tc>
                  <a:txBody>
                    <a:bodyPr/>
                    <a:lstStyle/>
                    <a:p>
                      <a:endParaRPr lang="en-US" sz="300"/>
                    </a:p>
                  </a:txBody>
                  <a:tcPr marL="24347" marR="24347" marT="0" marB="0" anchor="ctr" horzOverflow="overflow">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bg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endParaRPr lang="en-US" sz="300"/>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bg2">
                        <a:lumMod val="20000"/>
                        <a:lumOff val="80000"/>
                      </a:schemeClr>
                    </a:solidFill>
                  </a:tcPr>
                </a:tc>
                <a:tc>
                  <a:txBody>
                    <a:bodyPr/>
                    <a:lstStyle/>
                    <a:p>
                      <a:endParaRPr lang="en-US" sz="300"/>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bg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solidFill>
                      <a:schemeClr val="bg2">
                        <a:lumMod val="20000"/>
                        <a:lumOff val="80000"/>
                      </a:schemeClr>
                    </a:solidFill>
                  </a:tcPr>
                </a:tc>
                <a:extLst>
                  <a:ext uri="{0D108BD9-81ED-4DB2-BD59-A6C34878D82A}">
                    <a16:rowId xmlns:a16="http://schemas.microsoft.com/office/drawing/2014/main" val="10002"/>
                  </a:ext>
                </a:extLst>
              </a:tr>
            </a:tbl>
          </a:graphicData>
        </a:graphic>
      </p:graphicFrame>
      <p:sp>
        <p:nvSpPr>
          <p:cNvPr id="11" name="Title Placeholder 1">
            <a:extLst>
              <a:ext uri="{FF2B5EF4-FFF2-40B4-BE49-F238E27FC236}">
                <a16:creationId xmlns:a16="http://schemas.microsoft.com/office/drawing/2014/main" id="{8591E88E-C54F-4817-AA29-EF51E77799FB}"/>
              </a:ext>
            </a:extLst>
          </p:cNvPr>
          <p:cNvSpPr>
            <a:spLocks noGrp="1"/>
          </p:cNvSpPr>
          <p:nvPr>
            <p:ph type="title"/>
          </p:nvPr>
        </p:nvSpPr>
        <p:spPr>
          <a:xfrm>
            <a:off x="764236" y="0"/>
            <a:ext cx="10515600" cy="943442"/>
          </a:xfrm>
          <a:prstGeom prst="rect">
            <a:avLst/>
          </a:prstGeom>
        </p:spPr>
        <p:txBody>
          <a:bodyPr vert="horz" lIns="91440" tIns="45720" rIns="91440" bIns="45720" rtlCol="0" anchor="b">
            <a:normAutofit/>
          </a:bodyPr>
          <a:lstStyle/>
          <a:p>
            <a:r>
              <a:rPr lang="en-US"/>
              <a:t>Click to edit Master title style</a:t>
            </a:r>
            <a:endParaRPr lang="en-CA"/>
          </a:p>
        </p:txBody>
      </p:sp>
    </p:spTree>
    <p:extLst>
      <p:ext uri="{BB962C8B-B14F-4D97-AF65-F5344CB8AC3E}">
        <p14:creationId xmlns:p14="http://schemas.microsoft.com/office/powerpoint/2010/main" val="32681257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artial Calendar">
    <p:spTree>
      <p:nvGrpSpPr>
        <p:cNvPr id="1" name=""/>
        <p:cNvGrpSpPr/>
        <p:nvPr/>
      </p:nvGrpSpPr>
      <p:grpSpPr>
        <a:xfrm>
          <a:off x="0" y="0"/>
          <a:ext cx="0" cy="0"/>
          <a:chOff x="0" y="0"/>
          <a:chExt cx="0" cy="0"/>
        </a:xfrm>
      </p:grpSpPr>
      <p:graphicFrame>
        <p:nvGraphicFramePr>
          <p:cNvPr id="9" name="Group 727">
            <a:extLst>
              <a:ext uri="{FF2B5EF4-FFF2-40B4-BE49-F238E27FC236}">
                <a16:creationId xmlns:a16="http://schemas.microsoft.com/office/drawing/2014/main" id="{0FF0BAC5-140B-4DB9-821B-31D4AFB459BA}"/>
              </a:ext>
            </a:extLst>
          </p:cNvPr>
          <p:cNvGraphicFramePr>
            <a:graphicFrameLocks noGrp="1"/>
          </p:cNvGraphicFramePr>
          <p:nvPr userDrawn="1">
            <p:extLst>
              <p:ext uri="{D42A27DB-BD31-4B8C-83A1-F6EECF244321}">
                <p14:modId xmlns:p14="http://schemas.microsoft.com/office/powerpoint/2010/main" val="1648224238"/>
              </p:ext>
            </p:extLst>
          </p:nvPr>
        </p:nvGraphicFramePr>
        <p:xfrm>
          <a:off x="838200" y="1694486"/>
          <a:ext cx="10515601" cy="3630391"/>
        </p:xfrm>
        <a:graphic>
          <a:graphicData uri="http://schemas.openxmlformats.org/drawingml/2006/table">
            <a:tbl>
              <a:tblPr>
                <a:tableStyleId>{08FB837D-C827-4EFA-A057-4D05807E0F7C}</a:tableStyleId>
              </a:tblPr>
              <a:tblGrid>
                <a:gridCol w="1294575">
                  <a:extLst>
                    <a:ext uri="{9D8B030D-6E8A-4147-A177-3AD203B41FA5}">
                      <a16:colId xmlns:a16="http://schemas.microsoft.com/office/drawing/2014/main" val="20016"/>
                    </a:ext>
                  </a:extLst>
                </a:gridCol>
                <a:gridCol w="1294571">
                  <a:extLst>
                    <a:ext uri="{9D8B030D-6E8A-4147-A177-3AD203B41FA5}">
                      <a16:colId xmlns:a16="http://schemas.microsoft.com/office/drawing/2014/main" val="20020"/>
                    </a:ext>
                  </a:extLst>
                </a:gridCol>
                <a:gridCol w="1294571">
                  <a:extLst>
                    <a:ext uri="{9D8B030D-6E8A-4147-A177-3AD203B41FA5}">
                      <a16:colId xmlns:a16="http://schemas.microsoft.com/office/drawing/2014/main" val="20024"/>
                    </a:ext>
                  </a:extLst>
                </a:gridCol>
                <a:gridCol w="1294570">
                  <a:extLst>
                    <a:ext uri="{9D8B030D-6E8A-4147-A177-3AD203B41FA5}">
                      <a16:colId xmlns:a16="http://schemas.microsoft.com/office/drawing/2014/main" val="20028"/>
                    </a:ext>
                  </a:extLst>
                </a:gridCol>
                <a:gridCol w="1294571">
                  <a:extLst>
                    <a:ext uri="{9D8B030D-6E8A-4147-A177-3AD203B41FA5}">
                      <a16:colId xmlns:a16="http://schemas.microsoft.com/office/drawing/2014/main" val="20032"/>
                    </a:ext>
                  </a:extLst>
                </a:gridCol>
                <a:gridCol w="1347581">
                  <a:extLst>
                    <a:ext uri="{9D8B030D-6E8A-4147-A177-3AD203B41FA5}">
                      <a16:colId xmlns:a16="http://schemas.microsoft.com/office/drawing/2014/main" val="1457300402"/>
                    </a:ext>
                  </a:extLst>
                </a:gridCol>
                <a:gridCol w="1347581">
                  <a:extLst>
                    <a:ext uri="{9D8B030D-6E8A-4147-A177-3AD203B41FA5}">
                      <a16:colId xmlns:a16="http://schemas.microsoft.com/office/drawing/2014/main" val="4246209484"/>
                    </a:ext>
                  </a:extLst>
                </a:gridCol>
                <a:gridCol w="1347581">
                  <a:extLst>
                    <a:ext uri="{9D8B030D-6E8A-4147-A177-3AD203B41FA5}">
                      <a16:colId xmlns:a16="http://schemas.microsoft.com/office/drawing/2014/main" val="2239951424"/>
                    </a:ext>
                  </a:extLst>
                </a:gridCol>
              </a:tblGrid>
              <a:tr h="311304">
                <a:tc>
                  <a:txBody>
                    <a:bodyPr/>
                    <a:lstStyle/>
                    <a:p>
                      <a:pPr algn="ctr"/>
                      <a:r>
                        <a:rPr lang="en-US" sz="1600" b="1">
                          <a:latin typeface="Arial" panose="020B0604020202020204" pitchFamily="34" charset="0"/>
                          <a:cs typeface="Arial" panose="020B0604020202020204" pitchFamily="34" charset="0"/>
                        </a:rPr>
                        <a:t>Aug</a:t>
                      </a:r>
                      <a:endParaRPr lang="en-US" sz="1600" b="1">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Sep</a:t>
                      </a:r>
                      <a:endParaRPr lang="en-US" sz="1600" b="1">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Oct</a:t>
                      </a:r>
                      <a:endParaRPr lang="en-US" sz="1600" b="1">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Nov</a:t>
                      </a:r>
                      <a:endParaRPr lang="en-US" sz="1600" b="1">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Dec</a:t>
                      </a:r>
                      <a:endParaRPr lang="en-US" sz="1600" b="1">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Jan</a:t>
                      </a:r>
                      <a:endParaRPr lang="en-US" sz="1600" b="1">
                        <a:solidFill>
                          <a:schemeClr val="bg1"/>
                        </a:solidFill>
                        <a:latin typeface="Arial" panose="020B0604020202020204" pitchFamily="34" charset="0"/>
                        <a:cs typeface="Arial" panose="020B0604020202020204" pitchFamily="34"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Feb</a:t>
                      </a:r>
                      <a:endParaRPr lang="en-US" sz="1600" b="1">
                        <a:solidFill>
                          <a:schemeClr val="bg1"/>
                        </a:solidFill>
                        <a:latin typeface="Arial" panose="020B0604020202020204" pitchFamily="34" charset="0"/>
                        <a:cs typeface="Arial" panose="020B0604020202020204" pitchFamily="34"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Mar</a:t>
                      </a:r>
                      <a:endParaRPr lang="en-US" sz="1600" b="1">
                        <a:solidFill>
                          <a:schemeClr val="bg1"/>
                        </a:solidFill>
                        <a:latin typeface="Arial" panose="020B0604020202020204" pitchFamily="34" charset="0"/>
                        <a:cs typeface="Arial" panose="020B0604020202020204" pitchFamily="34" charset="0"/>
                      </a:endParaRPr>
                    </a:p>
                  </a:txBody>
                  <a:tcPr marL="24347" marR="24347" marT="0" marB="0" anchor="ctr" horzOverflow="overflow">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1"/>
                  </a:ext>
                </a:extLst>
              </a:tr>
              <a:tr h="3297779">
                <a:tc>
                  <a:txBody>
                    <a:bodyPr/>
                    <a:lstStyle/>
                    <a:p>
                      <a:endParaRPr lang="en-US" sz="300"/>
                    </a:p>
                  </a:txBody>
                  <a:tcPr marL="24347" marR="24347" marT="0" marB="0" anchor="ctr" horzOverflow="overflow">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bg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endParaRPr lang="en-US" sz="300"/>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bg2">
                        <a:lumMod val="20000"/>
                        <a:lumOff val="80000"/>
                      </a:schemeClr>
                    </a:solidFill>
                  </a:tcPr>
                </a:tc>
                <a:tc>
                  <a:txBody>
                    <a:bodyPr/>
                    <a:lstStyle/>
                    <a:p>
                      <a:endParaRPr lang="en-US" sz="300"/>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bg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solidFill>
                      <a:schemeClr val="bg2">
                        <a:lumMod val="20000"/>
                        <a:lumOff val="80000"/>
                      </a:schemeClr>
                    </a:solidFill>
                  </a:tcPr>
                </a:tc>
                <a:extLst>
                  <a:ext uri="{0D108BD9-81ED-4DB2-BD59-A6C34878D82A}">
                    <a16:rowId xmlns:a16="http://schemas.microsoft.com/office/drawing/2014/main" val="10002"/>
                  </a:ext>
                </a:extLst>
              </a:tr>
            </a:tbl>
          </a:graphicData>
        </a:graphic>
      </p:graphicFrame>
      <p:sp>
        <p:nvSpPr>
          <p:cNvPr id="11" name="Title Placeholder 1">
            <a:extLst>
              <a:ext uri="{FF2B5EF4-FFF2-40B4-BE49-F238E27FC236}">
                <a16:creationId xmlns:a16="http://schemas.microsoft.com/office/drawing/2014/main" id="{8591E88E-C54F-4817-AA29-EF51E77799FB}"/>
              </a:ext>
            </a:extLst>
          </p:cNvPr>
          <p:cNvSpPr>
            <a:spLocks noGrp="1"/>
          </p:cNvSpPr>
          <p:nvPr>
            <p:ph type="title"/>
          </p:nvPr>
        </p:nvSpPr>
        <p:spPr>
          <a:xfrm>
            <a:off x="764236" y="0"/>
            <a:ext cx="10515600" cy="943442"/>
          </a:xfrm>
          <a:prstGeom prst="rect">
            <a:avLst/>
          </a:prstGeom>
        </p:spPr>
        <p:txBody>
          <a:bodyPr vert="horz" lIns="91440" tIns="45720" rIns="91440" bIns="45720" rtlCol="0" anchor="b">
            <a:normAutofit/>
          </a:bodyPr>
          <a:lstStyle/>
          <a:p>
            <a:r>
              <a:rPr lang="en-US"/>
              <a:t>Click to edit Master title style</a:t>
            </a:r>
            <a:endParaRPr lang="en-CA"/>
          </a:p>
        </p:txBody>
      </p:sp>
    </p:spTree>
    <p:extLst>
      <p:ext uri="{BB962C8B-B14F-4D97-AF65-F5344CB8AC3E}">
        <p14:creationId xmlns:p14="http://schemas.microsoft.com/office/powerpoint/2010/main" val="32681257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artial Calendar">
    <p:spTree>
      <p:nvGrpSpPr>
        <p:cNvPr id="1" name=""/>
        <p:cNvGrpSpPr/>
        <p:nvPr/>
      </p:nvGrpSpPr>
      <p:grpSpPr>
        <a:xfrm>
          <a:off x="0" y="0"/>
          <a:ext cx="0" cy="0"/>
          <a:chOff x="0" y="0"/>
          <a:chExt cx="0" cy="0"/>
        </a:xfrm>
      </p:grpSpPr>
      <p:graphicFrame>
        <p:nvGraphicFramePr>
          <p:cNvPr id="9" name="Group 727">
            <a:extLst>
              <a:ext uri="{FF2B5EF4-FFF2-40B4-BE49-F238E27FC236}">
                <a16:creationId xmlns:a16="http://schemas.microsoft.com/office/drawing/2014/main" id="{0FF0BAC5-140B-4DB9-821B-31D4AFB459BA}"/>
              </a:ext>
            </a:extLst>
          </p:cNvPr>
          <p:cNvGraphicFramePr>
            <a:graphicFrameLocks noGrp="1"/>
          </p:cNvGraphicFramePr>
          <p:nvPr userDrawn="1">
            <p:extLst>
              <p:ext uri="{D42A27DB-BD31-4B8C-83A1-F6EECF244321}">
                <p14:modId xmlns:p14="http://schemas.microsoft.com/office/powerpoint/2010/main" val="1648224238"/>
              </p:ext>
            </p:extLst>
          </p:nvPr>
        </p:nvGraphicFramePr>
        <p:xfrm>
          <a:off x="838200" y="1694486"/>
          <a:ext cx="10515601" cy="3630391"/>
        </p:xfrm>
        <a:graphic>
          <a:graphicData uri="http://schemas.openxmlformats.org/drawingml/2006/table">
            <a:tbl>
              <a:tblPr>
                <a:tableStyleId>{08FB837D-C827-4EFA-A057-4D05807E0F7C}</a:tableStyleId>
              </a:tblPr>
              <a:tblGrid>
                <a:gridCol w="1294575">
                  <a:extLst>
                    <a:ext uri="{9D8B030D-6E8A-4147-A177-3AD203B41FA5}">
                      <a16:colId xmlns:a16="http://schemas.microsoft.com/office/drawing/2014/main" val="20016"/>
                    </a:ext>
                  </a:extLst>
                </a:gridCol>
                <a:gridCol w="1294571">
                  <a:extLst>
                    <a:ext uri="{9D8B030D-6E8A-4147-A177-3AD203B41FA5}">
                      <a16:colId xmlns:a16="http://schemas.microsoft.com/office/drawing/2014/main" val="20020"/>
                    </a:ext>
                  </a:extLst>
                </a:gridCol>
                <a:gridCol w="1294571">
                  <a:extLst>
                    <a:ext uri="{9D8B030D-6E8A-4147-A177-3AD203B41FA5}">
                      <a16:colId xmlns:a16="http://schemas.microsoft.com/office/drawing/2014/main" val="20024"/>
                    </a:ext>
                  </a:extLst>
                </a:gridCol>
                <a:gridCol w="1294570">
                  <a:extLst>
                    <a:ext uri="{9D8B030D-6E8A-4147-A177-3AD203B41FA5}">
                      <a16:colId xmlns:a16="http://schemas.microsoft.com/office/drawing/2014/main" val="20028"/>
                    </a:ext>
                  </a:extLst>
                </a:gridCol>
                <a:gridCol w="1294571">
                  <a:extLst>
                    <a:ext uri="{9D8B030D-6E8A-4147-A177-3AD203B41FA5}">
                      <a16:colId xmlns:a16="http://schemas.microsoft.com/office/drawing/2014/main" val="20032"/>
                    </a:ext>
                  </a:extLst>
                </a:gridCol>
                <a:gridCol w="1347581">
                  <a:extLst>
                    <a:ext uri="{9D8B030D-6E8A-4147-A177-3AD203B41FA5}">
                      <a16:colId xmlns:a16="http://schemas.microsoft.com/office/drawing/2014/main" val="1457300402"/>
                    </a:ext>
                  </a:extLst>
                </a:gridCol>
                <a:gridCol w="1347581">
                  <a:extLst>
                    <a:ext uri="{9D8B030D-6E8A-4147-A177-3AD203B41FA5}">
                      <a16:colId xmlns:a16="http://schemas.microsoft.com/office/drawing/2014/main" val="4246209484"/>
                    </a:ext>
                  </a:extLst>
                </a:gridCol>
                <a:gridCol w="1347581">
                  <a:extLst>
                    <a:ext uri="{9D8B030D-6E8A-4147-A177-3AD203B41FA5}">
                      <a16:colId xmlns:a16="http://schemas.microsoft.com/office/drawing/2014/main" val="2239951424"/>
                    </a:ext>
                  </a:extLst>
                </a:gridCol>
              </a:tblGrid>
              <a:tr h="311304">
                <a:tc>
                  <a:txBody>
                    <a:bodyPr/>
                    <a:lstStyle/>
                    <a:p>
                      <a:pPr algn="ctr"/>
                      <a:r>
                        <a:rPr lang="en-US" sz="1600" b="1">
                          <a:latin typeface="Arial" panose="020B0604020202020204" pitchFamily="34" charset="0"/>
                          <a:cs typeface="Arial" panose="020B0604020202020204" pitchFamily="34" charset="0"/>
                        </a:rPr>
                        <a:t>Aug</a:t>
                      </a:r>
                      <a:endParaRPr lang="en-US" sz="1600" b="1">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Sep</a:t>
                      </a:r>
                      <a:endParaRPr lang="en-US" sz="1600" b="1">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Oct</a:t>
                      </a:r>
                      <a:endParaRPr lang="en-US" sz="1600" b="1">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Nov</a:t>
                      </a:r>
                      <a:endParaRPr lang="en-US" sz="1600" b="1">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Dec</a:t>
                      </a:r>
                      <a:endParaRPr lang="en-US" sz="1600" b="1">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Jan</a:t>
                      </a:r>
                      <a:endParaRPr lang="en-US" sz="1600" b="1">
                        <a:solidFill>
                          <a:schemeClr val="bg1"/>
                        </a:solidFill>
                        <a:latin typeface="Arial" panose="020B0604020202020204" pitchFamily="34" charset="0"/>
                        <a:cs typeface="Arial" panose="020B0604020202020204" pitchFamily="34"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Feb</a:t>
                      </a:r>
                      <a:endParaRPr lang="en-US" sz="1600" b="1">
                        <a:solidFill>
                          <a:schemeClr val="bg1"/>
                        </a:solidFill>
                        <a:latin typeface="Arial" panose="020B0604020202020204" pitchFamily="34" charset="0"/>
                        <a:cs typeface="Arial" panose="020B0604020202020204" pitchFamily="34"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Mar</a:t>
                      </a:r>
                      <a:endParaRPr lang="en-US" sz="1600" b="1">
                        <a:solidFill>
                          <a:schemeClr val="bg1"/>
                        </a:solidFill>
                        <a:latin typeface="Arial" panose="020B0604020202020204" pitchFamily="34" charset="0"/>
                        <a:cs typeface="Arial" panose="020B0604020202020204" pitchFamily="34" charset="0"/>
                      </a:endParaRPr>
                    </a:p>
                  </a:txBody>
                  <a:tcPr marL="24347" marR="24347" marT="0" marB="0" anchor="ctr" horzOverflow="overflow">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1"/>
                  </a:ext>
                </a:extLst>
              </a:tr>
              <a:tr h="3297779">
                <a:tc>
                  <a:txBody>
                    <a:bodyPr/>
                    <a:lstStyle/>
                    <a:p>
                      <a:endParaRPr lang="en-US" sz="300"/>
                    </a:p>
                  </a:txBody>
                  <a:tcPr marL="24347" marR="24347" marT="0" marB="0" anchor="ctr" horzOverflow="overflow">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bg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endParaRPr lang="en-US" sz="300"/>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bg2">
                        <a:lumMod val="20000"/>
                        <a:lumOff val="80000"/>
                      </a:schemeClr>
                    </a:solidFill>
                  </a:tcPr>
                </a:tc>
                <a:tc>
                  <a:txBody>
                    <a:bodyPr/>
                    <a:lstStyle/>
                    <a:p>
                      <a:endParaRPr lang="en-US" sz="300"/>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bg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solidFill>
                      <a:schemeClr val="bg2">
                        <a:lumMod val="20000"/>
                        <a:lumOff val="80000"/>
                      </a:schemeClr>
                    </a:solidFill>
                  </a:tcPr>
                </a:tc>
                <a:extLst>
                  <a:ext uri="{0D108BD9-81ED-4DB2-BD59-A6C34878D82A}">
                    <a16:rowId xmlns:a16="http://schemas.microsoft.com/office/drawing/2014/main" val="10002"/>
                  </a:ext>
                </a:extLst>
              </a:tr>
            </a:tbl>
          </a:graphicData>
        </a:graphic>
      </p:graphicFrame>
      <p:sp>
        <p:nvSpPr>
          <p:cNvPr id="11" name="Title Placeholder 1">
            <a:extLst>
              <a:ext uri="{FF2B5EF4-FFF2-40B4-BE49-F238E27FC236}">
                <a16:creationId xmlns:a16="http://schemas.microsoft.com/office/drawing/2014/main" id="{8591E88E-C54F-4817-AA29-EF51E77799FB}"/>
              </a:ext>
            </a:extLst>
          </p:cNvPr>
          <p:cNvSpPr>
            <a:spLocks noGrp="1"/>
          </p:cNvSpPr>
          <p:nvPr>
            <p:ph type="title"/>
          </p:nvPr>
        </p:nvSpPr>
        <p:spPr>
          <a:xfrm>
            <a:off x="764236" y="0"/>
            <a:ext cx="10515600" cy="943442"/>
          </a:xfrm>
          <a:prstGeom prst="rect">
            <a:avLst/>
          </a:prstGeom>
        </p:spPr>
        <p:txBody>
          <a:bodyPr vert="horz" lIns="91440" tIns="45720" rIns="91440" bIns="45720" rtlCol="0" anchor="b">
            <a:normAutofit/>
          </a:bodyPr>
          <a:lstStyle/>
          <a:p>
            <a:r>
              <a:rPr lang="en-US"/>
              <a:t>Click to edit Master title style</a:t>
            </a:r>
            <a:endParaRPr lang="en-CA"/>
          </a:p>
        </p:txBody>
      </p:sp>
    </p:spTree>
    <p:extLst>
      <p:ext uri="{BB962C8B-B14F-4D97-AF65-F5344CB8AC3E}">
        <p14:creationId xmlns:p14="http://schemas.microsoft.com/office/powerpoint/2010/main" val="3268125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Slide_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A106DA-E128-774F-B78E-7E2CB9C8C44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7018"/>
          <a:stretch/>
        </p:blipFill>
        <p:spPr>
          <a:xfrm>
            <a:off x="0" y="0"/>
            <a:ext cx="12197816" cy="5005137"/>
          </a:xfrm>
          <a:prstGeom prst="rect">
            <a:avLst/>
          </a:prstGeom>
        </p:spPr>
      </p:pic>
      <p:sp>
        <p:nvSpPr>
          <p:cNvPr id="12" name="Content Placeholder 2">
            <a:extLst>
              <a:ext uri="{FF2B5EF4-FFF2-40B4-BE49-F238E27FC236}">
                <a16:creationId xmlns:a16="http://schemas.microsoft.com/office/drawing/2014/main" id="{5F3CEBC6-B788-3C4C-8E8B-873CBE880822}"/>
              </a:ext>
            </a:extLst>
          </p:cNvPr>
          <p:cNvSpPr>
            <a:spLocks noGrp="1"/>
          </p:cNvSpPr>
          <p:nvPr>
            <p:ph sz="quarter" idx="10" hasCustomPrompt="1"/>
          </p:nvPr>
        </p:nvSpPr>
        <p:spPr>
          <a:xfrm>
            <a:off x="737343" y="4592360"/>
            <a:ext cx="6624749" cy="847147"/>
          </a:xfrm>
        </p:spPr>
        <p:txBody>
          <a:bodyPr anchor="ctr">
            <a:normAutofit/>
          </a:bodyPr>
          <a:lstStyle>
            <a:lvl1pPr marL="0" indent="0">
              <a:buNone/>
              <a:defRPr sz="3200" b="1"/>
            </a:lvl1pPr>
            <a:lvl2pPr marL="457200" indent="0">
              <a:buNone/>
              <a:defRPr/>
            </a:lvl2pPr>
            <a:lvl3pPr marL="914400" indent="0">
              <a:buNone/>
              <a:defRPr/>
            </a:lvl3pPr>
            <a:lvl4pPr marL="1371600" indent="0">
              <a:buNone/>
              <a:defRPr/>
            </a:lvl4pPr>
            <a:lvl5pPr marL="1828800" indent="0">
              <a:buNone/>
              <a:defRPr/>
            </a:lvl5pPr>
          </a:lstStyle>
          <a:p>
            <a:pPr lvl="0"/>
            <a:r>
              <a:rPr lang="en-US"/>
              <a:t>Insert presentation title here</a:t>
            </a:r>
            <a:endParaRPr lang="en-CA"/>
          </a:p>
        </p:txBody>
      </p:sp>
      <p:sp>
        <p:nvSpPr>
          <p:cNvPr id="8" name="Body Level One…">
            <a:extLst>
              <a:ext uri="{FF2B5EF4-FFF2-40B4-BE49-F238E27FC236}">
                <a16:creationId xmlns:a16="http://schemas.microsoft.com/office/drawing/2014/main" id="{D583AB4B-A4A0-814D-8FB8-3E0768C37039}"/>
              </a:ext>
            </a:extLst>
          </p:cNvPr>
          <p:cNvSpPr txBox="1">
            <a:spLocks noGrp="1"/>
          </p:cNvSpPr>
          <p:nvPr>
            <p:ph type="body" idx="11" hasCustomPrompt="1"/>
          </p:nvPr>
        </p:nvSpPr>
        <p:spPr>
          <a:xfrm>
            <a:off x="737342" y="5809145"/>
            <a:ext cx="6624749" cy="847147"/>
          </a:xfrm>
          <a:prstGeom prst="rect">
            <a:avLst/>
          </a:prstGeom>
        </p:spPr>
        <p:txBody>
          <a:bodyPr anchor="t">
            <a:noAutofit/>
          </a:bodyPr>
          <a:lstStyle>
            <a:lvl1pPr marL="0" marR="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sz="2000" b="0" i="0">
                <a:solidFill>
                  <a:srgbClr val="4D4D4D"/>
                </a:solidFill>
                <a:latin typeface="Arial"/>
                <a:ea typeface="Arial"/>
                <a:cs typeface="Arial"/>
                <a:sym typeface="Arial"/>
              </a:defRPr>
            </a:lvl1pPr>
            <a:lvl2pPr marL="0" indent="0">
              <a:spcBef>
                <a:spcPts val="600"/>
              </a:spcBef>
              <a:buSzTx/>
              <a:buNone/>
              <a:defRPr sz="2200">
                <a:solidFill>
                  <a:srgbClr val="4D4D4D"/>
                </a:solidFill>
                <a:latin typeface="Arial"/>
                <a:ea typeface="Arial"/>
                <a:cs typeface="Arial"/>
                <a:sym typeface="Arial"/>
              </a:defRPr>
            </a:lvl2pPr>
            <a:lvl3pPr marL="0" indent="0">
              <a:spcBef>
                <a:spcPts val="1200"/>
              </a:spcBef>
              <a:buSzTx/>
              <a:buNone/>
              <a:defRPr sz="2200">
                <a:solidFill>
                  <a:srgbClr val="4D4D4D"/>
                </a:solidFill>
                <a:latin typeface="Arial"/>
                <a:ea typeface="Arial"/>
                <a:cs typeface="Arial"/>
                <a:sym typeface="Arial"/>
              </a:defRPr>
            </a:lvl3pPr>
            <a:lvl4pPr marL="0" indent="0">
              <a:spcBef>
                <a:spcPts val="1200"/>
              </a:spcBef>
              <a:buSzTx/>
              <a:buNone/>
              <a:defRPr sz="2200">
                <a:solidFill>
                  <a:srgbClr val="4D4D4D"/>
                </a:solidFill>
                <a:latin typeface="Arial"/>
                <a:ea typeface="Arial"/>
                <a:cs typeface="Arial"/>
                <a:sym typeface="Arial"/>
              </a:defRPr>
            </a:lvl4pPr>
            <a:lvl5pPr marL="0" indent="0">
              <a:spcBef>
                <a:spcPts val="1200"/>
              </a:spcBef>
              <a:buSzTx/>
              <a:buNone/>
              <a:defRPr sz="2200">
                <a:solidFill>
                  <a:srgbClr val="4D4D4D"/>
                </a:solidFill>
                <a:latin typeface="Arial"/>
                <a:ea typeface="Arial"/>
                <a:cs typeface="Arial"/>
                <a:sym typeface="Arial"/>
              </a:defRPr>
            </a:lvl5pPr>
          </a:lstStyle>
          <a:p>
            <a:r>
              <a:rPr lang="en-US"/>
              <a:t>Insert event name if applicable</a:t>
            </a:r>
          </a:p>
          <a:p>
            <a:r>
              <a:rPr lang="en-US"/>
              <a:t>Month day, year</a:t>
            </a:r>
          </a:p>
        </p:txBody>
      </p:sp>
      <p:sp>
        <p:nvSpPr>
          <p:cNvPr id="10" name="Content Placeholder 2">
            <a:extLst>
              <a:ext uri="{FF2B5EF4-FFF2-40B4-BE49-F238E27FC236}">
                <a16:creationId xmlns:a16="http://schemas.microsoft.com/office/drawing/2014/main" id="{454024B3-6B58-1947-895C-858232006487}"/>
              </a:ext>
            </a:extLst>
          </p:cNvPr>
          <p:cNvSpPr>
            <a:spLocks noGrp="1"/>
          </p:cNvSpPr>
          <p:nvPr>
            <p:ph sz="quarter" idx="12" hasCustomPrompt="1"/>
          </p:nvPr>
        </p:nvSpPr>
        <p:spPr>
          <a:xfrm>
            <a:off x="737343" y="5439508"/>
            <a:ext cx="6624749" cy="432347"/>
          </a:xfrm>
        </p:spPr>
        <p:txBody>
          <a:bodyPr anchor="b">
            <a:normAutofit/>
          </a:bodyPr>
          <a:lstStyle>
            <a:lvl1pPr marL="0" indent="0">
              <a:buNone/>
              <a:defRPr sz="2400" b="1"/>
            </a:lvl1pPr>
            <a:lvl2pPr marL="457200" indent="0">
              <a:buNone/>
              <a:defRPr/>
            </a:lvl2pPr>
            <a:lvl3pPr marL="914400" indent="0">
              <a:buNone/>
              <a:defRPr/>
            </a:lvl3pPr>
            <a:lvl4pPr marL="1371600" indent="0">
              <a:buNone/>
              <a:defRPr/>
            </a:lvl4pPr>
            <a:lvl5pPr marL="1828800" indent="0">
              <a:buNone/>
              <a:defRPr/>
            </a:lvl5pPr>
          </a:lstStyle>
          <a:p>
            <a:pPr lvl="0"/>
            <a:r>
              <a:rPr lang="en-US"/>
              <a:t>Name, title</a:t>
            </a:r>
            <a:endParaRPr lang="en-CA"/>
          </a:p>
        </p:txBody>
      </p:sp>
      <p:pic>
        <p:nvPicPr>
          <p:cNvPr id="6" name="Image" descr="Image">
            <a:extLst>
              <a:ext uri="{FF2B5EF4-FFF2-40B4-BE49-F238E27FC236}">
                <a16:creationId xmlns:a16="http://schemas.microsoft.com/office/drawing/2014/main" id="{E6C0DA16-D882-EF41-9455-179AB4F6C82B}"/>
              </a:ext>
            </a:extLst>
          </p:cNvPr>
          <p:cNvPicPr>
            <a:picLocks noChangeAspect="1"/>
          </p:cNvPicPr>
          <p:nvPr userDrawn="1"/>
        </p:nvPicPr>
        <p:blipFill>
          <a:blip r:embed="rId3"/>
          <a:srcRect l="20701" t="42362" r="20701" b="42362"/>
          <a:stretch>
            <a:fillRect/>
          </a:stretch>
        </p:blipFill>
        <p:spPr>
          <a:xfrm>
            <a:off x="8847904" y="5504218"/>
            <a:ext cx="2528199" cy="509286"/>
          </a:xfrm>
          <a:prstGeom prst="rect">
            <a:avLst/>
          </a:prstGeom>
          <a:ln w="12700">
            <a:miter lim="400000"/>
          </a:ln>
        </p:spPr>
      </p:pic>
    </p:spTree>
    <p:extLst>
      <p:ext uri="{BB962C8B-B14F-4D97-AF65-F5344CB8AC3E}">
        <p14:creationId xmlns:p14="http://schemas.microsoft.com/office/powerpoint/2010/main" val="12270903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artial Calendar">
    <p:spTree>
      <p:nvGrpSpPr>
        <p:cNvPr id="1" name=""/>
        <p:cNvGrpSpPr/>
        <p:nvPr/>
      </p:nvGrpSpPr>
      <p:grpSpPr>
        <a:xfrm>
          <a:off x="0" y="0"/>
          <a:ext cx="0" cy="0"/>
          <a:chOff x="0" y="0"/>
          <a:chExt cx="0" cy="0"/>
        </a:xfrm>
      </p:grpSpPr>
      <p:graphicFrame>
        <p:nvGraphicFramePr>
          <p:cNvPr id="9" name="Group 727">
            <a:extLst>
              <a:ext uri="{FF2B5EF4-FFF2-40B4-BE49-F238E27FC236}">
                <a16:creationId xmlns:a16="http://schemas.microsoft.com/office/drawing/2014/main" id="{0FF0BAC5-140B-4DB9-821B-31D4AFB459BA}"/>
              </a:ext>
            </a:extLst>
          </p:cNvPr>
          <p:cNvGraphicFramePr>
            <a:graphicFrameLocks noGrp="1"/>
          </p:cNvGraphicFramePr>
          <p:nvPr userDrawn="1">
            <p:extLst>
              <p:ext uri="{D42A27DB-BD31-4B8C-83A1-F6EECF244321}">
                <p14:modId xmlns:p14="http://schemas.microsoft.com/office/powerpoint/2010/main" val="1648224238"/>
              </p:ext>
            </p:extLst>
          </p:nvPr>
        </p:nvGraphicFramePr>
        <p:xfrm>
          <a:off x="838200" y="1694486"/>
          <a:ext cx="10515601" cy="3630391"/>
        </p:xfrm>
        <a:graphic>
          <a:graphicData uri="http://schemas.openxmlformats.org/drawingml/2006/table">
            <a:tbl>
              <a:tblPr>
                <a:tableStyleId>{08FB837D-C827-4EFA-A057-4D05807E0F7C}</a:tableStyleId>
              </a:tblPr>
              <a:tblGrid>
                <a:gridCol w="1294575">
                  <a:extLst>
                    <a:ext uri="{9D8B030D-6E8A-4147-A177-3AD203B41FA5}">
                      <a16:colId xmlns:a16="http://schemas.microsoft.com/office/drawing/2014/main" val="20016"/>
                    </a:ext>
                  </a:extLst>
                </a:gridCol>
                <a:gridCol w="1294571">
                  <a:extLst>
                    <a:ext uri="{9D8B030D-6E8A-4147-A177-3AD203B41FA5}">
                      <a16:colId xmlns:a16="http://schemas.microsoft.com/office/drawing/2014/main" val="20020"/>
                    </a:ext>
                  </a:extLst>
                </a:gridCol>
                <a:gridCol w="1294571">
                  <a:extLst>
                    <a:ext uri="{9D8B030D-6E8A-4147-A177-3AD203B41FA5}">
                      <a16:colId xmlns:a16="http://schemas.microsoft.com/office/drawing/2014/main" val="20024"/>
                    </a:ext>
                  </a:extLst>
                </a:gridCol>
                <a:gridCol w="1294570">
                  <a:extLst>
                    <a:ext uri="{9D8B030D-6E8A-4147-A177-3AD203B41FA5}">
                      <a16:colId xmlns:a16="http://schemas.microsoft.com/office/drawing/2014/main" val="20028"/>
                    </a:ext>
                  </a:extLst>
                </a:gridCol>
                <a:gridCol w="1294571">
                  <a:extLst>
                    <a:ext uri="{9D8B030D-6E8A-4147-A177-3AD203B41FA5}">
                      <a16:colId xmlns:a16="http://schemas.microsoft.com/office/drawing/2014/main" val="20032"/>
                    </a:ext>
                  </a:extLst>
                </a:gridCol>
                <a:gridCol w="1347581">
                  <a:extLst>
                    <a:ext uri="{9D8B030D-6E8A-4147-A177-3AD203B41FA5}">
                      <a16:colId xmlns:a16="http://schemas.microsoft.com/office/drawing/2014/main" val="1457300402"/>
                    </a:ext>
                  </a:extLst>
                </a:gridCol>
                <a:gridCol w="1347581">
                  <a:extLst>
                    <a:ext uri="{9D8B030D-6E8A-4147-A177-3AD203B41FA5}">
                      <a16:colId xmlns:a16="http://schemas.microsoft.com/office/drawing/2014/main" val="4246209484"/>
                    </a:ext>
                  </a:extLst>
                </a:gridCol>
                <a:gridCol w="1347581">
                  <a:extLst>
                    <a:ext uri="{9D8B030D-6E8A-4147-A177-3AD203B41FA5}">
                      <a16:colId xmlns:a16="http://schemas.microsoft.com/office/drawing/2014/main" val="2239951424"/>
                    </a:ext>
                  </a:extLst>
                </a:gridCol>
              </a:tblGrid>
              <a:tr h="311304">
                <a:tc>
                  <a:txBody>
                    <a:bodyPr/>
                    <a:lstStyle/>
                    <a:p>
                      <a:pPr algn="ctr"/>
                      <a:r>
                        <a:rPr lang="en-US" sz="1600" b="1">
                          <a:latin typeface="Arial" panose="020B0604020202020204" pitchFamily="34" charset="0"/>
                          <a:cs typeface="Arial" panose="020B0604020202020204" pitchFamily="34" charset="0"/>
                        </a:rPr>
                        <a:t>Aug</a:t>
                      </a:r>
                      <a:endParaRPr lang="en-US" sz="1600" b="1">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Sep</a:t>
                      </a:r>
                      <a:endParaRPr lang="en-US" sz="1600" b="1">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Oct</a:t>
                      </a:r>
                      <a:endParaRPr lang="en-US" sz="1600" b="1">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Nov</a:t>
                      </a:r>
                      <a:endParaRPr lang="en-US" sz="1600" b="1">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Dec</a:t>
                      </a:r>
                      <a:endParaRPr lang="en-US" sz="1600" b="1">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Jan</a:t>
                      </a:r>
                      <a:endParaRPr lang="en-US" sz="1600" b="1">
                        <a:solidFill>
                          <a:schemeClr val="bg1"/>
                        </a:solidFill>
                        <a:latin typeface="Arial" panose="020B0604020202020204" pitchFamily="34" charset="0"/>
                        <a:cs typeface="Arial" panose="020B0604020202020204" pitchFamily="34"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Feb</a:t>
                      </a:r>
                      <a:endParaRPr lang="en-US" sz="1600" b="1">
                        <a:solidFill>
                          <a:schemeClr val="bg1"/>
                        </a:solidFill>
                        <a:latin typeface="Arial" panose="020B0604020202020204" pitchFamily="34" charset="0"/>
                        <a:cs typeface="Arial" panose="020B0604020202020204" pitchFamily="34"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Mar</a:t>
                      </a:r>
                      <a:endParaRPr lang="en-US" sz="1600" b="1">
                        <a:solidFill>
                          <a:schemeClr val="bg1"/>
                        </a:solidFill>
                        <a:latin typeface="Arial" panose="020B0604020202020204" pitchFamily="34" charset="0"/>
                        <a:cs typeface="Arial" panose="020B0604020202020204" pitchFamily="34" charset="0"/>
                      </a:endParaRPr>
                    </a:p>
                  </a:txBody>
                  <a:tcPr marL="24347" marR="24347" marT="0" marB="0" anchor="ctr" horzOverflow="overflow">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1"/>
                  </a:ext>
                </a:extLst>
              </a:tr>
              <a:tr h="3297779">
                <a:tc>
                  <a:txBody>
                    <a:bodyPr/>
                    <a:lstStyle/>
                    <a:p>
                      <a:endParaRPr lang="en-US" sz="300"/>
                    </a:p>
                  </a:txBody>
                  <a:tcPr marL="24347" marR="24347" marT="0" marB="0" anchor="ctr" horzOverflow="overflow">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bg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endParaRPr lang="en-US" sz="300"/>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bg2">
                        <a:lumMod val="20000"/>
                        <a:lumOff val="80000"/>
                      </a:schemeClr>
                    </a:solidFill>
                  </a:tcPr>
                </a:tc>
                <a:tc>
                  <a:txBody>
                    <a:bodyPr/>
                    <a:lstStyle/>
                    <a:p>
                      <a:endParaRPr lang="en-US" sz="300"/>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bg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solidFill>
                      <a:schemeClr val="bg2">
                        <a:lumMod val="20000"/>
                        <a:lumOff val="80000"/>
                      </a:schemeClr>
                    </a:solidFill>
                  </a:tcPr>
                </a:tc>
                <a:extLst>
                  <a:ext uri="{0D108BD9-81ED-4DB2-BD59-A6C34878D82A}">
                    <a16:rowId xmlns:a16="http://schemas.microsoft.com/office/drawing/2014/main" val="10002"/>
                  </a:ext>
                </a:extLst>
              </a:tr>
            </a:tbl>
          </a:graphicData>
        </a:graphic>
      </p:graphicFrame>
      <p:sp>
        <p:nvSpPr>
          <p:cNvPr id="11" name="Title Placeholder 1">
            <a:extLst>
              <a:ext uri="{FF2B5EF4-FFF2-40B4-BE49-F238E27FC236}">
                <a16:creationId xmlns:a16="http://schemas.microsoft.com/office/drawing/2014/main" id="{8591E88E-C54F-4817-AA29-EF51E77799FB}"/>
              </a:ext>
            </a:extLst>
          </p:cNvPr>
          <p:cNvSpPr>
            <a:spLocks noGrp="1"/>
          </p:cNvSpPr>
          <p:nvPr>
            <p:ph type="title"/>
          </p:nvPr>
        </p:nvSpPr>
        <p:spPr>
          <a:xfrm>
            <a:off x="764236" y="0"/>
            <a:ext cx="10515600" cy="943442"/>
          </a:xfrm>
          <a:prstGeom prst="rect">
            <a:avLst/>
          </a:prstGeom>
        </p:spPr>
        <p:txBody>
          <a:bodyPr vert="horz" lIns="91440" tIns="45720" rIns="91440" bIns="45720" rtlCol="0" anchor="b">
            <a:normAutofit/>
          </a:bodyPr>
          <a:lstStyle/>
          <a:p>
            <a:r>
              <a:rPr lang="en-US"/>
              <a:t>Click to edit Master title style</a:t>
            </a:r>
            <a:endParaRPr lang="en-CA"/>
          </a:p>
        </p:txBody>
      </p:sp>
    </p:spTree>
    <p:extLst>
      <p:ext uri="{BB962C8B-B14F-4D97-AF65-F5344CB8AC3E}">
        <p14:creationId xmlns:p14="http://schemas.microsoft.com/office/powerpoint/2010/main" val="18494264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artial Calendar">
    <p:spTree>
      <p:nvGrpSpPr>
        <p:cNvPr id="1" name=""/>
        <p:cNvGrpSpPr/>
        <p:nvPr/>
      </p:nvGrpSpPr>
      <p:grpSpPr>
        <a:xfrm>
          <a:off x="0" y="0"/>
          <a:ext cx="0" cy="0"/>
          <a:chOff x="0" y="0"/>
          <a:chExt cx="0" cy="0"/>
        </a:xfrm>
      </p:grpSpPr>
      <p:graphicFrame>
        <p:nvGraphicFramePr>
          <p:cNvPr id="9" name="Group 727">
            <a:extLst>
              <a:ext uri="{FF2B5EF4-FFF2-40B4-BE49-F238E27FC236}">
                <a16:creationId xmlns:a16="http://schemas.microsoft.com/office/drawing/2014/main" id="{0FF0BAC5-140B-4DB9-821B-31D4AFB459BA}"/>
              </a:ext>
            </a:extLst>
          </p:cNvPr>
          <p:cNvGraphicFramePr>
            <a:graphicFrameLocks noGrp="1"/>
          </p:cNvGraphicFramePr>
          <p:nvPr userDrawn="1">
            <p:extLst>
              <p:ext uri="{D42A27DB-BD31-4B8C-83A1-F6EECF244321}">
                <p14:modId xmlns:p14="http://schemas.microsoft.com/office/powerpoint/2010/main" val="1648224238"/>
              </p:ext>
            </p:extLst>
          </p:nvPr>
        </p:nvGraphicFramePr>
        <p:xfrm>
          <a:off x="838200" y="1694486"/>
          <a:ext cx="10515601" cy="3630391"/>
        </p:xfrm>
        <a:graphic>
          <a:graphicData uri="http://schemas.openxmlformats.org/drawingml/2006/table">
            <a:tbl>
              <a:tblPr>
                <a:tableStyleId>{08FB837D-C827-4EFA-A057-4D05807E0F7C}</a:tableStyleId>
              </a:tblPr>
              <a:tblGrid>
                <a:gridCol w="1294575">
                  <a:extLst>
                    <a:ext uri="{9D8B030D-6E8A-4147-A177-3AD203B41FA5}">
                      <a16:colId xmlns:a16="http://schemas.microsoft.com/office/drawing/2014/main" val="20016"/>
                    </a:ext>
                  </a:extLst>
                </a:gridCol>
                <a:gridCol w="1294571">
                  <a:extLst>
                    <a:ext uri="{9D8B030D-6E8A-4147-A177-3AD203B41FA5}">
                      <a16:colId xmlns:a16="http://schemas.microsoft.com/office/drawing/2014/main" val="20020"/>
                    </a:ext>
                  </a:extLst>
                </a:gridCol>
                <a:gridCol w="1294571">
                  <a:extLst>
                    <a:ext uri="{9D8B030D-6E8A-4147-A177-3AD203B41FA5}">
                      <a16:colId xmlns:a16="http://schemas.microsoft.com/office/drawing/2014/main" val="20024"/>
                    </a:ext>
                  </a:extLst>
                </a:gridCol>
                <a:gridCol w="1294570">
                  <a:extLst>
                    <a:ext uri="{9D8B030D-6E8A-4147-A177-3AD203B41FA5}">
                      <a16:colId xmlns:a16="http://schemas.microsoft.com/office/drawing/2014/main" val="20028"/>
                    </a:ext>
                  </a:extLst>
                </a:gridCol>
                <a:gridCol w="1294571">
                  <a:extLst>
                    <a:ext uri="{9D8B030D-6E8A-4147-A177-3AD203B41FA5}">
                      <a16:colId xmlns:a16="http://schemas.microsoft.com/office/drawing/2014/main" val="20032"/>
                    </a:ext>
                  </a:extLst>
                </a:gridCol>
                <a:gridCol w="1347581">
                  <a:extLst>
                    <a:ext uri="{9D8B030D-6E8A-4147-A177-3AD203B41FA5}">
                      <a16:colId xmlns:a16="http://schemas.microsoft.com/office/drawing/2014/main" val="1457300402"/>
                    </a:ext>
                  </a:extLst>
                </a:gridCol>
                <a:gridCol w="1347581">
                  <a:extLst>
                    <a:ext uri="{9D8B030D-6E8A-4147-A177-3AD203B41FA5}">
                      <a16:colId xmlns:a16="http://schemas.microsoft.com/office/drawing/2014/main" val="4246209484"/>
                    </a:ext>
                  </a:extLst>
                </a:gridCol>
                <a:gridCol w="1347581">
                  <a:extLst>
                    <a:ext uri="{9D8B030D-6E8A-4147-A177-3AD203B41FA5}">
                      <a16:colId xmlns:a16="http://schemas.microsoft.com/office/drawing/2014/main" val="2239951424"/>
                    </a:ext>
                  </a:extLst>
                </a:gridCol>
              </a:tblGrid>
              <a:tr h="311304">
                <a:tc>
                  <a:txBody>
                    <a:bodyPr/>
                    <a:lstStyle/>
                    <a:p>
                      <a:pPr algn="ctr"/>
                      <a:r>
                        <a:rPr lang="en-US" sz="1600" b="1">
                          <a:latin typeface="Arial" panose="020B0604020202020204" pitchFamily="34" charset="0"/>
                          <a:cs typeface="Arial" panose="020B0604020202020204" pitchFamily="34" charset="0"/>
                        </a:rPr>
                        <a:t>Aug</a:t>
                      </a:r>
                      <a:endParaRPr lang="en-US" sz="1600" b="1">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Sep</a:t>
                      </a:r>
                      <a:endParaRPr lang="en-US" sz="1600" b="1">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Oct</a:t>
                      </a:r>
                      <a:endParaRPr lang="en-US" sz="1600" b="1">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Nov</a:t>
                      </a:r>
                      <a:endParaRPr lang="en-US" sz="1600" b="1">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Dec</a:t>
                      </a:r>
                      <a:endParaRPr lang="en-US" sz="1600" b="1">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Jan</a:t>
                      </a:r>
                      <a:endParaRPr lang="en-US" sz="1600" b="1">
                        <a:solidFill>
                          <a:schemeClr val="bg1"/>
                        </a:solidFill>
                        <a:latin typeface="Arial" panose="020B0604020202020204" pitchFamily="34" charset="0"/>
                        <a:cs typeface="Arial" panose="020B0604020202020204" pitchFamily="34"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Feb</a:t>
                      </a:r>
                      <a:endParaRPr lang="en-US" sz="1600" b="1">
                        <a:solidFill>
                          <a:schemeClr val="bg1"/>
                        </a:solidFill>
                        <a:latin typeface="Arial" panose="020B0604020202020204" pitchFamily="34" charset="0"/>
                        <a:cs typeface="Arial" panose="020B0604020202020204" pitchFamily="34"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Mar</a:t>
                      </a:r>
                      <a:endParaRPr lang="en-US" sz="1600" b="1">
                        <a:solidFill>
                          <a:schemeClr val="bg1"/>
                        </a:solidFill>
                        <a:latin typeface="Arial" panose="020B0604020202020204" pitchFamily="34" charset="0"/>
                        <a:cs typeface="Arial" panose="020B0604020202020204" pitchFamily="34" charset="0"/>
                      </a:endParaRPr>
                    </a:p>
                  </a:txBody>
                  <a:tcPr marL="24347" marR="24347" marT="0" marB="0" anchor="ctr" horzOverflow="overflow">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1"/>
                  </a:ext>
                </a:extLst>
              </a:tr>
              <a:tr h="3297779">
                <a:tc>
                  <a:txBody>
                    <a:bodyPr/>
                    <a:lstStyle/>
                    <a:p>
                      <a:endParaRPr lang="en-US" sz="300"/>
                    </a:p>
                  </a:txBody>
                  <a:tcPr marL="24347" marR="24347" marT="0" marB="0" anchor="ctr" horzOverflow="overflow">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bg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endParaRPr lang="en-US" sz="300"/>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bg2">
                        <a:lumMod val="20000"/>
                        <a:lumOff val="80000"/>
                      </a:schemeClr>
                    </a:solidFill>
                  </a:tcPr>
                </a:tc>
                <a:tc>
                  <a:txBody>
                    <a:bodyPr/>
                    <a:lstStyle/>
                    <a:p>
                      <a:endParaRPr lang="en-US" sz="300"/>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bg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solidFill>
                      <a:schemeClr val="bg2">
                        <a:lumMod val="20000"/>
                        <a:lumOff val="80000"/>
                      </a:schemeClr>
                    </a:solidFill>
                  </a:tcPr>
                </a:tc>
                <a:extLst>
                  <a:ext uri="{0D108BD9-81ED-4DB2-BD59-A6C34878D82A}">
                    <a16:rowId xmlns:a16="http://schemas.microsoft.com/office/drawing/2014/main" val="10002"/>
                  </a:ext>
                </a:extLst>
              </a:tr>
            </a:tbl>
          </a:graphicData>
        </a:graphic>
      </p:graphicFrame>
      <p:sp>
        <p:nvSpPr>
          <p:cNvPr id="11" name="Title Placeholder 1">
            <a:extLst>
              <a:ext uri="{FF2B5EF4-FFF2-40B4-BE49-F238E27FC236}">
                <a16:creationId xmlns:a16="http://schemas.microsoft.com/office/drawing/2014/main" id="{8591E88E-C54F-4817-AA29-EF51E77799FB}"/>
              </a:ext>
            </a:extLst>
          </p:cNvPr>
          <p:cNvSpPr>
            <a:spLocks noGrp="1"/>
          </p:cNvSpPr>
          <p:nvPr>
            <p:ph type="title"/>
          </p:nvPr>
        </p:nvSpPr>
        <p:spPr>
          <a:xfrm>
            <a:off x="764236" y="0"/>
            <a:ext cx="10515600" cy="943442"/>
          </a:xfrm>
          <a:prstGeom prst="rect">
            <a:avLst/>
          </a:prstGeom>
        </p:spPr>
        <p:txBody>
          <a:bodyPr vert="horz" lIns="91440" tIns="45720" rIns="91440" bIns="45720" rtlCol="0" anchor="b">
            <a:normAutofit/>
          </a:bodyPr>
          <a:lstStyle/>
          <a:p>
            <a:r>
              <a:rPr lang="en-US"/>
              <a:t>Click to edit Master title style</a:t>
            </a:r>
            <a:endParaRPr lang="en-CA"/>
          </a:p>
        </p:txBody>
      </p:sp>
    </p:spTree>
    <p:extLst>
      <p:ext uri="{BB962C8B-B14F-4D97-AF65-F5344CB8AC3E}">
        <p14:creationId xmlns:p14="http://schemas.microsoft.com/office/powerpoint/2010/main" val="32681257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artial Calendar">
    <p:spTree>
      <p:nvGrpSpPr>
        <p:cNvPr id="1" name=""/>
        <p:cNvGrpSpPr/>
        <p:nvPr/>
      </p:nvGrpSpPr>
      <p:grpSpPr>
        <a:xfrm>
          <a:off x="0" y="0"/>
          <a:ext cx="0" cy="0"/>
          <a:chOff x="0" y="0"/>
          <a:chExt cx="0" cy="0"/>
        </a:xfrm>
      </p:grpSpPr>
      <p:graphicFrame>
        <p:nvGraphicFramePr>
          <p:cNvPr id="9" name="Group 727">
            <a:extLst>
              <a:ext uri="{FF2B5EF4-FFF2-40B4-BE49-F238E27FC236}">
                <a16:creationId xmlns:a16="http://schemas.microsoft.com/office/drawing/2014/main" id="{0FF0BAC5-140B-4DB9-821B-31D4AFB459BA}"/>
              </a:ext>
            </a:extLst>
          </p:cNvPr>
          <p:cNvGraphicFramePr>
            <a:graphicFrameLocks noGrp="1"/>
          </p:cNvGraphicFramePr>
          <p:nvPr userDrawn="1">
            <p:extLst>
              <p:ext uri="{D42A27DB-BD31-4B8C-83A1-F6EECF244321}">
                <p14:modId xmlns:p14="http://schemas.microsoft.com/office/powerpoint/2010/main" val="1648224238"/>
              </p:ext>
            </p:extLst>
          </p:nvPr>
        </p:nvGraphicFramePr>
        <p:xfrm>
          <a:off x="838200" y="1694486"/>
          <a:ext cx="10515601" cy="3630391"/>
        </p:xfrm>
        <a:graphic>
          <a:graphicData uri="http://schemas.openxmlformats.org/drawingml/2006/table">
            <a:tbl>
              <a:tblPr>
                <a:tableStyleId>{08FB837D-C827-4EFA-A057-4D05807E0F7C}</a:tableStyleId>
              </a:tblPr>
              <a:tblGrid>
                <a:gridCol w="1294575">
                  <a:extLst>
                    <a:ext uri="{9D8B030D-6E8A-4147-A177-3AD203B41FA5}">
                      <a16:colId xmlns:a16="http://schemas.microsoft.com/office/drawing/2014/main" val="20016"/>
                    </a:ext>
                  </a:extLst>
                </a:gridCol>
                <a:gridCol w="1294571">
                  <a:extLst>
                    <a:ext uri="{9D8B030D-6E8A-4147-A177-3AD203B41FA5}">
                      <a16:colId xmlns:a16="http://schemas.microsoft.com/office/drawing/2014/main" val="20020"/>
                    </a:ext>
                  </a:extLst>
                </a:gridCol>
                <a:gridCol w="1294571">
                  <a:extLst>
                    <a:ext uri="{9D8B030D-6E8A-4147-A177-3AD203B41FA5}">
                      <a16:colId xmlns:a16="http://schemas.microsoft.com/office/drawing/2014/main" val="20024"/>
                    </a:ext>
                  </a:extLst>
                </a:gridCol>
                <a:gridCol w="1294570">
                  <a:extLst>
                    <a:ext uri="{9D8B030D-6E8A-4147-A177-3AD203B41FA5}">
                      <a16:colId xmlns:a16="http://schemas.microsoft.com/office/drawing/2014/main" val="20028"/>
                    </a:ext>
                  </a:extLst>
                </a:gridCol>
                <a:gridCol w="1294571">
                  <a:extLst>
                    <a:ext uri="{9D8B030D-6E8A-4147-A177-3AD203B41FA5}">
                      <a16:colId xmlns:a16="http://schemas.microsoft.com/office/drawing/2014/main" val="20032"/>
                    </a:ext>
                  </a:extLst>
                </a:gridCol>
                <a:gridCol w="1347581">
                  <a:extLst>
                    <a:ext uri="{9D8B030D-6E8A-4147-A177-3AD203B41FA5}">
                      <a16:colId xmlns:a16="http://schemas.microsoft.com/office/drawing/2014/main" val="1457300402"/>
                    </a:ext>
                  </a:extLst>
                </a:gridCol>
                <a:gridCol w="1347581">
                  <a:extLst>
                    <a:ext uri="{9D8B030D-6E8A-4147-A177-3AD203B41FA5}">
                      <a16:colId xmlns:a16="http://schemas.microsoft.com/office/drawing/2014/main" val="4246209484"/>
                    </a:ext>
                  </a:extLst>
                </a:gridCol>
                <a:gridCol w="1347581">
                  <a:extLst>
                    <a:ext uri="{9D8B030D-6E8A-4147-A177-3AD203B41FA5}">
                      <a16:colId xmlns:a16="http://schemas.microsoft.com/office/drawing/2014/main" val="2239951424"/>
                    </a:ext>
                  </a:extLst>
                </a:gridCol>
              </a:tblGrid>
              <a:tr h="311304">
                <a:tc>
                  <a:txBody>
                    <a:bodyPr/>
                    <a:lstStyle/>
                    <a:p>
                      <a:pPr algn="ctr"/>
                      <a:r>
                        <a:rPr lang="en-US" sz="1600" b="1">
                          <a:latin typeface="Arial" panose="020B0604020202020204" pitchFamily="34" charset="0"/>
                          <a:cs typeface="Arial" panose="020B0604020202020204" pitchFamily="34" charset="0"/>
                        </a:rPr>
                        <a:t>Aug</a:t>
                      </a:r>
                      <a:endParaRPr lang="en-US" sz="1600" b="1">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Sep</a:t>
                      </a:r>
                      <a:endParaRPr lang="en-US" sz="1600" b="1">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Oct</a:t>
                      </a:r>
                      <a:endParaRPr lang="en-US" sz="1600" b="1">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Nov</a:t>
                      </a:r>
                      <a:endParaRPr lang="en-US" sz="1600" b="1">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Dec</a:t>
                      </a:r>
                      <a:endParaRPr lang="en-US" sz="1600" b="1">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Jan</a:t>
                      </a:r>
                      <a:endParaRPr lang="en-US" sz="1600" b="1">
                        <a:solidFill>
                          <a:schemeClr val="bg1"/>
                        </a:solidFill>
                        <a:latin typeface="Arial" panose="020B0604020202020204" pitchFamily="34" charset="0"/>
                        <a:cs typeface="Arial" panose="020B0604020202020204" pitchFamily="34"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Feb</a:t>
                      </a:r>
                      <a:endParaRPr lang="en-US" sz="1600" b="1">
                        <a:solidFill>
                          <a:schemeClr val="bg1"/>
                        </a:solidFill>
                        <a:latin typeface="Arial" panose="020B0604020202020204" pitchFamily="34" charset="0"/>
                        <a:cs typeface="Arial" panose="020B0604020202020204" pitchFamily="34"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Mar</a:t>
                      </a:r>
                      <a:endParaRPr lang="en-US" sz="1600" b="1">
                        <a:solidFill>
                          <a:schemeClr val="bg1"/>
                        </a:solidFill>
                        <a:latin typeface="Arial" panose="020B0604020202020204" pitchFamily="34" charset="0"/>
                        <a:cs typeface="Arial" panose="020B0604020202020204" pitchFamily="34" charset="0"/>
                      </a:endParaRPr>
                    </a:p>
                  </a:txBody>
                  <a:tcPr marL="24347" marR="24347" marT="0" marB="0" anchor="ctr" horzOverflow="overflow">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1"/>
                  </a:ext>
                </a:extLst>
              </a:tr>
              <a:tr h="3297779">
                <a:tc>
                  <a:txBody>
                    <a:bodyPr/>
                    <a:lstStyle/>
                    <a:p>
                      <a:endParaRPr lang="en-US" sz="300"/>
                    </a:p>
                  </a:txBody>
                  <a:tcPr marL="24347" marR="24347" marT="0" marB="0" anchor="ctr" horzOverflow="overflow">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bg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endParaRPr lang="en-US" sz="300"/>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bg2">
                        <a:lumMod val="20000"/>
                        <a:lumOff val="80000"/>
                      </a:schemeClr>
                    </a:solidFill>
                  </a:tcPr>
                </a:tc>
                <a:tc>
                  <a:txBody>
                    <a:bodyPr/>
                    <a:lstStyle/>
                    <a:p>
                      <a:endParaRPr lang="en-US" sz="300"/>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bg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solidFill>
                      <a:schemeClr val="bg2">
                        <a:lumMod val="20000"/>
                        <a:lumOff val="80000"/>
                      </a:schemeClr>
                    </a:solidFill>
                  </a:tcPr>
                </a:tc>
                <a:extLst>
                  <a:ext uri="{0D108BD9-81ED-4DB2-BD59-A6C34878D82A}">
                    <a16:rowId xmlns:a16="http://schemas.microsoft.com/office/drawing/2014/main" val="10002"/>
                  </a:ext>
                </a:extLst>
              </a:tr>
            </a:tbl>
          </a:graphicData>
        </a:graphic>
      </p:graphicFrame>
      <p:sp>
        <p:nvSpPr>
          <p:cNvPr id="11" name="Title Placeholder 1">
            <a:extLst>
              <a:ext uri="{FF2B5EF4-FFF2-40B4-BE49-F238E27FC236}">
                <a16:creationId xmlns:a16="http://schemas.microsoft.com/office/drawing/2014/main" id="{8591E88E-C54F-4817-AA29-EF51E77799FB}"/>
              </a:ext>
            </a:extLst>
          </p:cNvPr>
          <p:cNvSpPr>
            <a:spLocks noGrp="1"/>
          </p:cNvSpPr>
          <p:nvPr>
            <p:ph type="title"/>
          </p:nvPr>
        </p:nvSpPr>
        <p:spPr>
          <a:xfrm>
            <a:off x="764236" y="0"/>
            <a:ext cx="10515600" cy="943442"/>
          </a:xfrm>
          <a:prstGeom prst="rect">
            <a:avLst/>
          </a:prstGeom>
        </p:spPr>
        <p:txBody>
          <a:bodyPr vert="horz" lIns="91440" tIns="45720" rIns="91440" bIns="45720" rtlCol="0" anchor="b">
            <a:normAutofit/>
          </a:bodyPr>
          <a:lstStyle/>
          <a:p>
            <a:r>
              <a:rPr lang="en-US"/>
              <a:t>Click to edit Master title style</a:t>
            </a:r>
            <a:endParaRPr lang="en-CA"/>
          </a:p>
        </p:txBody>
      </p:sp>
    </p:spTree>
    <p:extLst>
      <p:ext uri="{BB962C8B-B14F-4D97-AF65-F5344CB8AC3E}">
        <p14:creationId xmlns:p14="http://schemas.microsoft.com/office/powerpoint/2010/main" val="32681257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ection Header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3FF86CB-8E87-4935-AFC6-926708669B0C}"/>
              </a:ext>
            </a:extLst>
          </p:cNvPr>
          <p:cNvSpPr/>
          <p:nvPr userDrawn="1"/>
        </p:nvSpPr>
        <p:spPr>
          <a:xfrm>
            <a:off x="-1" y="0"/>
            <a:ext cx="12192001" cy="6863893"/>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8" name="Title Text">
            <a:extLst>
              <a:ext uri="{FF2B5EF4-FFF2-40B4-BE49-F238E27FC236}">
                <a16:creationId xmlns:a16="http://schemas.microsoft.com/office/drawing/2014/main" id="{83952E4E-624C-4353-976A-195ADE8483F2}"/>
              </a:ext>
            </a:extLst>
          </p:cNvPr>
          <p:cNvSpPr txBox="1">
            <a:spLocks noGrp="1"/>
          </p:cNvSpPr>
          <p:nvPr>
            <p:ph type="title" hasCustomPrompt="1"/>
          </p:nvPr>
        </p:nvSpPr>
        <p:spPr>
          <a:xfrm>
            <a:off x="1217936" y="1048215"/>
            <a:ext cx="9647094" cy="4751371"/>
          </a:xfrm>
          <a:prstGeom prst="rect">
            <a:avLst/>
          </a:prstGeom>
        </p:spPr>
        <p:txBody>
          <a:bodyPr anchor="ctr">
            <a:noAutofit/>
          </a:bodyPr>
          <a:lstStyle>
            <a:lvl1pPr algn="ctr">
              <a:defRPr sz="4000" b="1">
                <a:solidFill>
                  <a:srgbClr val="FFFFFF"/>
                </a:solidFill>
                <a:latin typeface="Arial"/>
                <a:ea typeface="Arial"/>
                <a:cs typeface="Arial"/>
                <a:sym typeface="Arial"/>
              </a:defRPr>
            </a:lvl1pPr>
          </a:lstStyle>
          <a:p>
            <a:r>
              <a:t>Title </a:t>
            </a:r>
            <a:r>
              <a:rPr lang="en-CA"/>
              <a:t>text</a:t>
            </a:r>
            <a:endParaRPr/>
          </a:p>
        </p:txBody>
      </p:sp>
    </p:spTree>
    <p:extLst>
      <p:ext uri="{BB962C8B-B14F-4D97-AF65-F5344CB8AC3E}">
        <p14:creationId xmlns:p14="http://schemas.microsoft.com/office/powerpoint/2010/main" val="3123351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Section Header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9656DA-A5DE-5B4B-AD17-8CF6030640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4"/>
            <a:ext cx="12192000" cy="6857591"/>
          </a:xfrm>
          <a:prstGeom prst="rect">
            <a:avLst/>
          </a:prstGeom>
        </p:spPr>
      </p:pic>
      <p:sp>
        <p:nvSpPr>
          <p:cNvPr id="7" name="Rectangle 6">
            <a:extLst>
              <a:ext uri="{FF2B5EF4-FFF2-40B4-BE49-F238E27FC236}">
                <a16:creationId xmlns:a16="http://schemas.microsoft.com/office/drawing/2014/main" id="{B3FF86CB-8E87-4935-AFC6-926708669B0C}"/>
              </a:ext>
            </a:extLst>
          </p:cNvPr>
          <p:cNvSpPr/>
          <p:nvPr userDrawn="1"/>
        </p:nvSpPr>
        <p:spPr>
          <a:xfrm>
            <a:off x="1" y="5101389"/>
            <a:ext cx="12192000" cy="1762504"/>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8" name="Title Text">
            <a:extLst>
              <a:ext uri="{FF2B5EF4-FFF2-40B4-BE49-F238E27FC236}">
                <a16:creationId xmlns:a16="http://schemas.microsoft.com/office/drawing/2014/main" id="{83952E4E-624C-4353-976A-195ADE8483F2}"/>
              </a:ext>
            </a:extLst>
          </p:cNvPr>
          <p:cNvSpPr txBox="1">
            <a:spLocks noGrp="1"/>
          </p:cNvSpPr>
          <p:nvPr>
            <p:ph type="title" hasCustomPrompt="1"/>
          </p:nvPr>
        </p:nvSpPr>
        <p:spPr>
          <a:xfrm>
            <a:off x="764236" y="5101389"/>
            <a:ext cx="10100794" cy="1756611"/>
          </a:xfrm>
          <a:prstGeom prst="rect">
            <a:avLst/>
          </a:prstGeom>
        </p:spPr>
        <p:txBody>
          <a:bodyPr anchor="ctr">
            <a:noAutofit/>
          </a:bodyPr>
          <a:lstStyle>
            <a:lvl1pPr algn="l">
              <a:defRPr sz="4000" b="1">
                <a:solidFill>
                  <a:srgbClr val="FFFFFF"/>
                </a:solidFill>
                <a:latin typeface="Arial"/>
                <a:ea typeface="Arial"/>
                <a:cs typeface="Arial"/>
                <a:sym typeface="Arial"/>
              </a:defRPr>
            </a:lvl1pPr>
          </a:lstStyle>
          <a:p>
            <a:r>
              <a:t>Title </a:t>
            </a:r>
            <a:r>
              <a:rPr lang="en-CA"/>
              <a:t>text</a:t>
            </a:r>
            <a:endParaRPr/>
          </a:p>
        </p:txBody>
      </p:sp>
    </p:spTree>
    <p:extLst>
      <p:ext uri="{BB962C8B-B14F-4D97-AF65-F5344CB8AC3E}">
        <p14:creationId xmlns:p14="http://schemas.microsoft.com/office/powerpoint/2010/main" val="42609237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tatement Text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662CDF0-C719-4392-88F5-CD858A7DCE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359" y="0"/>
            <a:ext cx="6083808" cy="6858000"/>
          </a:xfrm>
          <a:prstGeom prst="rect">
            <a:avLst/>
          </a:prstGeom>
        </p:spPr>
      </p:pic>
      <p:sp>
        <p:nvSpPr>
          <p:cNvPr id="5" name="Rectangle 4">
            <a:extLst>
              <a:ext uri="{FF2B5EF4-FFF2-40B4-BE49-F238E27FC236}">
                <a16:creationId xmlns:a16="http://schemas.microsoft.com/office/drawing/2014/main" id="{FF5A277B-1B39-4F7A-90AB-1AD0A99CC204}"/>
              </a:ext>
            </a:extLst>
          </p:cNvPr>
          <p:cNvSpPr/>
          <p:nvPr userDrawn="1"/>
        </p:nvSpPr>
        <p:spPr>
          <a:xfrm>
            <a:off x="6096000" y="0"/>
            <a:ext cx="6096000" cy="6863893"/>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 name="Content Placeholder 2">
            <a:extLst>
              <a:ext uri="{FF2B5EF4-FFF2-40B4-BE49-F238E27FC236}">
                <a16:creationId xmlns:a16="http://schemas.microsoft.com/office/drawing/2014/main" id="{52F9E5F4-DB6E-4D11-A83C-AF832E5BAC23}"/>
              </a:ext>
            </a:extLst>
          </p:cNvPr>
          <p:cNvSpPr>
            <a:spLocks noGrp="1"/>
          </p:cNvSpPr>
          <p:nvPr>
            <p:ph sz="quarter" idx="14" hasCustomPrompt="1"/>
          </p:nvPr>
        </p:nvSpPr>
        <p:spPr>
          <a:xfrm>
            <a:off x="6095999" y="6051176"/>
            <a:ext cx="6095999" cy="806824"/>
          </a:xfrm>
        </p:spPr>
        <p:txBody>
          <a:bodyPr>
            <a:normAutofit/>
          </a:bodyPr>
          <a:lstStyle>
            <a:lvl1pPr marL="0" indent="0" algn="r">
              <a:buNone/>
              <a:defRPr lang="en-CA" sz="1600" smtClean="0">
                <a:solidFill>
                  <a:schemeClr val="accent1">
                    <a:lumMod val="20000"/>
                    <a:lumOff val="80000"/>
                  </a:schemeClr>
                </a:solidFill>
                <a:effectLst/>
                <a:latin typeface="Arial" panose="020B0604020202020204" pitchFamily="34" charset="0"/>
              </a:defRPr>
            </a:lvl1pPr>
          </a:lstStyle>
          <a:p>
            <a:pPr algn="ctr"/>
            <a:r>
              <a:rPr lang="en-CA"/>
              <a:t>First name, identifier (e.g., Emily, blood donor)</a:t>
            </a:r>
          </a:p>
        </p:txBody>
      </p:sp>
      <p:sp>
        <p:nvSpPr>
          <p:cNvPr id="7" name="Title 1">
            <a:extLst>
              <a:ext uri="{FF2B5EF4-FFF2-40B4-BE49-F238E27FC236}">
                <a16:creationId xmlns:a16="http://schemas.microsoft.com/office/drawing/2014/main" id="{6B8E44F0-5CEC-4CE9-BC3F-026758AA713D}"/>
              </a:ext>
            </a:extLst>
          </p:cNvPr>
          <p:cNvSpPr>
            <a:spLocks noGrp="1"/>
          </p:cNvSpPr>
          <p:nvPr>
            <p:ph type="title" hasCustomPrompt="1"/>
          </p:nvPr>
        </p:nvSpPr>
        <p:spPr>
          <a:xfrm>
            <a:off x="6798312" y="378431"/>
            <a:ext cx="4663068" cy="5544999"/>
          </a:xfrm>
        </p:spPr>
        <p:txBody>
          <a:bodyPr anchor="ctr"/>
          <a:lstStyle>
            <a:lvl1pPr algn="ctr">
              <a:defRPr>
                <a:solidFill>
                  <a:schemeClr val="bg1"/>
                </a:solidFill>
              </a:defRPr>
            </a:lvl1pPr>
          </a:lstStyle>
          <a:p>
            <a:r>
              <a:rPr lang="en-US"/>
              <a:t>Click to edit master title style</a:t>
            </a:r>
            <a:endParaRPr lang="en-CA"/>
          </a:p>
        </p:txBody>
      </p:sp>
    </p:spTree>
    <p:extLst>
      <p:ext uri="{BB962C8B-B14F-4D97-AF65-F5344CB8AC3E}">
        <p14:creationId xmlns:p14="http://schemas.microsoft.com/office/powerpoint/2010/main" val="15775035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Section Header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9656DA-A5DE-5B4B-AD17-8CF6030640E6}"/>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0" y="204"/>
            <a:ext cx="12192000" cy="6857591"/>
          </a:xfrm>
          <a:prstGeom prst="rect">
            <a:avLst/>
          </a:prstGeom>
        </p:spPr>
      </p:pic>
      <p:sp>
        <p:nvSpPr>
          <p:cNvPr id="7" name="Rectangle 6">
            <a:extLst>
              <a:ext uri="{FF2B5EF4-FFF2-40B4-BE49-F238E27FC236}">
                <a16:creationId xmlns:a16="http://schemas.microsoft.com/office/drawing/2014/main" id="{B3FF86CB-8E87-4935-AFC6-926708669B0C}"/>
              </a:ext>
            </a:extLst>
          </p:cNvPr>
          <p:cNvSpPr/>
          <p:nvPr userDrawn="1"/>
        </p:nvSpPr>
        <p:spPr>
          <a:xfrm>
            <a:off x="1" y="5101389"/>
            <a:ext cx="12192000" cy="1762504"/>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8" name="Title Text">
            <a:extLst>
              <a:ext uri="{FF2B5EF4-FFF2-40B4-BE49-F238E27FC236}">
                <a16:creationId xmlns:a16="http://schemas.microsoft.com/office/drawing/2014/main" id="{83952E4E-624C-4353-976A-195ADE8483F2}"/>
              </a:ext>
            </a:extLst>
          </p:cNvPr>
          <p:cNvSpPr txBox="1">
            <a:spLocks noGrp="1"/>
          </p:cNvSpPr>
          <p:nvPr>
            <p:ph type="title" hasCustomPrompt="1"/>
          </p:nvPr>
        </p:nvSpPr>
        <p:spPr>
          <a:xfrm>
            <a:off x="764236" y="5101389"/>
            <a:ext cx="10100794" cy="1756611"/>
          </a:xfrm>
          <a:prstGeom prst="rect">
            <a:avLst/>
          </a:prstGeom>
        </p:spPr>
        <p:txBody>
          <a:bodyPr anchor="ctr">
            <a:noAutofit/>
          </a:bodyPr>
          <a:lstStyle>
            <a:lvl1pPr algn="l">
              <a:defRPr sz="4000" b="1">
                <a:solidFill>
                  <a:srgbClr val="FFFFFF"/>
                </a:solidFill>
                <a:latin typeface="Arial"/>
                <a:ea typeface="Arial"/>
                <a:cs typeface="Arial"/>
                <a:sym typeface="Arial"/>
              </a:defRPr>
            </a:lvl1pPr>
          </a:lstStyle>
          <a:p>
            <a:r>
              <a:t>Title </a:t>
            </a:r>
            <a:r>
              <a:rPr lang="en-CA"/>
              <a:t>text</a:t>
            </a:r>
            <a:endParaRPr/>
          </a:p>
        </p:txBody>
      </p:sp>
    </p:spTree>
    <p:extLst>
      <p:ext uri="{BB962C8B-B14F-4D97-AF65-F5344CB8AC3E}">
        <p14:creationId xmlns:p14="http://schemas.microsoft.com/office/powerpoint/2010/main" val="26278507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tatement Text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662CDF0-C719-4392-88F5-CD858A7DCE2B}"/>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37359" y="0"/>
            <a:ext cx="6083808" cy="6858000"/>
          </a:xfrm>
          <a:prstGeom prst="rect">
            <a:avLst/>
          </a:prstGeom>
        </p:spPr>
      </p:pic>
      <p:sp>
        <p:nvSpPr>
          <p:cNvPr id="5" name="Rectangle 4">
            <a:extLst>
              <a:ext uri="{FF2B5EF4-FFF2-40B4-BE49-F238E27FC236}">
                <a16:creationId xmlns:a16="http://schemas.microsoft.com/office/drawing/2014/main" id="{FF5A277B-1B39-4F7A-90AB-1AD0A99CC204}"/>
              </a:ext>
            </a:extLst>
          </p:cNvPr>
          <p:cNvSpPr/>
          <p:nvPr userDrawn="1"/>
        </p:nvSpPr>
        <p:spPr>
          <a:xfrm>
            <a:off x="6096000" y="0"/>
            <a:ext cx="6096000" cy="6863893"/>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 name="Content Placeholder 2">
            <a:extLst>
              <a:ext uri="{FF2B5EF4-FFF2-40B4-BE49-F238E27FC236}">
                <a16:creationId xmlns:a16="http://schemas.microsoft.com/office/drawing/2014/main" id="{52F9E5F4-DB6E-4D11-A83C-AF832E5BAC23}"/>
              </a:ext>
            </a:extLst>
          </p:cNvPr>
          <p:cNvSpPr>
            <a:spLocks noGrp="1"/>
          </p:cNvSpPr>
          <p:nvPr>
            <p:ph sz="quarter" idx="14" hasCustomPrompt="1"/>
          </p:nvPr>
        </p:nvSpPr>
        <p:spPr>
          <a:xfrm>
            <a:off x="6095999" y="6051176"/>
            <a:ext cx="6095999" cy="806824"/>
          </a:xfrm>
        </p:spPr>
        <p:txBody>
          <a:bodyPr>
            <a:normAutofit/>
          </a:bodyPr>
          <a:lstStyle>
            <a:lvl1pPr marL="0" indent="0" algn="r">
              <a:buNone/>
              <a:defRPr lang="en-CA" sz="1600" smtClean="0">
                <a:solidFill>
                  <a:schemeClr val="accent1">
                    <a:lumMod val="20000"/>
                    <a:lumOff val="80000"/>
                  </a:schemeClr>
                </a:solidFill>
                <a:effectLst/>
                <a:latin typeface="Arial" panose="020B0604020202020204" pitchFamily="34" charset="0"/>
              </a:defRPr>
            </a:lvl1pPr>
          </a:lstStyle>
          <a:p>
            <a:pPr algn="ctr"/>
            <a:r>
              <a:rPr lang="en-CA"/>
              <a:t>First name, identifier (e.g., Emily, blood donor)</a:t>
            </a:r>
          </a:p>
        </p:txBody>
      </p:sp>
      <p:sp>
        <p:nvSpPr>
          <p:cNvPr id="7" name="Title 1">
            <a:extLst>
              <a:ext uri="{FF2B5EF4-FFF2-40B4-BE49-F238E27FC236}">
                <a16:creationId xmlns:a16="http://schemas.microsoft.com/office/drawing/2014/main" id="{6B8E44F0-5CEC-4CE9-BC3F-026758AA713D}"/>
              </a:ext>
            </a:extLst>
          </p:cNvPr>
          <p:cNvSpPr>
            <a:spLocks noGrp="1"/>
          </p:cNvSpPr>
          <p:nvPr>
            <p:ph type="title" hasCustomPrompt="1"/>
          </p:nvPr>
        </p:nvSpPr>
        <p:spPr>
          <a:xfrm>
            <a:off x="6798312" y="378431"/>
            <a:ext cx="4663068" cy="5544999"/>
          </a:xfrm>
        </p:spPr>
        <p:txBody>
          <a:bodyPr anchor="ctr"/>
          <a:lstStyle>
            <a:lvl1pPr algn="ctr">
              <a:defRPr>
                <a:solidFill>
                  <a:schemeClr val="bg1"/>
                </a:solidFill>
              </a:defRPr>
            </a:lvl1pPr>
          </a:lstStyle>
          <a:p>
            <a:r>
              <a:rPr lang="en-US"/>
              <a:t>Click to edit master title style</a:t>
            </a:r>
            <a:endParaRPr lang="en-CA"/>
          </a:p>
        </p:txBody>
      </p:sp>
    </p:spTree>
    <p:extLst>
      <p:ext uri="{BB962C8B-B14F-4D97-AF65-F5344CB8AC3E}">
        <p14:creationId xmlns:p14="http://schemas.microsoft.com/office/powerpoint/2010/main" val="30325106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Blank Statement Text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5A277B-1B39-4F7A-90AB-1AD0A99CC204}"/>
              </a:ext>
            </a:extLst>
          </p:cNvPr>
          <p:cNvSpPr/>
          <p:nvPr userDrawn="1"/>
        </p:nvSpPr>
        <p:spPr>
          <a:xfrm>
            <a:off x="6096000" y="0"/>
            <a:ext cx="6096000" cy="6863893"/>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 name="Picture Placeholder 2">
            <a:extLst>
              <a:ext uri="{FF2B5EF4-FFF2-40B4-BE49-F238E27FC236}">
                <a16:creationId xmlns:a16="http://schemas.microsoft.com/office/drawing/2014/main" id="{B296A531-C4BD-4D5E-87B7-57FB9A7C9E47}"/>
              </a:ext>
            </a:extLst>
          </p:cNvPr>
          <p:cNvSpPr>
            <a:spLocks noGrp="1"/>
          </p:cNvSpPr>
          <p:nvPr>
            <p:ph type="pic" sz="quarter" idx="10"/>
          </p:nvPr>
        </p:nvSpPr>
        <p:spPr>
          <a:xfrm>
            <a:off x="0" y="0"/>
            <a:ext cx="6096000" cy="6858000"/>
          </a:xfrm>
        </p:spPr>
        <p:txBody>
          <a:bodyPr/>
          <a:lstStyle>
            <a:lvl1pPr marL="0" indent="0" algn="ctr">
              <a:buFont typeface="Arial" panose="020B0604020202020204" pitchFamily="34" charset="0"/>
              <a:buNone/>
              <a:defRPr/>
            </a:lvl1pPr>
          </a:lstStyle>
          <a:p>
            <a:r>
              <a:rPr lang="en-US"/>
              <a:t>Click icon to add picture</a:t>
            </a:r>
            <a:endParaRPr lang="en-CA"/>
          </a:p>
        </p:txBody>
      </p:sp>
      <p:sp>
        <p:nvSpPr>
          <p:cNvPr id="7" name="Content Placeholder 2">
            <a:extLst>
              <a:ext uri="{FF2B5EF4-FFF2-40B4-BE49-F238E27FC236}">
                <a16:creationId xmlns:a16="http://schemas.microsoft.com/office/drawing/2014/main" id="{01762D22-9049-4C33-9AE2-DD8325879D8C}"/>
              </a:ext>
            </a:extLst>
          </p:cNvPr>
          <p:cNvSpPr>
            <a:spLocks noGrp="1"/>
          </p:cNvSpPr>
          <p:nvPr>
            <p:ph sz="quarter" idx="14" hasCustomPrompt="1"/>
          </p:nvPr>
        </p:nvSpPr>
        <p:spPr>
          <a:xfrm>
            <a:off x="6095999" y="6051176"/>
            <a:ext cx="6095999" cy="806824"/>
          </a:xfrm>
        </p:spPr>
        <p:txBody>
          <a:bodyPr>
            <a:normAutofit/>
          </a:bodyPr>
          <a:lstStyle>
            <a:lvl1pPr marL="0" indent="0" algn="ctr">
              <a:buNone/>
              <a:defRPr lang="en-CA" sz="1600" smtClean="0">
                <a:solidFill>
                  <a:schemeClr val="accent1">
                    <a:lumMod val="20000"/>
                    <a:lumOff val="80000"/>
                  </a:schemeClr>
                </a:solidFill>
                <a:effectLst/>
                <a:latin typeface="Arial" panose="020B0604020202020204" pitchFamily="34" charset="0"/>
              </a:defRPr>
            </a:lvl1pPr>
          </a:lstStyle>
          <a:p>
            <a:pPr lvl="0"/>
            <a:r>
              <a:rPr lang="en-CA"/>
              <a:t>Image source</a:t>
            </a:r>
          </a:p>
        </p:txBody>
      </p:sp>
      <p:sp>
        <p:nvSpPr>
          <p:cNvPr id="8" name="Title 1">
            <a:extLst>
              <a:ext uri="{FF2B5EF4-FFF2-40B4-BE49-F238E27FC236}">
                <a16:creationId xmlns:a16="http://schemas.microsoft.com/office/drawing/2014/main" id="{D76C72E1-F4FD-44E9-8EF2-0463E416AA86}"/>
              </a:ext>
            </a:extLst>
          </p:cNvPr>
          <p:cNvSpPr>
            <a:spLocks noGrp="1"/>
          </p:cNvSpPr>
          <p:nvPr>
            <p:ph type="title" hasCustomPrompt="1"/>
          </p:nvPr>
        </p:nvSpPr>
        <p:spPr>
          <a:xfrm>
            <a:off x="6798312" y="378431"/>
            <a:ext cx="4663068" cy="5544999"/>
          </a:xfrm>
        </p:spPr>
        <p:txBody>
          <a:bodyPr anchor="ctr"/>
          <a:lstStyle>
            <a:lvl1pPr algn="ctr">
              <a:defRPr>
                <a:solidFill>
                  <a:schemeClr val="bg1"/>
                </a:solidFill>
              </a:defRPr>
            </a:lvl1pPr>
          </a:lstStyle>
          <a:p>
            <a:r>
              <a:rPr lang="en-US"/>
              <a:t>Click to edit master title style</a:t>
            </a:r>
            <a:endParaRPr lang="en-CA"/>
          </a:p>
        </p:txBody>
      </p:sp>
    </p:spTree>
    <p:extLst>
      <p:ext uri="{BB962C8B-B14F-4D97-AF65-F5344CB8AC3E}">
        <p14:creationId xmlns:p14="http://schemas.microsoft.com/office/powerpoint/2010/main" val="18861896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ection Header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9FFFEF3-8C0A-4055-8C43-5C799AC0E57C}"/>
              </a:ext>
            </a:extLst>
          </p:cNvPr>
          <p:cNvSpPr/>
          <p:nvPr userDrawn="1"/>
        </p:nvSpPr>
        <p:spPr>
          <a:xfrm>
            <a:off x="-1" y="0"/>
            <a:ext cx="12192001" cy="6863893"/>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 name="Title Text">
            <a:extLst>
              <a:ext uri="{FF2B5EF4-FFF2-40B4-BE49-F238E27FC236}">
                <a16:creationId xmlns:a16="http://schemas.microsoft.com/office/drawing/2014/main" id="{1E1FA4F1-4762-43B4-A2EA-C59D70AAF242}"/>
              </a:ext>
            </a:extLst>
          </p:cNvPr>
          <p:cNvSpPr txBox="1">
            <a:spLocks noGrp="1"/>
          </p:cNvSpPr>
          <p:nvPr>
            <p:ph type="title" hasCustomPrompt="1"/>
          </p:nvPr>
        </p:nvSpPr>
        <p:spPr>
          <a:xfrm>
            <a:off x="1217936" y="1048215"/>
            <a:ext cx="9647094" cy="4751371"/>
          </a:xfrm>
          <a:prstGeom prst="rect">
            <a:avLst/>
          </a:prstGeom>
        </p:spPr>
        <p:txBody>
          <a:bodyPr anchor="ctr">
            <a:noAutofit/>
          </a:bodyPr>
          <a:lstStyle>
            <a:lvl1pPr algn="ctr">
              <a:defRPr sz="4000" b="1">
                <a:solidFill>
                  <a:srgbClr val="FFFFFF"/>
                </a:solidFill>
                <a:latin typeface="Arial"/>
                <a:ea typeface="Arial"/>
                <a:cs typeface="Arial"/>
                <a:sym typeface="Arial"/>
              </a:defRPr>
            </a:lvl1pPr>
          </a:lstStyle>
          <a:p>
            <a:r>
              <a:t>Title </a:t>
            </a:r>
            <a:r>
              <a:rPr lang="en-CA"/>
              <a:t>text</a:t>
            </a:r>
            <a:endParaRPr/>
          </a:p>
        </p:txBody>
      </p:sp>
    </p:spTree>
    <p:extLst>
      <p:ext uri="{BB962C8B-B14F-4D97-AF65-F5344CB8AC3E}">
        <p14:creationId xmlns:p14="http://schemas.microsoft.com/office/powerpoint/2010/main" val="558590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ntroSlide_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B87A48-C6C9-FB49-A437-E448DAB6D6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7817" cy="6858000"/>
          </a:xfrm>
          <a:prstGeom prst="rect">
            <a:avLst/>
          </a:prstGeom>
        </p:spPr>
      </p:pic>
    </p:spTree>
    <p:extLst>
      <p:ext uri="{BB962C8B-B14F-4D97-AF65-F5344CB8AC3E}">
        <p14:creationId xmlns:p14="http://schemas.microsoft.com/office/powerpoint/2010/main" val="20918363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2_Section Header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D8A9D87-6D68-5740-BED8-4A3AF78421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354"/>
            <a:ext cx="12192000" cy="6857591"/>
          </a:xfrm>
          <a:prstGeom prst="rect">
            <a:avLst/>
          </a:prstGeom>
        </p:spPr>
      </p:pic>
      <p:sp>
        <p:nvSpPr>
          <p:cNvPr id="8" name="Title Text">
            <a:extLst>
              <a:ext uri="{FF2B5EF4-FFF2-40B4-BE49-F238E27FC236}">
                <a16:creationId xmlns:a16="http://schemas.microsoft.com/office/drawing/2014/main" id="{83952E4E-624C-4353-976A-195ADE8483F2}"/>
              </a:ext>
            </a:extLst>
          </p:cNvPr>
          <p:cNvSpPr txBox="1">
            <a:spLocks noGrp="1"/>
          </p:cNvSpPr>
          <p:nvPr>
            <p:ph type="title" hasCustomPrompt="1"/>
          </p:nvPr>
        </p:nvSpPr>
        <p:spPr>
          <a:xfrm>
            <a:off x="764236" y="5101389"/>
            <a:ext cx="10100794" cy="1756611"/>
          </a:xfrm>
          <a:prstGeom prst="rect">
            <a:avLst/>
          </a:prstGeom>
        </p:spPr>
        <p:txBody>
          <a:bodyPr anchor="ctr">
            <a:noAutofit/>
          </a:bodyPr>
          <a:lstStyle>
            <a:lvl1pPr algn="l">
              <a:defRPr sz="4000" b="1">
                <a:solidFill>
                  <a:srgbClr val="FFFFFF"/>
                </a:solidFill>
                <a:latin typeface="Arial"/>
                <a:ea typeface="Arial"/>
                <a:cs typeface="Arial"/>
                <a:sym typeface="Arial"/>
              </a:defRPr>
            </a:lvl1pPr>
          </a:lstStyle>
          <a:p>
            <a:r>
              <a:t>Title </a:t>
            </a:r>
            <a:r>
              <a:rPr lang="en-CA"/>
              <a:t>text</a:t>
            </a:r>
            <a:endParaRPr/>
          </a:p>
        </p:txBody>
      </p:sp>
    </p:spTree>
    <p:extLst>
      <p:ext uri="{BB962C8B-B14F-4D97-AF65-F5344CB8AC3E}">
        <p14:creationId xmlns:p14="http://schemas.microsoft.com/office/powerpoint/2010/main" val="16424020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tatement Text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FD8787-49B2-40D7-AE2C-5F74634FF3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67" y="0"/>
            <a:ext cx="6083808" cy="6858000"/>
          </a:xfrm>
          <a:prstGeom prst="rect">
            <a:avLst/>
          </a:prstGeom>
        </p:spPr>
      </p:pic>
      <p:sp>
        <p:nvSpPr>
          <p:cNvPr id="5" name="Rectangle 4">
            <a:extLst>
              <a:ext uri="{FF2B5EF4-FFF2-40B4-BE49-F238E27FC236}">
                <a16:creationId xmlns:a16="http://schemas.microsoft.com/office/drawing/2014/main" id="{D81A9190-C77C-4018-9675-F53E52A17579}"/>
              </a:ext>
            </a:extLst>
          </p:cNvPr>
          <p:cNvSpPr/>
          <p:nvPr userDrawn="1"/>
        </p:nvSpPr>
        <p:spPr>
          <a:xfrm>
            <a:off x="6096000" y="0"/>
            <a:ext cx="6096000" cy="6863893"/>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 name="Content Placeholder 2">
            <a:extLst>
              <a:ext uri="{FF2B5EF4-FFF2-40B4-BE49-F238E27FC236}">
                <a16:creationId xmlns:a16="http://schemas.microsoft.com/office/drawing/2014/main" id="{D7562D76-105D-444D-A96D-AED7C17A9A79}"/>
              </a:ext>
            </a:extLst>
          </p:cNvPr>
          <p:cNvSpPr>
            <a:spLocks noGrp="1"/>
          </p:cNvSpPr>
          <p:nvPr>
            <p:ph sz="quarter" idx="14" hasCustomPrompt="1"/>
          </p:nvPr>
        </p:nvSpPr>
        <p:spPr>
          <a:xfrm>
            <a:off x="6096000" y="6051176"/>
            <a:ext cx="6096000" cy="806824"/>
          </a:xfrm>
        </p:spPr>
        <p:txBody>
          <a:bodyPr>
            <a:normAutofit/>
          </a:bodyPr>
          <a:lstStyle>
            <a:lvl1pPr marL="0" indent="0" algn="ctr">
              <a:buNone/>
              <a:defRPr lang="en-CA" sz="1600" smtClean="0">
                <a:solidFill>
                  <a:schemeClr val="accent3">
                    <a:lumMod val="20000"/>
                    <a:lumOff val="80000"/>
                  </a:schemeClr>
                </a:solidFill>
                <a:effectLst/>
                <a:latin typeface="Arial" panose="020B0604020202020204" pitchFamily="34" charset="0"/>
              </a:defRPr>
            </a:lvl1pPr>
          </a:lstStyle>
          <a:p>
            <a:pPr algn="ctr"/>
            <a:r>
              <a:rPr lang="en-CA"/>
              <a:t>First name, identifier (e.g., Larry, plasma and financial donor)</a:t>
            </a:r>
          </a:p>
        </p:txBody>
      </p:sp>
      <p:sp>
        <p:nvSpPr>
          <p:cNvPr id="8" name="Title 1">
            <a:extLst>
              <a:ext uri="{FF2B5EF4-FFF2-40B4-BE49-F238E27FC236}">
                <a16:creationId xmlns:a16="http://schemas.microsoft.com/office/drawing/2014/main" id="{46BE9C42-F991-4233-A939-5A2B33FF7AFB}"/>
              </a:ext>
            </a:extLst>
          </p:cNvPr>
          <p:cNvSpPr>
            <a:spLocks noGrp="1"/>
          </p:cNvSpPr>
          <p:nvPr>
            <p:ph type="title" hasCustomPrompt="1"/>
          </p:nvPr>
        </p:nvSpPr>
        <p:spPr>
          <a:xfrm>
            <a:off x="6798312" y="378431"/>
            <a:ext cx="4663068" cy="5544999"/>
          </a:xfrm>
        </p:spPr>
        <p:txBody>
          <a:bodyPr anchor="ctr"/>
          <a:lstStyle>
            <a:lvl1pPr algn="ctr">
              <a:defRPr>
                <a:solidFill>
                  <a:schemeClr val="bg1"/>
                </a:solidFill>
              </a:defRPr>
            </a:lvl1pPr>
          </a:lstStyle>
          <a:p>
            <a:r>
              <a:rPr lang="en-US"/>
              <a:t>Click to edit master title style</a:t>
            </a:r>
            <a:endParaRPr lang="en-CA"/>
          </a:p>
        </p:txBody>
      </p:sp>
    </p:spTree>
    <p:extLst>
      <p:ext uri="{BB962C8B-B14F-4D97-AF65-F5344CB8AC3E}">
        <p14:creationId xmlns:p14="http://schemas.microsoft.com/office/powerpoint/2010/main" val="8865398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2_Section Header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D8A9D87-6D68-5740-BED8-4A3AF7842168}"/>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0" y="23354"/>
            <a:ext cx="12192000" cy="6857591"/>
          </a:xfrm>
          <a:prstGeom prst="rect">
            <a:avLst/>
          </a:prstGeom>
        </p:spPr>
      </p:pic>
      <p:sp>
        <p:nvSpPr>
          <p:cNvPr id="8" name="Title Text">
            <a:extLst>
              <a:ext uri="{FF2B5EF4-FFF2-40B4-BE49-F238E27FC236}">
                <a16:creationId xmlns:a16="http://schemas.microsoft.com/office/drawing/2014/main" id="{83952E4E-624C-4353-976A-195ADE8483F2}"/>
              </a:ext>
            </a:extLst>
          </p:cNvPr>
          <p:cNvSpPr txBox="1">
            <a:spLocks noGrp="1"/>
          </p:cNvSpPr>
          <p:nvPr>
            <p:ph type="title" hasCustomPrompt="1"/>
          </p:nvPr>
        </p:nvSpPr>
        <p:spPr>
          <a:xfrm>
            <a:off x="764236" y="5101389"/>
            <a:ext cx="10100794" cy="1756611"/>
          </a:xfrm>
          <a:prstGeom prst="rect">
            <a:avLst/>
          </a:prstGeom>
        </p:spPr>
        <p:txBody>
          <a:bodyPr anchor="ctr">
            <a:noAutofit/>
          </a:bodyPr>
          <a:lstStyle>
            <a:lvl1pPr algn="l">
              <a:defRPr sz="4000" b="1">
                <a:solidFill>
                  <a:srgbClr val="FFFFFF"/>
                </a:solidFill>
                <a:latin typeface="Arial"/>
                <a:ea typeface="Arial"/>
                <a:cs typeface="Arial"/>
                <a:sym typeface="Arial"/>
              </a:defRPr>
            </a:lvl1pPr>
          </a:lstStyle>
          <a:p>
            <a:r>
              <a:t>Title </a:t>
            </a:r>
            <a:r>
              <a:rPr lang="en-CA"/>
              <a:t>text</a:t>
            </a:r>
            <a:endParaRPr/>
          </a:p>
        </p:txBody>
      </p:sp>
    </p:spTree>
    <p:extLst>
      <p:ext uri="{BB962C8B-B14F-4D97-AF65-F5344CB8AC3E}">
        <p14:creationId xmlns:p14="http://schemas.microsoft.com/office/powerpoint/2010/main" val="39964229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Statement Text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FD8787-49B2-40D7-AE2C-5F74634FF304}"/>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25167" y="0"/>
            <a:ext cx="6083808" cy="6858000"/>
          </a:xfrm>
          <a:prstGeom prst="rect">
            <a:avLst/>
          </a:prstGeom>
        </p:spPr>
      </p:pic>
      <p:sp>
        <p:nvSpPr>
          <p:cNvPr id="5" name="Rectangle 4">
            <a:extLst>
              <a:ext uri="{FF2B5EF4-FFF2-40B4-BE49-F238E27FC236}">
                <a16:creationId xmlns:a16="http://schemas.microsoft.com/office/drawing/2014/main" id="{D81A9190-C77C-4018-9675-F53E52A17579}"/>
              </a:ext>
            </a:extLst>
          </p:cNvPr>
          <p:cNvSpPr/>
          <p:nvPr userDrawn="1"/>
        </p:nvSpPr>
        <p:spPr>
          <a:xfrm>
            <a:off x="6096000" y="0"/>
            <a:ext cx="6096000" cy="6863893"/>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 name="Content Placeholder 2">
            <a:extLst>
              <a:ext uri="{FF2B5EF4-FFF2-40B4-BE49-F238E27FC236}">
                <a16:creationId xmlns:a16="http://schemas.microsoft.com/office/drawing/2014/main" id="{D7562D76-105D-444D-A96D-AED7C17A9A79}"/>
              </a:ext>
            </a:extLst>
          </p:cNvPr>
          <p:cNvSpPr>
            <a:spLocks noGrp="1"/>
          </p:cNvSpPr>
          <p:nvPr>
            <p:ph sz="quarter" idx="14" hasCustomPrompt="1"/>
          </p:nvPr>
        </p:nvSpPr>
        <p:spPr>
          <a:xfrm>
            <a:off x="6096000" y="6051176"/>
            <a:ext cx="6096000" cy="806824"/>
          </a:xfrm>
        </p:spPr>
        <p:txBody>
          <a:bodyPr>
            <a:normAutofit/>
          </a:bodyPr>
          <a:lstStyle>
            <a:lvl1pPr marL="0" indent="0" algn="ctr">
              <a:buNone/>
              <a:defRPr lang="en-CA" sz="1600" smtClean="0">
                <a:solidFill>
                  <a:schemeClr val="accent3">
                    <a:lumMod val="20000"/>
                    <a:lumOff val="80000"/>
                  </a:schemeClr>
                </a:solidFill>
                <a:effectLst/>
                <a:latin typeface="Arial" panose="020B0604020202020204" pitchFamily="34" charset="0"/>
              </a:defRPr>
            </a:lvl1pPr>
          </a:lstStyle>
          <a:p>
            <a:pPr algn="ctr"/>
            <a:r>
              <a:rPr lang="en-CA"/>
              <a:t>First name, identifier (e.g., Larry, plasma and financial donor)</a:t>
            </a:r>
          </a:p>
        </p:txBody>
      </p:sp>
      <p:sp>
        <p:nvSpPr>
          <p:cNvPr id="8" name="Title 1">
            <a:extLst>
              <a:ext uri="{FF2B5EF4-FFF2-40B4-BE49-F238E27FC236}">
                <a16:creationId xmlns:a16="http://schemas.microsoft.com/office/drawing/2014/main" id="{46BE9C42-F991-4233-A939-5A2B33FF7AFB}"/>
              </a:ext>
            </a:extLst>
          </p:cNvPr>
          <p:cNvSpPr>
            <a:spLocks noGrp="1"/>
          </p:cNvSpPr>
          <p:nvPr>
            <p:ph type="title" hasCustomPrompt="1"/>
          </p:nvPr>
        </p:nvSpPr>
        <p:spPr>
          <a:xfrm>
            <a:off x="6798312" y="378431"/>
            <a:ext cx="4663068" cy="5544999"/>
          </a:xfrm>
        </p:spPr>
        <p:txBody>
          <a:bodyPr anchor="ctr"/>
          <a:lstStyle>
            <a:lvl1pPr algn="ctr">
              <a:defRPr>
                <a:solidFill>
                  <a:schemeClr val="bg1"/>
                </a:solidFill>
              </a:defRPr>
            </a:lvl1pPr>
          </a:lstStyle>
          <a:p>
            <a:r>
              <a:rPr lang="en-US"/>
              <a:t>Click to edit master title style</a:t>
            </a:r>
            <a:endParaRPr lang="en-CA"/>
          </a:p>
        </p:txBody>
      </p:sp>
    </p:spTree>
    <p:extLst>
      <p:ext uri="{BB962C8B-B14F-4D97-AF65-F5344CB8AC3E}">
        <p14:creationId xmlns:p14="http://schemas.microsoft.com/office/powerpoint/2010/main" val="234896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Blank Statement Text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81A9190-C77C-4018-9675-F53E52A17579}"/>
              </a:ext>
            </a:extLst>
          </p:cNvPr>
          <p:cNvSpPr/>
          <p:nvPr userDrawn="1"/>
        </p:nvSpPr>
        <p:spPr>
          <a:xfrm>
            <a:off x="6096000" y="0"/>
            <a:ext cx="6096000" cy="6863893"/>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 name="Picture Placeholder 2">
            <a:extLst>
              <a:ext uri="{FF2B5EF4-FFF2-40B4-BE49-F238E27FC236}">
                <a16:creationId xmlns:a16="http://schemas.microsoft.com/office/drawing/2014/main" id="{5A9322C8-DE9B-43EB-B9B9-D2A28F91BC50}"/>
              </a:ext>
            </a:extLst>
          </p:cNvPr>
          <p:cNvSpPr>
            <a:spLocks noGrp="1"/>
          </p:cNvSpPr>
          <p:nvPr>
            <p:ph type="pic" sz="quarter" idx="10"/>
          </p:nvPr>
        </p:nvSpPr>
        <p:spPr>
          <a:xfrm>
            <a:off x="0" y="0"/>
            <a:ext cx="6096000" cy="6858000"/>
          </a:xfrm>
        </p:spPr>
        <p:txBody>
          <a:bodyPr/>
          <a:lstStyle>
            <a:lvl1pPr marL="0" indent="0" algn="ctr">
              <a:buFont typeface="Arial" panose="020B0604020202020204" pitchFamily="34" charset="0"/>
              <a:buNone/>
              <a:defRPr/>
            </a:lvl1pPr>
          </a:lstStyle>
          <a:p>
            <a:r>
              <a:rPr lang="en-US"/>
              <a:t>Click icon to add picture</a:t>
            </a:r>
            <a:endParaRPr lang="en-CA"/>
          </a:p>
        </p:txBody>
      </p:sp>
      <p:sp>
        <p:nvSpPr>
          <p:cNvPr id="8" name="Content Placeholder 2">
            <a:extLst>
              <a:ext uri="{FF2B5EF4-FFF2-40B4-BE49-F238E27FC236}">
                <a16:creationId xmlns:a16="http://schemas.microsoft.com/office/drawing/2014/main" id="{9B9E46F9-ED6C-4017-8885-0042DBB6294D}"/>
              </a:ext>
            </a:extLst>
          </p:cNvPr>
          <p:cNvSpPr>
            <a:spLocks noGrp="1"/>
          </p:cNvSpPr>
          <p:nvPr>
            <p:ph sz="quarter" idx="14" hasCustomPrompt="1"/>
          </p:nvPr>
        </p:nvSpPr>
        <p:spPr>
          <a:xfrm>
            <a:off x="6096000" y="6051176"/>
            <a:ext cx="6096000" cy="806824"/>
          </a:xfrm>
        </p:spPr>
        <p:txBody>
          <a:bodyPr>
            <a:normAutofit/>
          </a:bodyPr>
          <a:lstStyle>
            <a:lvl1pPr marL="0" indent="0" algn="ctr">
              <a:buNone/>
              <a:defRPr lang="en-CA" sz="1600" smtClean="0">
                <a:solidFill>
                  <a:schemeClr val="accent3">
                    <a:lumMod val="20000"/>
                    <a:lumOff val="80000"/>
                  </a:schemeClr>
                </a:solidFill>
                <a:effectLst/>
                <a:latin typeface="Arial" panose="020B0604020202020204" pitchFamily="34" charset="0"/>
              </a:defRPr>
            </a:lvl1pPr>
          </a:lstStyle>
          <a:p>
            <a:pPr lvl="0"/>
            <a:r>
              <a:rPr lang="en-CA"/>
              <a:t>Image source</a:t>
            </a:r>
          </a:p>
        </p:txBody>
      </p:sp>
      <p:sp>
        <p:nvSpPr>
          <p:cNvPr id="9" name="Title 1">
            <a:extLst>
              <a:ext uri="{FF2B5EF4-FFF2-40B4-BE49-F238E27FC236}">
                <a16:creationId xmlns:a16="http://schemas.microsoft.com/office/drawing/2014/main" id="{E03E2089-7414-4999-BEE8-538A1382726B}"/>
              </a:ext>
            </a:extLst>
          </p:cNvPr>
          <p:cNvSpPr>
            <a:spLocks noGrp="1"/>
          </p:cNvSpPr>
          <p:nvPr>
            <p:ph type="title" hasCustomPrompt="1"/>
          </p:nvPr>
        </p:nvSpPr>
        <p:spPr>
          <a:xfrm>
            <a:off x="6798312" y="378431"/>
            <a:ext cx="4663068" cy="5544999"/>
          </a:xfrm>
        </p:spPr>
        <p:txBody>
          <a:bodyPr anchor="ctr"/>
          <a:lstStyle>
            <a:lvl1pPr algn="ctr">
              <a:defRPr>
                <a:solidFill>
                  <a:schemeClr val="bg1"/>
                </a:solidFill>
              </a:defRPr>
            </a:lvl1pPr>
          </a:lstStyle>
          <a:p>
            <a:r>
              <a:rPr lang="en-US"/>
              <a:t>Click to edit master title style</a:t>
            </a:r>
            <a:endParaRPr lang="en-CA"/>
          </a:p>
        </p:txBody>
      </p:sp>
    </p:spTree>
    <p:extLst>
      <p:ext uri="{BB962C8B-B14F-4D97-AF65-F5344CB8AC3E}">
        <p14:creationId xmlns:p14="http://schemas.microsoft.com/office/powerpoint/2010/main" val="24731793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Section Header 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F807601-0D73-4759-A0B0-E2079541A706}"/>
              </a:ext>
            </a:extLst>
          </p:cNvPr>
          <p:cNvSpPr/>
          <p:nvPr userDrawn="1"/>
        </p:nvSpPr>
        <p:spPr>
          <a:xfrm>
            <a:off x="-1" y="0"/>
            <a:ext cx="12192001" cy="6863893"/>
          </a:xfrm>
          <a:prstGeom prst="rect">
            <a:avLst/>
          </a:prstGeom>
          <a:solidFill>
            <a:srgbClr val="54C3BB"/>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 name="Title Text">
            <a:extLst>
              <a:ext uri="{FF2B5EF4-FFF2-40B4-BE49-F238E27FC236}">
                <a16:creationId xmlns:a16="http://schemas.microsoft.com/office/drawing/2014/main" id="{80E7E27B-EE09-432A-A9CD-6AC3FEE40905}"/>
              </a:ext>
            </a:extLst>
          </p:cNvPr>
          <p:cNvSpPr txBox="1">
            <a:spLocks noGrp="1"/>
          </p:cNvSpPr>
          <p:nvPr>
            <p:ph type="title" hasCustomPrompt="1"/>
          </p:nvPr>
        </p:nvSpPr>
        <p:spPr>
          <a:xfrm>
            <a:off x="1217936" y="1048215"/>
            <a:ext cx="9647094" cy="4751371"/>
          </a:xfrm>
          <a:prstGeom prst="rect">
            <a:avLst/>
          </a:prstGeom>
        </p:spPr>
        <p:txBody>
          <a:bodyPr anchor="ctr">
            <a:noAutofit/>
          </a:bodyPr>
          <a:lstStyle>
            <a:lvl1pPr algn="ctr">
              <a:defRPr sz="4000" b="1">
                <a:solidFill>
                  <a:srgbClr val="FFFFFF"/>
                </a:solidFill>
                <a:latin typeface="Arial"/>
                <a:ea typeface="Arial"/>
                <a:cs typeface="Arial"/>
                <a:sym typeface="Arial"/>
              </a:defRPr>
            </a:lvl1pPr>
          </a:lstStyle>
          <a:p>
            <a:r>
              <a:t>Title </a:t>
            </a:r>
            <a:r>
              <a:rPr lang="en-CA"/>
              <a:t>text</a:t>
            </a:r>
            <a:endParaRPr/>
          </a:p>
        </p:txBody>
      </p:sp>
    </p:spTree>
    <p:extLst>
      <p:ext uri="{BB962C8B-B14F-4D97-AF65-F5344CB8AC3E}">
        <p14:creationId xmlns:p14="http://schemas.microsoft.com/office/powerpoint/2010/main" val="18577010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3_Section Header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FA2CE8-918E-0141-BE83-200C7A1686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08" y="23446"/>
            <a:ext cx="12197816" cy="6858000"/>
          </a:xfrm>
          <a:prstGeom prst="rect">
            <a:avLst/>
          </a:prstGeom>
        </p:spPr>
      </p:pic>
      <p:sp>
        <p:nvSpPr>
          <p:cNvPr id="8" name="Title Text">
            <a:extLst>
              <a:ext uri="{FF2B5EF4-FFF2-40B4-BE49-F238E27FC236}">
                <a16:creationId xmlns:a16="http://schemas.microsoft.com/office/drawing/2014/main" id="{83952E4E-624C-4353-976A-195ADE8483F2}"/>
              </a:ext>
            </a:extLst>
          </p:cNvPr>
          <p:cNvSpPr txBox="1">
            <a:spLocks noGrp="1"/>
          </p:cNvSpPr>
          <p:nvPr>
            <p:ph type="title" hasCustomPrompt="1"/>
          </p:nvPr>
        </p:nvSpPr>
        <p:spPr>
          <a:xfrm>
            <a:off x="764236" y="5101389"/>
            <a:ext cx="10100794" cy="1756611"/>
          </a:xfrm>
          <a:prstGeom prst="rect">
            <a:avLst/>
          </a:prstGeom>
        </p:spPr>
        <p:txBody>
          <a:bodyPr anchor="ctr">
            <a:noAutofit/>
          </a:bodyPr>
          <a:lstStyle>
            <a:lvl1pPr algn="l">
              <a:defRPr sz="4000" b="1">
                <a:solidFill>
                  <a:srgbClr val="FFFFFF"/>
                </a:solidFill>
                <a:latin typeface="Arial"/>
                <a:ea typeface="Arial"/>
                <a:cs typeface="Arial"/>
                <a:sym typeface="Arial"/>
              </a:defRPr>
            </a:lvl1pPr>
          </a:lstStyle>
          <a:p>
            <a:r>
              <a:t>Title </a:t>
            </a:r>
            <a:r>
              <a:rPr lang="en-CA"/>
              <a:t>text</a:t>
            </a:r>
            <a:endParaRPr/>
          </a:p>
        </p:txBody>
      </p:sp>
    </p:spTree>
    <p:extLst>
      <p:ext uri="{BB962C8B-B14F-4D97-AF65-F5344CB8AC3E}">
        <p14:creationId xmlns:p14="http://schemas.microsoft.com/office/powerpoint/2010/main" val="549738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Statement Text 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F3F3BE4-BE16-4409-B7F4-7F52D8E16F81}"/>
              </a:ext>
            </a:extLst>
          </p:cNvPr>
          <p:cNvSpPr/>
          <p:nvPr userDrawn="1"/>
        </p:nvSpPr>
        <p:spPr>
          <a:xfrm>
            <a:off x="6096000" y="0"/>
            <a:ext cx="6096000" cy="6863893"/>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3" name="Picture 2">
            <a:extLst>
              <a:ext uri="{FF2B5EF4-FFF2-40B4-BE49-F238E27FC236}">
                <a16:creationId xmlns:a16="http://schemas.microsoft.com/office/drawing/2014/main" id="{834BE756-9320-41E4-A169-7595E13BAA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6083808" cy="6858000"/>
          </a:xfrm>
          <a:prstGeom prst="rect">
            <a:avLst/>
          </a:prstGeom>
        </p:spPr>
      </p:pic>
      <p:sp>
        <p:nvSpPr>
          <p:cNvPr id="7" name="Content Placeholder 2">
            <a:extLst>
              <a:ext uri="{FF2B5EF4-FFF2-40B4-BE49-F238E27FC236}">
                <a16:creationId xmlns:a16="http://schemas.microsoft.com/office/drawing/2014/main" id="{3AC4A038-838D-4872-8F99-9F102F43AE37}"/>
              </a:ext>
            </a:extLst>
          </p:cNvPr>
          <p:cNvSpPr>
            <a:spLocks noGrp="1"/>
          </p:cNvSpPr>
          <p:nvPr>
            <p:ph sz="quarter" idx="14" hasCustomPrompt="1"/>
          </p:nvPr>
        </p:nvSpPr>
        <p:spPr>
          <a:xfrm>
            <a:off x="6083808" y="6051176"/>
            <a:ext cx="6108192" cy="806824"/>
          </a:xfrm>
        </p:spPr>
        <p:txBody>
          <a:bodyPr>
            <a:normAutofit/>
          </a:bodyPr>
          <a:lstStyle>
            <a:lvl1pPr marL="0" indent="0" algn="ctr">
              <a:buNone/>
              <a:defRPr lang="en-CA" sz="1600" smtClean="0">
                <a:solidFill>
                  <a:schemeClr val="accent4">
                    <a:lumMod val="20000"/>
                    <a:lumOff val="80000"/>
                  </a:schemeClr>
                </a:solidFill>
                <a:effectLst/>
                <a:latin typeface="Arial" panose="020B0604020202020204" pitchFamily="34" charset="0"/>
              </a:defRPr>
            </a:lvl1pPr>
          </a:lstStyle>
          <a:p>
            <a:pPr algn="ctr"/>
            <a:r>
              <a:rPr lang="en-CA"/>
              <a:t>First name, identifier (e.g., Danny, stem cell donor)</a:t>
            </a:r>
          </a:p>
        </p:txBody>
      </p:sp>
      <p:sp>
        <p:nvSpPr>
          <p:cNvPr id="8" name="Title 1">
            <a:extLst>
              <a:ext uri="{FF2B5EF4-FFF2-40B4-BE49-F238E27FC236}">
                <a16:creationId xmlns:a16="http://schemas.microsoft.com/office/drawing/2014/main" id="{4DDD3453-1B66-40C1-A416-C87C4F22C949}"/>
              </a:ext>
            </a:extLst>
          </p:cNvPr>
          <p:cNvSpPr>
            <a:spLocks noGrp="1"/>
          </p:cNvSpPr>
          <p:nvPr>
            <p:ph type="title" hasCustomPrompt="1"/>
          </p:nvPr>
        </p:nvSpPr>
        <p:spPr>
          <a:xfrm>
            <a:off x="6798312" y="378431"/>
            <a:ext cx="4663068" cy="5544999"/>
          </a:xfrm>
        </p:spPr>
        <p:txBody>
          <a:bodyPr anchor="ctr"/>
          <a:lstStyle>
            <a:lvl1pPr algn="ctr">
              <a:defRPr>
                <a:solidFill>
                  <a:schemeClr val="bg1"/>
                </a:solidFill>
              </a:defRPr>
            </a:lvl1pPr>
          </a:lstStyle>
          <a:p>
            <a:r>
              <a:rPr lang="en-US"/>
              <a:t>Click to edit master title style</a:t>
            </a:r>
            <a:endParaRPr lang="en-CA"/>
          </a:p>
        </p:txBody>
      </p:sp>
    </p:spTree>
    <p:extLst>
      <p:ext uri="{BB962C8B-B14F-4D97-AF65-F5344CB8AC3E}">
        <p14:creationId xmlns:p14="http://schemas.microsoft.com/office/powerpoint/2010/main" val="11456441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3_Section Header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FA2CE8-918E-0141-BE83-200C7A168673}"/>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2908" y="23446"/>
            <a:ext cx="12197816" cy="6858000"/>
          </a:xfrm>
          <a:prstGeom prst="rect">
            <a:avLst/>
          </a:prstGeom>
        </p:spPr>
      </p:pic>
      <p:sp>
        <p:nvSpPr>
          <p:cNvPr id="8" name="Title Text">
            <a:extLst>
              <a:ext uri="{FF2B5EF4-FFF2-40B4-BE49-F238E27FC236}">
                <a16:creationId xmlns:a16="http://schemas.microsoft.com/office/drawing/2014/main" id="{83952E4E-624C-4353-976A-195ADE8483F2}"/>
              </a:ext>
            </a:extLst>
          </p:cNvPr>
          <p:cNvSpPr txBox="1">
            <a:spLocks noGrp="1"/>
          </p:cNvSpPr>
          <p:nvPr>
            <p:ph type="title" hasCustomPrompt="1"/>
          </p:nvPr>
        </p:nvSpPr>
        <p:spPr>
          <a:xfrm>
            <a:off x="764236" y="5101389"/>
            <a:ext cx="10100794" cy="1756611"/>
          </a:xfrm>
          <a:prstGeom prst="rect">
            <a:avLst/>
          </a:prstGeom>
        </p:spPr>
        <p:txBody>
          <a:bodyPr anchor="ctr">
            <a:noAutofit/>
          </a:bodyPr>
          <a:lstStyle>
            <a:lvl1pPr algn="l">
              <a:defRPr sz="4000" b="1">
                <a:solidFill>
                  <a:srgbClr val="FFFFFF"/>
                </a:solidFill>
                <a:latin typeface="Arial"/>
                <a:ea typeface="Arial"/>
                <a:cs typeface="Arial"/>
                <a:sym typeface="Arial"/>
              </a:defRPr>
            </a:lvl1pPr>
          </a:lstStyle>
          <a:p>
            <a:r>
              <a:t>Title </a:t>
            </a:r>
            <a:r>
              <a:rPr lang="en-CA"/>
              <a:t>text</a:t>
            </a:r>
            <a:endParaRPr/>
          </a:p>
        </p:txBody>
      </p:sp>
    </p:spTree>
    <p:extLst>
      <p:ext uri="{BB962C8B-B14F-4D97-AF65-F5344CB8AC3E}">
        <p14:creationId xmlns:p14="http://schemas.microsoft.com/office/powerpoint/2010/main" val="31019025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Statement Text 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F3F3BE4-BE16-4409-B7F4-7F52D8E16F81}"/>
              </a:ext>
            </a:extLst>
          </p:cNvPr>
          <p:cNvSpPr/>
          <p:nvPr userDrawn="1"/>
        </p:nvSpPr>
        <p:spPr>
          <a:xfrm>
            <a:off x="6096000" y="0"/>
            <a:ext cx="6096000" cy="6863893"/>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3" name="Picture 2">
            <a:extLst>
              <a:ext uri="{FF2B5EF4-FFF2-40B4-BE49-F238E27FC236}">
                <a16:creationId xmlns:a16="http://schemas.microsoft.com/office/drawing/2014/main" id="{834BE756-9320-41E4-A169-7595E13BAA2A}"/>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0" y="0"/>
            <a:ext cx="6083808" cy="6858000"/>
          </a:xfrm>
          <a:prstGeom prst="rect">
            <a:avLst/>
          </a:prstGeom>
        </p:spPr>
      </p:pic>
      <p:sp>
        <p:nvSpPr>
          <p:cNvPr id="7" name="Content Placeholder 2">
            <a:extLst>
              <a:ext uri="{FF2B5EF4-FFF2-40B4-BE49-F238E27FC236}">
                <a16:creationId xmlns:a16="http://schemas.microsoft.com/office/drawing/2014/main" id="{3AC4A038-838D-4872-8F99-9F102F43AE37}"/>
              </a:ext>
            </a:extLst>
          </p:cNvPr>
          <p:cNvSpPr>
            <a:spLocks noGrp="1"/>
          </p:cNvSpPr>
          <p:nvPr>
            <p:ph sz="quarter" idx="14" hasCustomPrompt="1"/>
          </p:nvPr>
        </p:nvSpPr>
        <p:spPr>
          <a:xfrm>
            <a:off x="6083808" y="6051176"/>
            <a:ext cx="6108192" cy="806824"/>
          </a:xfrm>
        </p:spPr>
        <p:txBody>
          <a:bodyPr>
            <a:normAutofit/>
          </a:bodyPr>
          <a:lstStyle>
            <a:lvl1pPr marL="0" indent="0" algn="ctr">
              <a:buNone/>
              <a:defRPr lang="en-CA" sz="1600" smtClean="0">
                <a:solidFill>
                  <a:schemeClr val="accent4">
                    <a:lumMod val="20000"/>
                    <a:lumOff val="80000"/>
                  </a:schemeClr>
                </a:solidFill>
                <a:effectLst/>
                <a:latin typeface="Arial" panose="020B0604020202020204" pitchFamily="34" charset="0"/>
              </a:defRPr>
            </a:lvl1pPr>
          </a:lstStyle>
          <a:p>
            <a:pPr algn="ctr"/>
            <a:r>
              <a:rPr lang="en-CA"/>
              <a:t>First name, identifier (e.g., Danny, stem cell donor)</a:t>
            </a:r>
          </a:p>
        </p:txBody>
      </p:sp>
      <p:sp>
        <p:nvSpPr>
          <p:cNvPr id="8" name="Title 1">
            <a:extLst>
              <a:ext uri="{FF2B5EF4-FFF2-40B4-BE49-F238E27FC236}">
                <a16:creationId xmlns:a16="http://schemas.microsoft.com/office/drawing/2014/main" id="{4DDD3453-1B66-40C1-A416-C87C4F22C949}"/>
              </a:ext>
            </a:extLst>
          </p:cNvPr>
          <p:cNvSpPr>
            <a:spLocks noGrp="1"/>
          </p:cNvSpPr>
          <p:nvPr>
            <p:ph type="title" hasCustomPrompt="1"/>
          </p:nvPr>
        </p:nvSpPr>
        <p:spPr>
          <a:xfrm>
            <a:off x="6798312" y="378431"/>
            <a:ext cx="4663068" cy="5544999"/>
          </a:xfrm>
        </p:spPr>
        <p:txBody>
          <a:bodyPr anchor="ctr"/>
          <a:lstStyle>
            <a:lvl1pPr algn="ctr">
              <a:defRPr>
                <a:solidFill>
                  <a:schemeClr val="bg1"/>
                </a:solidFill>
              </a:defRPr>
            </a:lvl1pPr>
          </a:lstStyle>
          <a:p>
            <a:r>
              <a:rPr lang="en-US"/>
              <a:t>Click to edit master title style</a:t>
            </a:r>
            <a:endParaRPr lang="en-CA"/>
          </a:p>
        </p:txBody>
      </p:sp>
    </p:spTree>
    <p:extLst>
      <p:ext uri="{BB962C8B-B14F-4D97-AF65-F5344CB8AC3E}">
        <p14:creationId xmlns:p14="http://schemas.microsoft.com/office/powerpoint/2010/main" val="4146980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Slide_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A106DA-E128-774F-B78E-7E2CB9C8C443}"/>
              </a:ext>
            </a:extLst>
          </p:cNvPr>
          <p:cNvPicPr>
            <a:picLocks noChangeAspect="1"/>
          </p:cNvPicPr>
          <p:nvPr userDrawn="1"/>
        </p:nvPicPr>
        <p:blipFill rotWithShape="1">
          <a:blip>
            <a:extLst>
              <a:ext uri="{28A0092B-C50C-407E-A947-70E740481C1C}">
                <a14:useLocalDpi xmlns:a14="http://schemas.microsoft.com/office/drawing/2010/main" val="0"/>
              </a:ext>
            </a:extLst>
          </a:blip>
          <a:srcRect b="27018"/>
          <a:stretch/>
        </p:blipFill>
        <p:spPr>
          <a:xfrm>
            <a:off x="0" y="0"/>
            <a:ext cx="12197816" cy="5005137"/>
          </a:xfrm>
          <a:prstGeom prst="rect">
            <a:avLst/>
          </a:prstGeom>
        </p:spPr>
      </p:pic>
      <p:sp>
        <p:nvSpPr>
          <p:cNvPr id="12" name="Content Placeholder 2">
            <a:extLst>
              <a:ext uri="{FF2B5EF4-FFF2-40B4-BE49-F238E27FC236}">
                <a16:creationId xmlns:a16="http://schemas.microsoft.com/office/drawing/2014/main" id="{5F3CEBC6-B788-3C4C-8E8B-873CBE880822}"/>
              </a:ext>
            </a:extLst>
          </p:cNvPr>
          <p:cNvSpPr>
            <a:spLocks noGrp="1"/>
          </p:cNvSpPr>
          <p:nvPr>
            <p:ph sz="quarter" idx="10" hasCustomPrompt="1"/>
          </p:nvPr>
        </p:nvSpPr>
        <p:spPr>
          <a:xfrm>
            <a:off x="737343" y="4592360"/>
            <a:ext cx="6624749" cy="847147"/>
          </a:xfrm>
        </p:spPr>
        <p:txBody>
          <a:bodyPr anchor="ctr">
            <a:normAutofit/>
          </a:bodyPr>
          <a:lstStyle>
            <a:lvl1pPr marL="0" indent="0">
              <a:buNone/>
              <a:defRPr sz="3200" b="1"/>
            </a:lvl1pPr>
            <a:lvl2pPr marL="457200" indent="0">
              <a:buNone/>
              <a:defRPr/>
            </a:lvl2pPr>
            <a:lvl3pPr marL="914400" indent="0">
              <a:buNone/>
              <a:defRPr/>
            </a:lvl3pPr>
            <a:lvl4pPr marL="1371600" indent="0">
              <a:buNone/>
              <a:defRPr/>
            </a:lvl4pPr>
            <a:lvl5pPr marL="1828800" indent="0">
              <a:buNone/>
              <a:defRPr/>
            </a:lvl5pPr>
          </a:lstStyle>
          <a:p>
            <a:pPr lvl="0"/>
            <a:r>
              <a:rPr lang="en-US"/>
              <a:t>Insert presentation title here</a:t>
            </a:r>
            <a:endParaRPr lang="en-CA"/>
          </a:p>
        </p:txBody>
      </p:sp>
      <p:sp>
        <p:nvSpPr>
          <p:cNvPr id="8" name="Body Level One…">
            <a:extLst>
              <a:ext uri="{FF2B5EF4-FFF2-40B4-BE49-F238E27FC236}">
                <a16:creationId xmlns:a16="http://schemas.microsoft.com/office/drawing/2014/main" id="{D583AB4B-A4A0-814D-8FB8-3E0768C37039}"/>
              </a:ext>
            </a:extLst>
          </p:cNvPr>
          <p:cNvSpPr txBox="1">
            <a:spLocks noGrp="1"/>
          </p:cNvSpPr>
          <p:nvPr>
            <p:ph type="body" idx="11" hasCustomPrompt="1"/>
          </p:nvPr>
        </p:nvSpPr>
        <p:spPr>
          <a:xfrm>
            <a:off x="737342" y="5809145"/>
            <a:ext cx="6624749" cy="847147"/>
          </a:xfrm>
          <a:prstGeom prst="rect">
            <a:avLst/>
          </a:prstGeom>
        </p:spPr>
        <p:txBody>
          <a:bodyPr anchor="t">
            <a:noAutofit/>
          </a:bodyPr>
          <a:lstStyle>
            <a:lvl1pPr marL="0" marR="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sz="2000" b="0" i="0">
                <a:solidFill>
                  <a:srgbClr val="4D4D4D"/>
                </a:solidFill>
                <a:latin typeface="Arial"/>
                <a:ea typeface="Arial"/>
                <a:cs typeface="Arial"/>
                <a:sym typeface="Arial"/>
              </a:defRPr>
            </a:lvl1pPr>
            <a:lvl2pPr marL="0" indent="0">
              <a:spcBef>
                <a:spcPts val="600"/>
              </a:spcBef>
              <a:buSzTx/>
              <a:buNone/>
              <a:defRPr sz="2200">
                <a:solidFill>
                  <a:srgbClr val="4D4D4D"/>
                </a:solidFill>
                <a:latin typeface="Arial"/>
                <a:ea typeface="Arial"/>
                <a:cs typeface="Arial"/>
                <a:sym typeface="Arial"/>
              </a:defRPr>
            </a:lvl2pPr>
            <a:lvl3pPr marL="0" indent="0">
              <a:spcBef>
                <a:spcPts val="1200"/>
              </a:spcBef>
              <a:buSzTx/>
              <a:buNone/>
              <a:defRPr sz="2200">
                <a:solidFill>
                  <a:srgbClr val="4D4D4D"/>
                </a:solidFill>
                <a:latin typeface="Arial"/>
                <a:ea typeface="Arial"/>
                <a:cs typeface="Arial"/>
                <a:sym typeface="Arial"/>
              </a:defRPr>
            </a:lvl3pPr>
            <a:lvl4pPr marL="0" indent="0">
              <a:spcBef>
                <a:spcPts val="1200"/>
              </a:spcBef>
              <a:buSzTx/>
              <a:buNone/>
              <a:defRPr sz="2200">
                <a:solidFill>
                  <a:srgbClr val="4D4D4D"/>
                </a:solidFill>
                <a:latin typeface="Arial"/>
                <a:ea typeface="Arial"/>
                <a:cs typeface="Arial"/>
                <a:sym typeface="Arial"/>
              </a:defRPr>
            </a:lvl4pPr>
            <a:lvl5pPr marL="0" indent="0">
              <a:spcBef>
                <a:spcPts val="1200"/>
              </a:spcBef>
              <a:buSzTx/>
              <a:buNone/>
              <a:defRPr sz="2200">
                <a:solidFill>
                  <a:srgbClr val="4D4D4D"/>
                </a:solidFill>
                <a:latin typeface="Arial"/>
                <a:ea typeface="Arial"/>
                <a:cs typeface="Arial"/>
                <a:sym typeface="Arial"/>
              </a:defRPr>
            </a:lvl5pPr>
          </a:lstStyle>
          <a:p>
            <a:r>
              <a:rPr lang="en-US"/>
              <a:t>Insert event name if applicable</a:t>
            </a:r>
          </a:p>
          <a:p>
            <a:r>
              <a:rPr lang="en-US"/>
              <a:t>Month day, year</a:t>
            </a:r>
          </a:p>
        </p:txBody>
      </p:sp>
      <p:sp>
        <p:nvSpPr>
          <p:cNvPr id="10" name="Content Placeholder 2">
            <a:extLst>
              <a:ext uri="{FF2B5EF4-FFF2-40B4-BE49-F238E27FC236}">
                <a16:creationId xmlns:a16="http://schemas.microsoft.com/office/drawing/2014/main" id="{454024B3-6B58-1947-895C-858232006487}"/>
              </a:ext>
            </a:extLst>
          </p:cNvPr>
          <p:cNvSpPr>
            <a:spLocks noGrp="1"/>
          </p:cNvSpPr>
          <p:nvPr>
            <p:ph sz="quarter" idx="12" hasCustomPrompt="1"/>
          </p:nvPr>
        </p:nvSpPr>
        <p:spPr>
          <a:xfrm>
            <a:off x="737343" y="5439508"/>
            <a:ext cx="6624749" cy="432347"/>
          </a:xfrm>
        </p:spPr>
        <p:txBody>
          <a:bodyPr anchor="b">
            <a:normAutofit/>
          </a:bodyPr>
          <a:lstStyle>
            <a:lvl1pPr marL="0" indent="0">
              <a:buNone/>
              <a:defRPr sz="2400" b="1"/>
            </a:lvl1pPr>
            <a:lvl2pPr marL="457200" indent="0">
              <a:buNone/>
              <a:defRPr/>
            </a:lvl2pPr>
            <a:lvl3pPr marL="914400" indent="0">
              <a:buNone/>
              <a:defRPr/>
            </a:lvl3pPr>
            <a:lvl4pPr marL="1371600" indent="0">
              <a:buNone/>
              <a:defRPr/>
            </a:lvl4pPr>
            <a:lvl5pPr marL="1828800" indent="0">
              <a:buNone/>
              <a:defRPr/>
            </a:lvl5pPr>
          </a:lstStyle>
          <a:p>
            <a:pPr lvl="0"/>
            <a:r>
              <a:rPr lang="en-US"/>
              <a:t>Name, title</a:t>
            </a:r>
            <a:endParaRPr lang="en-CA"/>
          </a:p>
        </p:txBody>
      </p:sp>
      <p:pic>
        <p:nvPicPr>
          <p:cNvPr id="6" name="Image" descr="Image">
            <a:extLst>
              <a:ext uri="{FF2B5EF4-FFF2-40B4-BE49-F238E27FC236}">
                <a16:creationId xmlns:a16="http://schemas.microsoft.com/office/drawing/2014/main" id="{E6C0DA16-D882-EF41-9455-179AB4F6C82B}"/>
              </a:ext>
            </a:extLst>
          </p:cNvPr>
          <p:cNvPicPr>
            <a:picLocks noChangeAspect="1"/>
          </p:cNvPicPr>
          <p:nvPr userDrawn="1"/>
        </p:nvPicPr>
        <p:blipFill>
          <a:blip r:embed="rId2"/>
          <a:srcRect l="20701" t="42362" r="20701" b="42362"/>
          <a:stretch>
            <a:fillRect/>
          </a:stretch>
        </p:blipFill>
        <p:spPr>
          <a:xfrm>
            <a:off x="8847904" y="5504218"/>
            <a:ext cx="2528199" cy="509286"/>
          </a:xfrm>
          <a:prstGeom prst="rect">
            <a:avLst/>
          </a:prstGeom>
          <a:ln w="12700">
            <a:miter lim="400000"/>
          </a:ln>
        </p:spPr>
      </p:pic>
    </p:spTree>
    <p:extLst>
      <p:ext uri="{BB962C8B-B14F-4D97-AF65-F5344CB8AC3E}">
        <p14:creationId xmlns:p14="http://schemas.microsoft.com/office/powerpoint/2010/main" val="31793617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Blank Statement Text 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F3F3BE4-BE16-4409-B7F4-7F52D8E16F81}"/>
              </a:ext>
            </a:extLst>
          </p:cNvPr>
          <p:cNvSpPr/>
          <p:nvPr userDrawn="1"/>
        </p:nvSpPr>
        <p:spPr>
          <a:xfrm>
            <a:off x="6096000" y="0"/>
            <a:ext cx="6096000" cy="6863893"/>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 name="Picture Placeholder 2">
            <a:extLst>
              <a:ext uri="{FF2B5EF4-FFF2-40B4-BE49-F238E27FC236}">
                <a16:creationId xmlns:a16="http://schemas.microsoft.com/office/drawing/2014/main" id="{36FE3F20-8F3F-4E0A-88AC-98CF6E608622}"/>
              </a:ext>
            </a:extLst>
          </p:cNvPr>
          <p:cNvSpPr>
            <a:spLocks noGrp="1"/>
          </p:cNvSpPr>
          <p:nvPr>
            <p:ph type="pic" sz="quarter" idx="10"/>
          </p:nvPr>
        </p:nvSpPr>
        <p:spPr>
          <a:xfrm>
            <a:off x="0" y="0"/>
            <a:ext cx="6096000" cy="6858000"/>
          </a:xfrm>
        </p:spPr>
        <p:txBody>
          <a:bodyPr/>
          <a:lstStyle>
            <a:lvl1pPr marL="0" indent="0" algn="ctr">
              <a:buFont typeface="Arial" panose="020B0604020202020204" pitchFamily="34" charset="0"/>
              <a:buNone/>
              <a:defRPr/>
            </a:lvl1pPr>
          </a:lstStyle>
          <a:p>
            <a:r>
              <a:rPr lang="en-US"/>
              <a:t>Click icon to add picture</a:t>
            </a:r>
            <a:endParaRPr lang="en-CA"/>
          </a:p>
        </p:txBody>
      </p:sp>
      <p:sp>
        <p:nvSpPr>
          <p:cNvPr id="8" name="Content Placeholder 2">
            <a:extLst>
              <a:ext uri="{FF2B5EF4-FFF2-40B4-BE49-F238E27FC236}">
                <a16:creationId xmlns:a16="http://schemas.microsoft.com/office/drawing/2014/main" id="{FA21BC0A-A562-4D5A-896B-09F009DA272A}"/>
              </a:ext>
            </a:extLst>
          </p:cNvPr>
          <p:cNvSpPr>
            <a:spLocks noGrp="1"/>
          </p:cNvSpPr>
          <p:nvPr>
            <p:ph sz="quarter" idx="14" hasCustomPrompt="1"/>
          </p:nvPr>
        </p:nvSpPr>
        <p:spPr>
          <a:xfrm>
            <a:off x="6095999" y="6051176"/>
            <a:ext cx="6095999" cy="806824"/>
          </a:xfrm>
        </p:spPr>
        <p:txBody>
          <a:bodyPr>
            <a:normAutofit/>
          </a:bodyPr>
          <a:lstStyle>
            <a:lvl1pPr marL="0" indent="0" algn="ctr">
              <a:buNone/>
              <a:defRPr lang="en-CA" sz="1600" smtClean="0">
                <a:solidFill>
                  <a:schemeClr val="accent4">
                    <a:lumMod val="20000"/>
                    <a:lumOff val="80000"/>
                  </a:schemeClr>
                </a:solidFill>
                <a:effectLst/>
                <a:latin typeface="Arial" panose="020B0604020202020204" pitchFamily="34" charset="0"/>
              </a:defRPr>
            </a:lvl1pPr>
          </a:lstStyle>
          <a:p>
            <a:pPr lvl="0"/>
            <a:r>
              <a:rPr lang="en-CA"/>
              <a:t>Image source</a:t>
            </a:r>
          </a:p>
        </p:txBody>
      </p:sp>
      <p:sp>
        <p:nvSpPr>
          <p:cNvPr id="9" name="Title 1">
            <a:extLst>
              <a:ext uri="{FF2B5EF4-FFF2-40B4-BE49-F238E27FC236}">
                <a16:creationId xmlns:a16="http://schemas.microsoft.com/office/drawing/2014/main" id="{7300DA68-3E44-49D1-8DBD-9ADD211A14B2}"/>
              </a:ext>
            </a:extLst>
          </p:cNvPr>
          <p:cNvSpPr>
            <a:spLocks noGrp="1"/>
          </p:cNvSpPr>
          <p:nvPr>
            <p:ph type="title" hasCustomPrompt="1"/>
          </p:nvPr>
        </p:nvSpPr>
        <p:spPr>
          <a:xfrm>
            <a:off x="6798312" y="378431"/>
            <a:ext cx="4663068" cy="5544999"/>
          </a:xfrm>
        </p:spPr>
        <p:txBody>
          <a:bodyPr anchor="ctr"/>
          <a:lstStyle>
            <a:lvl1pPr algn="ctr">
              <a:defRPr>
                <a:solidFill>
                  <a:schemeClr val="bg1"/>
                </a:solidFill>
              </a:defRPr>
            </a:lvl1pPr>
          </a:lstStyle>
          <a:p>
            <a:r>
              <a:rPr lang="en-US"/>
              <a:t>Click to edit master title style</a:t>
            </a:r>
            <a:endParaRPr lang="en-CA"/>
          </a:p>
        </p:txBody>
      </p:sp>
    </p:spTree>
    <p:extLst>
      <p:ext uri="{BB962C8B-B14F-4D97-AF65-F5344CB8AC3E}">
        <p14:creationId xmlns:p14="http://schemas.microsoft.com/office/powerpoint/2010/main" val="9058730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Section Header 4">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A82B74E-2834-4223-8946-8253800EFD9F}"/>
              </a:ext>
            </a:extLst>
          </p:cNvPr>
          <p:cNvSpPr/>
          <p:nvPr userDrawn="1"/>
        </p:nvSpPr>
        <p:spPr>
          <a:xfrm>
            <a:off x="-1" y="0"/>
            <a:ext cx="12192001" cy="6863893"/>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 name="Title Text">
            <a:extLst>
              <a:ext uri="{FF2B5EF4-FFF2-40B4-BE49-F238E27FC236}">
                <a16:creationId xmlns:a16="http://schemas.microsoft.com/office/drawing/2014/main" id="{59AC9B24-406C-408C-ABAD-9DEE3CEA6C7F}"/>
              </a:ext>
            </a:extLst>
          </p:cNvPr>
          <p:cNvSpPr txBox="1">
            <a:spLocks noGrp="1"/>
          </p:cNvSpPr>
          <p:nvPr>
            <p:ph type="title" hasCustomPrompt="1"/>
          </p:nvPr>
        </p:nvSpPr>
        <p:spPr>
          <a:xfrm>
            <a:off x="1217936" y="1048215"/>
            <a:ext cx="9647094" cy="4751371"/>
          </a:xfrm>
          <a:prstGeom prst="rect">
            <a:avLst/>
          </a:prstGeom>
        </p:spPr>
        <p:txBody>
          <a:bodyPr anchor="ctr">
            <a:noAutofit/>
          </a:bodyPr>
          <a:lstStyle>
            <a:lvl1pPr algn="ctr">
              <a:defRPr sz="4000" b="1">
                <a:solidFill>
                  <a:srgbClr val="FFFFFF"/>
                </a:solidFill>
                <a:latin typeface="Arial"/>
                <a:ea typeface="Arial"/>
                <a:cs typeface="Arial"/>
                <a:sym typeface="Arial"/>
              </a:defRPr>
            </a:lvl1pPr>
          </a:lstStyle>
          <a:p>
            <a:r>
              <a:t>Title </a:t>
            </a:r>
            <a:r>
              <a:rPr lang="en-CA"/>
              <a:t>text</a:t>
            </a:r>
            <a:endParaRPr/>
          </a:p>
        </p:txBody>
      </p:sp>
    </p:spTree>
    <p:extLst>
      <p:ext uri="{BB962C8B-B14F-4D97-AF65-F5344CB8AC3E}">
        <p14:creationId xmlns:p14="http://schemas.microsoft.com/office/powerpoint/2010/main" val="37865719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4_Section Header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8F5D91-ACD3-B642-9A2F-CE6F2B4F28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779"/>
            <a:ext cx="12192000" cy="6857591"/>
          </a:xfrm>
          <a:prstGeom prst="rect">
            <a:avLst/>
          </a:prstGeom>
        </p:spPr>
      </p:pic>
      <p:sp>
        <p:nvSpPr>
          <p:cNvPr id="8" name="Title Text">
            <a:extLst>
              <a:ext uri="{FF2B5EF4-FFF2-40B4-BE49-F238E27FC236}">
                <a16:creationId xmlns:a16="http://schemas.microsoft.com/office/drawing/2014/main" id="{83952E4E-624C-4353-976A-195ADE8483F2}"/>
              </a:ext>
            </a:extLst>
          </p:cNvPr>
          <p:cNvSpPr txBox="1">
            <a:spLocks noGrp="1"/>
          </p:cNvSpPr>
          <p:nvPr>
            <p:ph type="title" hasCustomPrompt="1"/>
          </p:nvPr>
        </p:nvSpPr>
        <p:spPr>
          <a:xfrm>
            <a:off x="764236" y="5101389"/>
            <a:ext cx="10100794" cy="1756611"/>
          </a:xfrm>
          <a:prstGeom prst="rect">
            <a:avLst/>
          </a:prstGeom>
        </p:spPr>
        <p:txBody>
          <a:bodyPr anchor="ctr">
            <a:noAutofit/>
          </a:bodyPr>
          <a:lstStyle>
            <a:lvl1pPr algn="l">
              <a:defRPr sz="4000" b="1">
                <a:solidFill>
                  <a:srgbClr val="FFFFFF"/>
                </a:solidFill>
                <a:latin typeface="Arial"/>
                <a:ea typeface="Arial"/>
                <a:cs typeface="Arial"/>
                <a:sym typeface="Arial"/>
              </a:defRPr>
            </a:lvl1pPr>
          </a:lstStyle>
          <a:p>
            <a:r>
              <a:t>Title </a:t>
            </a:r>
            <a:r>
              <a:rPr lang="en-CA"/>
              <a:t>text</a:t>
            </a:r>
            <a:endParaRPr/>
          </a:p>
        </p:txBody>
      </p:sp>
    </p:spTree>
    <p:extLst>
      <p:ext uri="{BB962C8B-B14F-4D97-AF65-F5344CB8AC3E}">
        <p14:creationId xmlns:p14="http://schemas.microsoft.com/office/powerpoint/2010/main" val="23375528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Statement Text 4">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721819-918F-4889-87C2-D6AC23D84C0F}"/>
              </a:ext>
            </a:extLst>
          </p:cNvPr>
          <p:cNvSpPr/>
          <p:nvPr userDrawn="1"/>
        </p:nvSpPr>
        <p:spPr>
          <a:xfrm>
            <a:off x="6096000" y="0"/>
            <a:ext cx="6096000" cy="6863893"/>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8" name="Picture 7">
            <a:extLst>
              <a:ext uri="{FF2B5EF4-FFF2-40B4-BE49-F238E27FC236}">
                <a16:creationId xmlns:a16="http://schemas.microsoft.com/office/drawing/2014/main" id="{42C13D6F-E070-45E1-8563-3188E31BD8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6083808" cy="6858000"/>
          </a:xfrm>
          <a:prstGeom prst="rect">
            <a:avLst/>
          </a:prstGeom>
        </p:spPr>
      </p:pic>
      <p:sp>
        <p:nvSpPr>
          <p:cNvPr id="7" name="Content Placeholder 2">
            <a:extLst>
              <a:ext uri="{FF2B5EF4-FFF2-40B4-BE49-F238E27FC236}">
                <a16:creationId xmlns:a16="http://schemas.microsoft.com/office/drawing/2014/main" id="{31F1A51C-D80E-4F7F-BF14-2521B537F109}"/>
              </a:ext>
            </a:extLst>
          </p:cNvPr>
          <p:cNvSpPr>
            <a:spLocks noGrp="1"/>
          </p:cNvSpPr>
          <p:nvPr>
            <p:ph sz="quarter" idx="14" hasCustomPrompt="1"/>
          </p:nvPr>
        </p:nvSpPr>
        <p:spPr>
          <a:xfrm>
            <a:off x="6096000" y="6051176"/>
            <a:ext cx="6083808" cy="806824"/>
          </a:xfrm>
        </p:spPr>
        <p:txBody>
          <a:bodyPr>
            <a:normAutofit/>
          </a:bodyPr>
          <a:lstStyle>
            <a:lvl1pPr marL="0" indent="0" algn="ctr">
              <a:buNone/>
              <a:defRPr lang="en-CA" sz="1600" smtClean="0">
                <a:solidFill>
                  <a:schemeClr val="accent5">
                    <a:lumMod val="20000"/>
                    <a:lumOff val="80000"/>
                  </a:schemeClr>
                </a:solidFill>
                <a:effectLst/>
                <a:latin typeface="Arial" panose="020B0604020202020204" pitchFamily="34" charset="0"/>
              </a:defRPr>
            </a:lvl1pPr>
          </a:lstStyle>
          <a:p>
            <a:pPr lvl="0"/>
            <a:r>
              <a:rPr lang="en-CA"/>
              <a:t>First name, Identifier (e.g. Heather, organ donor)</a:t>
            </a:r>
          </a:p>
        </p:txBody>
      </p:sp>
      <p:sp>
        <p:nvSpPr>
          <p:cNvPr id="9" name="Title 1">
            <a:extLst>
              <a:ext uri="{FF2B5EF4-FFF2-40B4-BE49-F238E27FC236}">
                <a16:creationId xmlns:a16="http://schemas.microsoft.com/office/drawing/2014/main" id="{67114AFF-DF7A-4688-A615-B048815FB319}"/>
              </a:ext>
            </a:extLst>
          </p:cNvPr>
          <p:cNvSpPr>
            <a:spLocks noGrp="1"/>
          </p:cNvSpPr>
          <p:nvPr>
            <p:ph type="title" hasCustomPrompt="1"/>
          </p:nvPr>
        </p:nvSpPr>
        <p:spPr>
          <a:xfrm>
            <a:off x="6798312" y="378431"/>
            <a:ext cx="4663068" cy="5544999"/>
          </a:xfrm>
        </p:spPr>
        <p:txBody>
          <a:bodyPr anchor="ctr"/>
          <a:lstStyle>
            <a:lvl1pPr algn="ctr">
              <a:defRPr>
                <a:solidFill>
                  <a:schemeClr val="bg1"/>
                </a:solidFill>
              </a:defRPr>
            </a:lvl1pPr>
          </a:lstStyle>
          <a:p>
            <a:r>
              <a:rPr lang="en-US"/>
              <a:t>Click to edit master title style</a:t>
            </a:r>
            <a:endParaRPr lang="en-CA"/>
          </a:p>
        </p:txBody>
      </p:sp>
    </p:spTree>
    <p:extLst>
      <p:ext uri="{BB962C8B-B14F-4D97-AF65-F5344CB8AC3E}">
        <p14:creationId xmlns:p14="http://schemas.microsoft.com/office/powerpoint/2010/main" val="22378697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4_Section Header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8F5D91-ACD3-B642-9A2F-CE6F2B4F28E4}"/>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0" y="11779"/>
            <a:ext cx="12192000" cy="6857591"/>
          </a:xfrm>
          <a:prstGeom prst="rect">
            <a:avLst/>
          </a:prstGeom>
        </p:spPr>
      </p:pic>
      <p:sp>
        <p:nvSpPr>
          <p:cNvPr id="8" name="Title Text">
            <a:extLst>
              <a:ext uri="{FF2B5EF4-FFF2-40B4-BE49-F238E27FC236}">
                <a16:creationId xmlns:a16="http://schemas.microsoft.com/office/drawing/2014/main" id="{83952E4E-624C-4353-976A-195ADE8483F2}"/>
              </a:ext>
            </a:extLst>
          </p:cNvPr>
          <p:cNvSpPr txBox="1">
            <a:spLocks noGrp="1"/>
          </p:cNvSpPr>
          <p:nvPr>
            <p:ph type="title" hasCustomPrompt="1"/>
          </p:nvPr>
        </p:nvSpPr>
        <p:spPr>
          <a:xfrm>
            <a:off x="764236" y="5101389"/>
            <a:ext cx="10100794" cy="1756611"/>
          </a:xfrm>
          <a:prstGeom prst="rect">
            <a:avLst/>
          </a:prstGeom>
        </p:spPr>
        <p:txBody>
          <a:bodyPr anchor="ctr">
            <a:noAutofit/>
          </a:bodyPr>
          <a:lstStyle>
            <a:lvl1pPr algn="l">
              <a:defRPr sz="4000" b="1">
                <a:solidFill>
                  <a:srgbClr val="FFFFFF"/>
                </a:solidFill>
                <a:latin typeface="Arial"/>
                <a:ea typeface="Arial"/>
                <a:cs typeface="Arial"/>
                <a:sym typeface="Arial"/>
              </a:defRPr>
            </a:lvl1pPr>
          </a:lstStyle>
          <a:p>
            <a:r>
              <a:t>Title </a:t>
            </a:r>
            <a:r>
              <a:rPr lang="en-CA"/>
              <a:t>text</a:t>
            </a:r>
            <a:endParaRPr/>
          </a:p>
        </p:txBody>
      </p:sp>
    </p:spTree>
    <p:extLst>
      <p:ext uri="{BB962C8B-B14F-4D97-AF65-F5344CB8AC3E}">
        <p14:creationId xmlns:p14="http://schemas.microsoft.com/office/powerpoint/2010/main" val="8841180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Statement Text 4">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721819-918F-4889-87C2-D6AC23D84C0F}"/>
              </a:ext>
            </a:extLst>
          </p:cNvPr>
          <p:cNvSpPr/>
          <p:nvPr userDrawn="1"/>
        </p:nvSpPr>
        <p:spPr>
          <a:xfrm>
            <a:off x="6096000" y="0"/>
            <a:ext cx="6096000" cy="6863893"/>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8" name="Picture 7">
            <a:extLst>
              <a:ext uri="{FF2B5EF4-FFF2-40B4-BE49-F238E27FC236}">
                <a16:creationId xmlns:a16="http://schemas.microsoft.com/office/drawing/2014/main" id="{42C13D6F-E070-45E1-8563-3188E31BD87B}"/>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0" y="0"/>
            <a:ext cx="6083808" cy="6858000"/>
          </a:xfrm>
          <a:prstGeom prst="rect">
            <a:avLst/>
          </a:prstGeom>
        </p:spPr>
      </p:pic>
      <p:sp>
        <p:nvSpPr>
          <p:cNvPr id="7" name="Content Placeholder 2">
            <a:extLst>
              <a:ext uri="{FF2B5EF4-FFF2-40B4-BE49-F238E27FC236}">
                <a16:creationId xmlns:a16="http://schemas.microsoft.com/office/drawing/2014/main" id="{31F1A51C-D80E-4F7F-BF14-2521B537F109}"/>
              </a:ext>
            </a:extLst>
          </p:cNvPr>
          <p:cNvSpPr>
            <a:spLocks noGrp="1"/>
          </p:cNvSpPr>
          <p:nvPr>
            <p:ph sz="quarter" idx="14" hasCustomPrompt="1"/>
          </p:nvPr>
        </p:nvSpPr>
        <p:spPr>
          <a:xfrm>
            <a:off x="6096000" y="6051176"/>
            <a:ext cx="6083808" cy="806824"/>
          </a:xfrm>
        </p:spPr>
        <p:txBody>
          <a:bodyPr>
            <a:normAutofit/>
          </a:bodyPr>
          <a:lstStyle>
            <a:lvl1pPr marL="0" indent="0" algn="ctr">
              <a:buNone/>
              <a:defRPr lang="en-CA" sz="1600" smtClean="0">
                <a:solidFill>
                  <a:schemeClr val="accent5">
                    <a:lumMod val="20000"/>
                    <a:lumOff val="80000"/>
                  </a:schemeClr>
                </a:solidFill>
                <a:effectLst/>
                <a:latin typeface="Arial" panose="020B0604020202020204" pitchFamily="34" charset="0"/>
              </a:defRPr>
            </a:lvl1pPr>
          </a:lstStyle>
          <a:p>
            <a:pPr lvl="0"/>
            <a:r>
              <a:rPr lang="en-CA"/>
              <a:t>First name, Identifier (e.g. Heather, organ donor)</a:t>
            </a:r>
          </a:p>
        </p:txBody>
      </p:sp>
      <p:sp>
        <p:nvSpPr>
          <p:cNvPr id="9" name="Title 1">
            <a:extLst>
              <a:ext uri="{FF2B5EF4-FFF2-40B4-BE49-F238E27FC236}">
                <a16:creationId xmlns:a16="http://schemas.microsoft.com/office/drawing/2014/main" id="{67114AFF-DF7A-4688-A615-B048815FB319}"/>
              </a:ext>
            </a:extLst>
          </p:cNvPr>
          <p:cNvSpPr>
            <a:spLocks noGrp="1"/>
          </p:cNvSpPr>
          <p:nvPr>
            <p:ph type="title" hasCustomPrompt="1"/>
          </p:nvPr>
        </p:nvSpPr>
        <p:spPr>
          <a:xfrm>
            <a:off x="6798312" y="378431"/>
            <a:ext cx="4663068" cy="5544999"/>
          </a:xfrm>
        </p:spPr>
        <p:txBody>
          <a:bodyPr anchor="ctr"/>
          <a:lstStyle>
            <a:lvl1pPr algn="ctr">
              <a:defRPr>
                <a:solidFill>
                  <a:schemeClr val="bg1"/>
                </a:solidFill>
              </a:defRPr>
            </a:lvl1pPr>
          </a:lstStyle>
          <a:p>
            <a:r>
              <a:rPr lang="en-US"/>
              <a:t>Click to edit master title style</a:t>
            </a:r>
            <a:endParaRPr lang="en-CA"/>
          </a:p>
        </p:txBody>
      </p:sp>
    </p:spTree>
    <p:extLst>
      <p:ext uri="{BB962C8B-B14F-4D97-AF65-F5344CB8AC3E}">
        <p14:creationId xmlns:p14="http://schemas.microsoft.com/office/powerpoint/2010/main" val="25870701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Blank Statement Text 4">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721819-918F-4889-87C2-D6AC23D84C0F}"/>
              </a:ext>
            </a:extLst>
          </p:cNvPr>
          <p:cNvSpPr/>
          <p:nvPr userDrawn="1"/>
        </p:nvSpPr>
        <p:spPr>
          <a:xfrm>
            <a:off x="6096000" y="0"/>
            <a:ext cx="6096000" cy="6863893"/>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 name="Picture Placeholder 2">
            <a:extLst>
              <a:ext uri="{FF2B5EF4-FFF2-40B4-BE49-F238E27FC236}">
                <a16:creationId xmlns:a16="http://schemas.microsoft.com/office/drawing/2014/main" id="{D2823228-F1EB-4E6E-8EA7-88D3854201BF}"/>
              </a:ext>
            </a:extLst>
          </p:cNvPr>
          <p:cNvSpPr>
            <a:spLocks noGrp="1"/>
          </p:cNvSpPr>
          <p:nvPr>
            <p:ph type="pic" sz="quarter" idx="10"/>
          </p:nvPr>
        </p:nvSpPr>
        <p:spPr>
          <a:xfrm>
            <a:off x="0" y="0"/>
            <a:ext cx="6096000" cy="6858000"/>
          </a:xfrm>
        </p:spPr>
        <p:txBody>
          <a:bodyPr/>
          <a:lstStyle>
            <a:lvl1pPr marL="0" indent="0" algn="ctr">
              <a:buFont typeface="Arial" panose="020B0604020202020204" pitchFamily="34" charset="0"/>
              <a:buNone/>
              <a:defRPr/>
            </a:lvl1pPr>
          </a:lstStyle>
          <a:p>
            <a:r>
              <a:rPr lang="en-US"/>
              <a:t>Click icon to add picture</a:t>
            </a:r>
            <a:endParaRPr lang="en-CA"/>
          </a:p>
        </p:txBody>
      </p:sp>
      <p:sp>
        <p:nvSpPr>
          <p:cNvPr id="8" name="Content Placeholder 2">
            <a:extLst>
              <a:ext uri="{FF2B5EF4-FFF2-40B4-BE49-F238E27FC236}">
                <a16:creationId xmlns:a16="http://schemas.microsoft.com/office/drawing/2014/main" id="{7E3712C7-DAE2-4E0F-A5BC-B53B685C5859}"/>
              </a:ext>
            </a:extLst>
          </p:cNvPr>
          <p:cNvSpPr>
            <a:spLocks noGrp="1"/>
          </p:cNvSpPr>
          <p:nvPr>
            <p:ph sz="quarter" idx="14" hasCustomPrompt="1"/>
          </p:nvPr>
        </p:nvSpPr>
        <p:spPr>
          <a:xfrm>
            <a:off x="6095999" y="6051176"/>
            <a:ext cx="6095999" cy="806824"/>
          </a:xfrm>
        </p:spPr>
        <p:txBody>
          <a:bodyPr>
            <a:normAutofit/>
          </a:bodyPr>
          <a:lstStyle>
            <a:lvl1pPr marL="0" indent="0" algn="ctr">
              <a:buNone/>
              <a:defRPr lang="en-CA" sz="1600" smtClean="0">
                <a:solidFill>
                  <a:schemeClr val="accent5">
                    <a:lumMod val="20000"/>
                    <a:lumOff val="80000"/>
                  </a:schemeClr>
                </a:solidFill>
                <a:effectLst/>
                <a:latin typeface="Arial" panose="020B0604020202020204" pitchFamily="34" charset="0"/>
              </a:defRPr>
            </a:lvl1pPr>
          </a:lstStyle>
          <a:p>
            <a:pPr lvl="0"/>
            <a:r>
              <a:rPr lang="en-CA"/>
              <a:t>Image source</a:t>
            </a:r>
          </a:p>
        </p:txBody>
      </p:sp>
      <p:sp>
        <p:nvSpPr>
          <p:cNvPr id="9" name="Title 1">
            <a:extLst>
              <a:ext uri="{FF2B5EF4-FFF2-40B4-BE49-F238E27FC236}">
                <a16:creationId xmlns:a16="http://schemas.microsoft.com/office/drawing/2014/main" id="{CF8DC408-D840-41B5-B543-4F6804234C0F}"/>
              </a:ext>
            </a:extLst>
          </p:cNvPr>
          <p:cNvSpPr>
            <a:spLocks noGrp="1"/>
          </p:cNvSpPr>
          <p:nvPr>
            <p:ph type="title" hasCustomPrompt="1"/>
          </p:nvPr>
        </p:nvSpPr>
        <p:spPr>
          <a:xfrm>
            <a:off x="6798312" y="378431"/>
            <a:ext cx="4663068" cy="5544999"/>
          </a:xfrm>
        </p:spPr>
        <p:txBody>
          <a:bodyPr anchor="ctr"/>
          <a:lstStyle>
            <a:lvl1pPr algn="ctr">
              <a:defRPr>
                <a:solidFill>
                  <a:schemeClr val="bg1"/>
                </a:solidFill>
              </a:defRPr>
            </a:lvl1pPr>
          </a:lstStyle>
          <a:p>
            <a:r>
              <a:rPr lang="en-US"/>
              <a:t>Click to edit master title style</a:t>
            </a:r>
            <a:endParaRPr lang="en-CA"/>
          </a:p>
        </p:txBody>
      </p:sp>
    </p:spTree>
    <p:extLst>
      <p:ext uri="{BB962C8B-B14F-4D97-AF65-F5344CB8AC3E}">
        <p14:creationId xmlns:p14="http://schemas.microsoft.com/office/powerpoint/2010/main" val="217037603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Section Header 5">
    <p:spTree>
      <p:nvGrpSpPr>
        <p:cNvPr id="1" name=""/>
        <p:cNvGrpSpPr/>
        <p:nvPr/>
      </p:nvGrpSpPr>
      <p:grpSpPr>
        <a:xfrm>
          <a:off x="0" y="0"/>
          <a:ext cx="0" cy="0"/>
          <a:chOff x="0" y="0"/>
          <a:chExt cx="0" cy="0"/>
        </a:xfrm>
      </p:grpSpPr>
      <p:sp>
        <p:nvSpPr>
          <p:cNvPr id="6" name="Title Text">
            <a:extLst>
              <a:ext uri="{FF2B5EF4-FFF2-40B4-BE49-F238E27FC236}">
                <a16:creationId xmlns:a16="http://schemas.microsoft.com/office/drawing/2014/main" id="{59AC9B24-406C-408C-ABAD-9DEE3CEA6C7F}"/>
              </a:ext>
            </a:extLst>
          </p:cNvPr>
          <p:cNvSpPr txBox="1">
            <a:spLocks noGrp="1"/>
          </p:cNvSpPr>
          <p:nvPr>
            <p:ph type="title" hasCustomPrompt="1"/>
          </p:nvPr>
        </p:nvSpPr>
        <p:spPr>
          <a:xfrm>
            <a:off x="2253599" y="1048215"/>
            <a:ext cx="7684801" cy="4751371"/>
          </a:xfrm>
          <a:prstGeom prst="rect">
            <a:avLst/>
          </a:prstGeom>
        </p:spPr>
        <p:txBody>
          <a:bodyPr anchor="ctr">
            <a:noAutofit/>
          </a:bodyPr>
          <a:lstStyle>
            <a:lvl1pPr marL="0" marR="0" indent="0" algn="ctr" defTabSz="914400" rtl="0" eaLnBrk="1" fontAlgn="auto" latinLnBrk="0" hangingPunct="1">
              <a:lnSpc>
                <a:spcPct val="90000"/>
              </a:lnSpc>
              <a:spcBef>
                <a:spcPct val="0"/>
              </a:spcBef>
              <a:spcAft>
                <a:spcPts val="1200"/>
              </a:spcAft>
              <a:buClrTx/>
              <a:buSzTx/>
              <a:buFontTx/>
              <a:buNone/>
              <a:tabLst/>
              <a:defRPr sz="2600" b="0">
                <a:solidFill>
                  <a:schemeClr val="tx1"/>
                </a:solidFill>
                <a:latin typeface="Arial"/>
                <a:ea typeface="Arial"/>
                <a:cs typeface="Arial"/>
                <a:sym typeface="Arial"/>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CA"/>
              <a:t>Title text</a:t>
            </a:r>
            <a:br>
              <a:rPr lang="en-CA"/>
            </a:br>
            <a:r>
              <a:rPr lang="fr-CA"/>
              <a:t>Lorem ipsum </a:t>
            </a:r>
            <a:r>
              <a:rPr lang="fr-CA" err="1"/>
              <a:t>dolor</a:t>
            </a:r>
            <a:r>
              <a:rPr lang="fr-CA"/>
              <a:t> </a:t>
            </a:r>
            <a:r>
              <a:rPr lang="fr-CA" err="1"/>
              <a:t>sit</a:t>
            </a:r>
            <a:r>
              <a:rPr lang="fr-CA"/>
              <a:t> </a:t>
            </a:r>
            <a:r>
              <a:rPr lang="fr-CA" err="1"/>
              <a:t>amet</a:t>
            </a:r>
            <a:r>
              <a:rPr lang="fr-CA"/>
              <a:t>, </a:t>
            </a:r>
            <a:r>
              <a:rPr lang="fr-CA" err="1"/>
              <a:t>consectetur</a:t>
            </a:r>
            <a:r>
              <a:rPr lang="fr-CA"/>
              <a:t> </a:t>
            </a:r>
            <a:br>
              <a:rPr lang="fr-CA"/>
            </a:br>
            <a:r>
              <a:rPr lang="fr-CA" err="1"/>
              <a:t>adipiscing</a:t>
            </a:r>
            <a:r>
              <a:rPr lang="fr-CA"/>
              <a:t> </a:t>
            </a:r>
            <a:r>
              <a:rPr lang="fr-CA" err="1"/>
              <a:t>elit</a:t>
            </a:r>
            <a:r>
              <a:rPr lang="fr-CA"/>
              <a:t>, </a:t>
            </a:r>
            <a:r>
              <a:rPr lang="fr-CA" err="1"/>
              <a:t>sed</a:t>
            </a:r>
            <a:r>
              <a:rPr lang="fr-CA"/>
              <a:t> do </a:t>
            </a:r>
            <a:r>
              <a:rPr lang="fr-CA" err="1"/>
              <a:t>eiusmod</a:t>
            </a:r>
            <a:r>
              <a:rPr lang="fr-CA"/>
              <a:t> </a:t>
            </a:r>
            <a:r>
              <a:rPr lang="fr-CA" err="1"/>
              <a:t>tempor</a:t>
            </a:r>
            <a:r>
              <a:rPr lang="fr-CA"/>
              <a:t> </a:t>
            </a:r>
            <a:r>
              <a:rPr lang="fr-CA" err="1"/>
              <a:t>incididunt</a:t>
            </a:r>
            <a:r>
              <a:rPr lang="fr-CA"/>
              <a:t> </a:t>
            </a:r>
            <a:br>
              <a:rPr lang="fr-CA"/>
            </a:br>
            <a:r>
              <a:rPr lang="fr-CA"/>
              <a:t>ut </a:t>
            </a:r>
            <a:r>
              <a:rPr lang="fr-CA" err="1"/>
              <a:t>labore</a:t>
            </a:r>
            <a:r>
              <a:rPr lang="fr-CA"/>
              <a:t> et </a:t>
            </a:r>
            <a:r>
              <a:rPr lang="fr-CA" err="1"/>
              <a:t>dolore</a:t>
            </a:r>
            <a:r>
              <a:rPr lang="fr-CA"/>
              <a:t> magna </a:t>
            </a:r>
            <a:r>
              <a:rPr lang="fr-CA" err="1"/>
              <a:t>aliqua</a:t>
            </a:r>
            <a:r>
              <a:rPr lang="fr-CA"/>
              <a:t>. </a:t>
            </a:r>
            <a:br>
              <a:rPr lang="fr-CA"/>
            </a:br>
            <a:r>
              <a:rPr lang="fr-CA"/>
              <a:t>Ut </a:t>
            </a:r>
            <a:r>
              <a:rPr lang="fr-CA" err="1"/>
              <a:t>enim</a:t>
            </a:r>
            <a:r>
              <a:rPr lang="fr-CA"/>
              <a:t> ad </a:t>
            </a:r>
            <a:r>
              <a:rPr lang="fr-CA" err="1"/>
              <a:t>minim</a:t>
            </a:r>
            <a:r>
              <a:rPr lang="fr-CA"/>
              <a:t> </a:t>
            </a:r>
            <a:r>
              <a:rPr lang="fr-CA" err="1"/>
              <a:t>veniam</a:t>
            </a:r>
            <a:r>
              <a:rPr lang="fr-CA"/>
              <a:t>, </a:t>
            </a:r>
            <a:r>
              <a:rPr lang="fr-CA" err="1"/>
              <a:t>quis</a:t>
            </a:r>
            <a:r>
              <a:rPr lang="fr-CA"/>
              <a:t> </a:t>
            </a:r>
            <a:r>
              <a:rPr lang="fr-CA" err="1"/>
              <a:t>nostrud</a:t>
            </a:r>
            <a:r>
              <a:rPr lang="fr-CA"/>
              <a:t> </a:t>
            </a:r>
            <a:r>
              <a:rPr lang="fr-CA" err="1"/>
              <a:t>exercitation</a:t>
            </a:r>
            <a:r>
              <a:rPr lang="fr-CA"/>
              <a:t> </a:t>
            </a:r>
            <a:r>
              <a:rPr lang="fr-CA" err="1"/>
              <a:t>ullamco</a:t>
            </a:r>
            <a:r>
              <a:rPr lang="fr-CA"/>
              <a:t> </a:t>
            </a:r>
            <a:r>
              <a:rPr lang="fr-CA" err="1"/>
              <a:t>laboris</a:t>
            </a:r>
            <a:r>
              <a:rPr lang="fr-CA"/>
              <a:t> </a:t>
            </a:r>
            <a:r>
              <a:rPr lang="fr-CA" err="1"/>
              <a:t>nisi</a:t>
            </a:r>
            <a:r>
              <a:rPr lang="fr-CA"/>
              <a:t> ut </a:t>
            </a:r>
            <a:r>
              <a:rPr lang="fr-CA" err="1"/>
              <a:t>aliquip</a:t>
            </a:r>
            <a:r>
              <a:rPr lang="fr-CA"/>
              <a:t> ex </a:t>
            </a:r>
            <a:r>
              <a:rPr lang="fr-CA" err="1"/>
              <a:t>ea</a:t>
            </a:r>
            <a:r>
              <a:rPr lang="fr-CA"/>
              <a:t> commodo </a:t>
            </a:r>
            <a:r>
              <a:rPr lang="fr-CA" err="1"/>
              <a:t>consequat</a:t>
            </a:r>
            <a:r>
              <a:rPr lang="fr-CA"/>
              <a:t>. </a:t>
            </a:r>
            <a:endParaRPr/>
          </a:p>
        </p:txBody>
      </p:sp>
    </p:spTree>
    <p:extLst>
      <p:ext uri="{BB962C8B-B14F-4D97-AF65-F5344CB8AC3E}">
        <p14:creationId xmlns:p14="http://schemas.microsoft.com/office/powerpoint/2010/main" val="10408470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Statement Text 5">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60CDE4-B39F-CA44-9B72-1C69E408D9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7817" cy="6858000"/>
          </a:xfrm>
          <a:prstGeom prst="rect">
            <a:avLst/>
          </a:prstGeom>
        </p:spPr>
      </p:pic>
      <p:sp>
        <p:nvSpPr>
          <p:cNvPr id="5" name="Title 1">
            <a:extLst>
              <a:ext uri="{FF2B5EF4-FFF2-40B4-BE49-F238E27FC236}">
                <a16:creationId xmlns:a16="http://schemas.microsoft.com/office/drawing/2014/main" id="{2719F585-5553-4747-A966-C93EA0C84C4F}"/>
              </a:ext>
            </a:extLst>
          </p:cNvPr>
          <p:cNvSpPr>
            <a:spLocks noGrp="1"/>
          </p:cNvSpPr>
          <p:nvPr>
            <p:ph type="title" hasCustomPrompt="1"/>
          </p:nvPr>
        </p:nvSpPr>
        <p:spPr>
          <a:xfrm>
            <a:off x="6798312" y="378431"/>
            <a:ext cx="4663068" cy="5544999"/>
          </a:xfrm>
        </p:spPr>
        <p:txBody>
          <a:bodyPr anchor="ctr"/>
          <a:lstStyle>
            <a:lvl1pPr algn="ctr">
              <a:defRPr>
                <a:solidFill>
                  <a:schemeClr val="tx1"/>
                </a:solidFill>
              </a:defRPr>
            </a:lvl1pPr>
          </a:lstStyle>
          <a:p>
            <a:r>
              <a:rPr lang="en-US"/>
              <a:t>Click to edit master title style</a:t>
            </a:r>
            <a:endParaRPr lang="en-CA"/>
          </a:p>
        </p:txBody>
      </p:sp>
      <p:sp>
        <p:nvSpPr>
          <p:cNvPr id="6" name="Content Placeholder 2">
            <a:extLst>
              <a:ext uri="{FF2B5EF4-FFF2-40B4-BE49-F238E27FC236}">
                <a16:creationId xmlns:a16="http://schemas.microsoft.com/office/drawing/2014/main" id="{6AE6FC24-2729-46A8-8E29-54DAB3833719}"/>
              </a:ext>
            </a:extLst>
          </p:cNvPr>
          <p:cNvSpPr>
            <a:spLocks noGrp="1"/>
          </p:cNvSpPr>
          <p:nvPr>
            <p:ph sz="quarter" idx="14" hasCustomPrompt="1"/>
          </p:nvPr>
        </p:nvSpPr>
        <p:spPr>
          <a:xfrm>
            <a:off x="6095999" y="6051176"/>
            <a:ext cx="6095999" cy="806824"/>
          </a:xfrm>
        </p:spPr>
        <p:txBody>
          <a:bodyPr>
            <a:normAutofit/>
          </a:bodyPr>
          <a:lstStyle>
            <a:lvl1pPr marL="0" indent="0" algn="ctr">
              <a:buNone/>
              <a:defRPr lang="en-CA" sz="1600" smtClean="0">
                <a:solidFill>
                  <a:schemeClr val="tx2"/>
                </a:solidFill>
                <a:effectLst/>
                <a:latin typeface="Arial" panose="020B0604020202020204" pitchFamily="34" charset="0"/>
              </a:defRPr>
            </a:lvl1pPr>
          </a:lstStyle>
          <a:p>
            <a:pPr lvl="0"/>
            <a:r>
              <a:rPr lang="en-CA"/>
              <a:t>First name, Identifier (e.g. Knox, stem cell)</a:t>
            </a:r>
          </a:p>
        </p:txBody>
      </p:sp>
    </p:spTree>
    <p:extLst>
      <p:ext uri="{BB962C8B-B14F-4D97-AF65-F5344CB8AC3E}">
        <p14:creationId xmlns:p14="http://schemas.microsoft.com/office/powerpoint/2010/main" val="14339732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Statement Text 5">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60CDE4-B39F-CA44-9B72-1C69E408D9EF}"/>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1" y="0"/>
            <a:ext cx="12197817" cy="6858000"/>
          </a:xfrm>
          <a:prstGeom prst="rect">
            <a:avLst/>
          </a:prstGeom>
        </p:spPr>
      </p:pic>
      <p:sp>
        <p:nvSpPr>
          <p:cNvPr id="5" name="Title 1">
            <a:extLst>
              <a:ext uri="{FF2B5EF4-FFF2-40B4-BE49-F238E27FC236}">
                <a16:creationId xmlns:a16="http://schemas.microsoft.com/office/drawing/2014/main" id="{2719F585-5553-4747-A966-C93EA0C84C4F}"/>
              </a:ext>
            </a:extLst>
          </p:cNvPr>
          <p:cNvSpPr>
            <a:spLocks noGrp="1"/>
          </p:cNvSpPr>
          <p:nvPr>
            <p:ph type="title" hasCustomPrompt="1"/>
          </p:nvPr>
        </p:nvSpPr>
        <p:spPr>
          <a:xfrm>
            <a:off x="6798312" y="378431"/>
            <a:ext cx="4663068" cy="5544999"/>
          </a:xfrm>
        </p:spPr>
        <p:txBody>
          <a:bodyPr anchor="ctr"/>
          <a:lstStyle>
            <a:lvl1pPr algn="ctr">
              <a:defRPr>
                <a:solidFill>
                  <a:schemeClr val="tx1"/>
                </a:solidFill>
              </a:defRPr>
            </a:lvl1pPr>
          </a:lstStyle>
          <a:p>
            <a:r>
              <a:rPr lang="en-US"/>
              <a:t>Click to edit master title style</a:t>
            </a:r>
            <a:endParaRPr lang="en-CA"/>
          </a:p>
        </p:txBody>
      </p:sp>
      <p:sp>
        <p:nvSpPr>
          <p:cNvPr id="6" name="Content Placeholder 2">
            <a:extLst>
              <a:ext uri="{FF2B5EF4-FFF2-40B4-BE49-F238E27FC236}">
                <a16:creationId xmlns:a16="http://schemas.microsoft.com/office/drawing/2014/main" id="{6AE6FC24-2729-46A8-8E29-54DAB3833719}"/>
              </a:ext>
            </a:extLst>
          </p:cNvPr>
          <p:cNvSpPr>
            <a:spLocks noGrp="1"/>
          </p:cNvSpPr>
          <p:nvPr>
            <p:ph sz="quarter" idx="14" hasCustomPrompt="1"/>
          </p:nvPr>
        </p:nvSpPr>
        <p:spPr>
          <a:xfrm>
            <a:off x="6095999" y="6051176"/>
            <a:ext cx="6095999" cy="806824"/>
          </a:xfrm>
        </p:spPr>
        <p:txBody>
          <a:bodyPr>
            <a:normAutofit/>
          </a:bodyPr>
          <a:lstStyle>
            <a:lvl1pPr marL="0" indent="0" algn="ctr">
              <a:buNone/>
              <a:defRPr lang="en-CA" sz="1600" smtClean="0">
                <a:solidFill>
                  <a:schemeClr val="tx2"/>
                </a:solidFill>
                <a:effectLst/>
                <a:latin typeface="Arial" panose="020B0604020202020204" pitchFamily="34" charset="0"/>
              </a:defRPr>
            </a:lvl1pPr>
          </a:lstStyle>
          <a:p>
            <a:pPr lvl="0"/>
            <a:r>
              <a:rPr lang="en-CA"/>
              <a:t>First name, Identifier (e.g. Knox, stem cell)</a:t>
            </a:r>
          </a:p>
        </p:txBody>
      </p:sp>
    </p:spTree>
    <p:extLst>
      <p:ext uri="{BB962C8B-B14F-4D97-AF65-F5344CB8AC3E}">
        <p14:creationId xmlns:p14="http://schemas.microsoft.com/office/powerpoint/2010/main" val="2704893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IntroSlide_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B87A48-C6C9-FB49-A437-E448DAB6D68F}"/>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1" y="0"/>
            <a:ext cx="12197817" cy="6858000"/>
          </a:xfrm>
          <a:prstGeom prst="rect">
            <a:avLst/>
          </a:prstGeom>
        </p:spPr>
      </p:pic>
    </p:spTree>
    <p:extLst>
      <p:ext uri="{BB962C8B-B14F-4D97-AF65-F5344CB8AC3E}">
        <p14:creationId xmlns:p14="http://schemas.microsoft.com/office/powerpoint/2010/main" val="29261786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Blank Statement Text 5">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8B321C8-8374-4EAC-BBAC-E18275C849B2}"/>
              </a:ext>
            </a:extLst>
          </p:cNvPr>
          <p:cNvSpPr>
            <a:spLocks noGrp="1"/>
          </p:cNvSpPr>
          <p:nvPr>
            <p:ph type="title" hasCustomPrompt="1"/>
          </p:nvPr>
        </p:nvSpPr>
        <p:spPr>
          <a:xfrm>
            <a:off x="6690732" y="371707"/>
            <a:ext cx="4663068" cy="5544999"/>
          </a:xfrm>
        </p:spPr>
        <p:txBody>
          <a:bodyPr anchor="ctr"/>
          <a:lstStyle>
            <a:lvl1pPr algn="ctr">
              <a:defRPr>
                <a:solidFill>
                  <a:schemeClr val="tx1"/>
                </a:solidFill>
              </a:defRPr>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80406A15-0ADB-4BF4-9760-AF12009C1FCA}"/>
              </a:ext>
            </a:extLst>
          </p:cNvPr>
          <p:cNvSpPr>
            <a:spLocks noGrp="1"/>
          </p:cNvSpPr>
          <p:nvPr>
            <p:ph type="pic" sz="quarter" idx="10"/>
          </p:nvPr>
        </p:nvSpPr>
        <p:spPr>
          <a:xfrm>
            <a:off x="0" y="0"/>
            <a:ext cx="6096000" cy="6858000"/>
          </a:xfrm>
        </p:spPr>
        <p:txBody>
          <a:bodyPr/>
          <a:lstStyle>
            <a:lvl1pPr marL="0" indent="0" algn="ctr">
              <a:buFont typeface="Arial" panose="020B0604020202020204" pitchFamily="34" charset="0"/>
              <a:buNone/>
              <a:defRPr/>
            </a:lvl1pPr>
          </a:lstStyle>
          <a:p>
            <a:r>
              <a:rPr lang="en-US"/>
              <a:t>Click icon to add picture</a:t>
            </a:r>
            <a:endParaRPr lang="en-CA"/>
          </a:p>
        </p:txBody>
      </p:sp>
      <p:sp>
        <p:nvSpPr>
          <p:cNvPr id="4" name="Content Placeholder 2">
            <a:extLst>
              <a:ext uri="{FF2B5EF4-FFF2-40B4-BE49-F238E27FC236}">
                <a16:creationId xmlns:a16="http://schemas.microsoft.com/office/drawing/2014/main" id="{7DA8DC55-25C5-41D7-8BB9-56E77002F771}"/>
              </a:ext>
            </a:extLst>
          </p:cNvPr>
          <p:cNvSpPr>
            <a:spLocks noGrp="1"/>
          </p:cNvSpPr>
          <p:nvPr>
            <p:ph sz="quarter" idx="14" hasCustomPrompt="1"/>
          </p:nvPr>
        </p:nvSpPr>
        <p:spPr>
          <a:xfrm>
            <a:off x="6095999" y="6051176"/>
            <a:ext cx="6095999" cy="806824"/>
          </a:xfrm>
        </p:spPr>
        <p:txBody>
          <a:bodyPr>
            <a:normAutofit/>
          </a:bodyPr>
          <a:lstStyle>
            <a:lvl1pPr marL="0" indent="0" algn="ctr">
              <a:buNone/>
              <a:defRPr sz="1600" b="0" i="0">
                <a:solidFill>
                  <a:schemeClr val="tx2"/>
                </a:solidFill>
                <a:latin typeface="Arial" panose="020B0604020202020204" pitchFamily="34" charset="0"/>
                <a:cs typeface="Arial" panose="020B0604020202020204" pitchFamily="34" charset="0"/>
              </a:defRPr>
            </a:lvl1pPr>
          </a:lstStyle>
          <a:p>
            <a:r>
              <a:rPr lang="en-CA" i="0"/>
              <a:t>First name, identifier or image source</a:t>
            </a:r>
          </a:p>
        </p:txBody>
      </p:sp>
    </p:spTree>
    <p:extLst>
      <p:ext uri="{BB962C8B-B14F-4D97-AF65-F5344CB8AC3E}">
        <p14:creationId xmlns:p14="http://schemas.microsoft.com/office/powerpoint/2010/main" val="8101626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Blank Statement Text 5 + bullets">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8B321C8-8374-4EAC-BBAC-E18275C849B2}"/>
              </a:ext>
            </a:extLst>
          </p:cNvPr>
          <p:cNvSpPr>
            <a:spLocks noGrp="1"/>
          </p:cNvSpPr>
          <p:nvPr>
            <p:ph type="title" hasCustomPrompt="1"/>
          </p:nvPr>
        </p:nvSpPr>
        <p:spPr>
          <a:xfrm>
            <a:off x="6690732" y="371707"/>
            <a:ext cx="4663068" cy="2250470"/>
          </a:xfrm>
        </p:spPr>
        <p:txBody>
          <a:bodyPr anchor="b"/>
          <a:lstStyle>
            <a:lvl1pPr algn="l">
              <a:defRPr>
                <a:solidFill>
                  <a:schemeClr val="tx1"/>
                </a:solidFill>
              </a:defRPr>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80406A15-0ADB-4BF4-9760-AF12009C1FCA}"/>
              </a:ext>
            </a:extLst>
          </p:cNvPr>
          <p:cNvSpPr>
            <a:spLocks noGrp="1"/>
          </p:cNvSpPr>
          <p:nvPr>
            <p:ph type="pic" sz="quarter" idx="10"/>
          </p:nvPr>
        </p:nvSpPr>
        <p:spPr>
          <a:xfrm>
            <a:off x="0" y="0"/>
            <a:ext cx="6096000" cy="6858000"/>
          </a:xfrm>
        </p:spPr>
        <p:txBody>
          <a:bodyPr/>
          <a:lstStyle>
            <a:lvl1pPr marL="0" indent="0" algn="ctr">
              <a:buFont typeface="Arial" panose="020B0604020202020204" pitchFamily="34" charset="0"/>
              <a:buNone/>
              <a:defRPr/>
            </a:lvl1pPr>
          </a:lstStyle>
          <a:p>
            <a:r>
              <a:rPr lang="en-US"/>
              <a:t>Click icon to add picture</a:t>
            </a:r>
            <a:endParaRPr lang="en-CA"/>
          </a:p>
        </p:txBody>
      </p:sp>
      <p:sp>
        <p:nvSpPr>
          <p:cNvPr id="4" name="Content Placeholder 3">
            <a:extLst>
              <a:ext uri="{FF2B5EF4-FFF2-40B4-BE49-F238E27FC236}">
                <a16:creationId xmlns:a16="http://schemas.microsoft.com/office/drawing/2014/main" id="{BBD31358-7010-451F-BD6E-84BCC0B5687E}"/>
              </a:ext>
            </a:extLst>
          </p:cNvPr>
          <p:cNvSpPr>
            <a:spLocks noGrp="1"/>
          </p:cNvSpPr>
          <p:nvPr>
            <p:ph sz="quarter" idx="11"/>
          </p:nvPr>
        </p:nvSpPr>
        <p:spPr>
          <a:xfrm>
            <a:off x="6691313" y="2702859"/>
            <a:ext cx="4662487" cy="3213847"/>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Content Placeholder 2">
            <a:extLst>
              <a:ext uri="{FF2B5EF4-FFF2-40B4-BE49-F238E27FC236}">
                <a16:creationId xmlns:a16="http://schemas.microsoft.com/office/drawing/2014/main" id="{EAD4A1BE-5A6A-4D9E-9F79-F6D92FE23A38}"/>
              </a:ext>
            </a:extLst>
          </p:cNvPr>
          <p:cNvSpPr>
            <a:spLocks noGrp="1"/>
          </p:cNvSpPr>
          <p:nvPr>
            <p:ph sz="quarter" idx="14" hasCustomPrompt="1"/>
          </p:nvPr>
        </p:nvSpPr>
        <p:spPr>
          <a:xfrm>
            <a:off x="6096000" y="6051176"/>
            <a:ext cx="6096000" cy="806824"/>
          </a:xfrm>
        </p:spPr>
        <p:txBody>
          <a:bodyPr>
            <a:normAutofit/>
          </a:bodyPr>
          <a:lstStyle>
            <a:lvl1pPr marL="0" indent="0" algn="ctr">
              <a:buNone/>
              <a:defRPr sz="1600" b="0" i="0">
                <a:solidFill>
                  <a:schemeClr val="tx2"/>
                </a:solidFill>
                <a:latin typeface="Arial" panose="020B0604020202020204" pitchFamily="34" charset="0"/>
                <a:cs typeface="Arial" panose="020B0604020202020204" pitchFamily="34" charset="0"/>
              </a:defRPr>
            </a:lvl1pPr>
          </a:lstStyle>
          <a:p>
            <a:r>
              <a:rPr lang="en-CA" i="0"/>
              <a:t>First name, identifier or image source</a:t>
            </a:r>
          </a:p>
        </p:txBody>
      </p:sp>
    </p:spTree>
    <p:extLst>
      <p:ext uri="{BB962C8B-B14F-4D97-AF65-F5344CB8AC3E}">
        <p14:creationId xmlns:p14="http://schemas.microsoft.com/office/powerpoint/2010/main" val="160601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Blank Statement Text 5 + Copy">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8B321C8-8374-4EAC-BBAC-E18275C849B2}"/>
              </a:ext>
            </a:extLst>
          </p:cNvPr>
          <p:cNvSpPr>
            <a:spLocks noGrp="1"/>
          </p:cNvSpPr>
          <p:nvPr>
            <p:ph type="title" hasCustomPrompt="1"/>
          </p:nvPr>
        </p:nvSpPr>
        <p:spPr>
          <a:xfrm>
            <a:off x="6690732" y="371707"/>
            <a:ext cx="4663068" cy="2250470"/>
          </a:xfrm>
        </p:spPr>
        <p:txBody>
          <a:bodyPr anchor="b"/>
          <a:lstStyle>
            <a:lvl1pPr algn="l">
              <a:defRPr>
                <a:solidFill>
                  <a:schemeClr val="tx1"/>
                </a:solidFill>
              </a:defRPr>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80406A15-0ADB-4BF4-9760-AF12009C1FCA}"/>
              </a:ext>
            </a:extLst>
          </p:cNvPr>
          <p:cNvSpPr>
            <a:spLocks noGrp="1"/>
          </p:cNvSpPr>
          <p:nvPr>
            <p:ph type="pic" sz="quarter" idx="10"/>
          </p:nvPr>
        </p:nvSpPr>
        <p:spPr>
          <a:xfrm>
            <a:off x="0" y="0"/>
            <a:ext cx="6096000" cy="6858000"/>
          </a:xfrm>
        </p:spPr>
        <p:txBody>
          <a:bodyPr/>
          <a:lstStyle>
            <a:lvl1pPr marL="0" indent="0" algn="ctr">
              <a:buFont typeface="Arial" panose="020B0604020202020204" pitchFamily="34" charset="0"/>
              <a:buNone/>
              <a:defRPr/>
            </a:lvl1pPr>
          </a:lstStyle>
          <a:p>
            <a:r>
              <a:rPr lang="en-US"/>
              <a:t>Click icon to add picture</a:t>
            </a:r>
            <a:endParaRPr lang="en-CA"/>
          </a:p>
        </p:txBody>
      </p:sp>
      <p:sp>
        <p:nvSpPr>
          <p:cNvPr id="4" name="Content Placeholder 3">
            <a:extLst>
              <a:ext uri="{FF2B5EF4-FFF2-40B4-BE49-F238E27FC236}">
                <a16:creationId xmlns:a16="http://schemas.microsoft.com/office/drawing/2014/main" id="{BBD31358-7010-451F-BD6E-84BCC0B5687E}"/>
              </a:ext>
            </a:extLst>
          </p:cNvPr>
          <p:cNvSpPr>
            <a:spLocks noGrp="1"/>
          </p:cNvSpPr>
          <p:nvPr>
            <p:ph sz="quarter" idx="11"/>
          </p:nvPr>
        </p:nvSpPr>
        <p:spPr>
          <a:xfrm>
            <a:off x="6691313" y="2702859"/>
            <a:ext cx="4662487" cy="3213847"/>
          </a:xfrm>
        </p:spPr>
        <p:txBody>
          <a:bodyPr anchor="t"/>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Content Placeholder 2">
            <a:extLst>
              <a:ext uri="{FF2B5EF4-FFF2-40B4-BE49-F238E27FC236}">
                <a16:creationId xmlns:a16="http://schemas.microsoft.com/office/drawing/2014/main" id="{23960F36-0D1B-3E47-9BA4-B2FA47387877}"/>
              </a:ext>
            </a:extLst>
          </p:cNvPr>
          <p:cNvSpPr>
            <a:spLocks noGrp="1"/>
          </p:cNvSpPr>
          <p:nvPr>
            <p:ph sz="quarter" idx="14" hasCustomPrompt="1"/>
          </p:nvPr>
        </p:nvSpPr>
        <p:spPr>
          <a:xfrm>
            <a:off x="6096000" y="6051176"/>
            <a:ext cx="6096000" cy="806824"/>
          </a:xfrm>
        </p:spPr>
        <p:txBody>
          <a:bodyPr>
            <a:normAutofit/>
          </a:bodyPr>
          <a:lstStyle>
            <a:lvl1pPr marL="0" indent="0" algn="ctr">
              <a:buNone/>
              <a:defRPr sz="1600" b="0" i="0">
                <a:solidFill>
                  <a:schemeClr val="tx2"/>
                </a:solidFill>
                <a:latin typeface="Arial" panose="020B0604020202020204" pitchFamily="34" charset="0"/>
                <a:cs typeface="Arial" panose="020B0604020202020204" pitchFamily="34" charset="0"/>
              </a:defRPr>
            </a:lvl1pPr>
          </a:lstStyle>
          <a:p>
            <a:r>
              <a:rPr lang="en-CA" i="0"/>
              <a:t>First name, identifier or image source</a:t>
            </a:r>
          </a:p>
        </p:txBody>
      </p:sp>
    </p:spTree>
    <p:extLst>
      <p:ext uri="{BB962C8B-B14F-4D97-AF65-F5344CB8AC3E}">
        <p14:creationId xmlns:p14="http://schemas.microsoft.com/office/powerpoint/2010/main" val="31140100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1_Blank Statement Text 5 + Copy">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8B321C8-8374-4EAC-BBAC-E18275C849B2}"/>
              </a:ext>
            </a:extLst>
          </p:cNvPr>
          <p:cNvSpPr>
            <a:spLocks noGrp="1"/>
          </p:cNvSpPr>
          <p:nvPr>
            <p:ph type="title" hasCustomPrompt="1"/>
          </p:nvPr>
        </p:nvSpPr>
        <p:spPr>
          <a:xfrm>
            <a:off x="6690732" y="371707"/>
            <a:ext cx="4663068" cy="2250470"/>
          </a:xfrm>
        </p:spPr>
        <p:txBody>
          <a:bodyPr anchor="b"/>
          <a:lstStyle>
            <a:lvl1pPr algn="ctr">
              <a:defRPr>
                <a:solidFill>
                  <a:schemeClr val="tx1"/>
                </a:solidFill>
              </a:defRPr>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80406A15-0ADB-4BF4-9760-AF12009C1FCA}"/>
              </a:ext>
            </a:extLst>
          </p:cNvPr>
          <p:cNvSpPr>
            <a:spLocks noGrp="1"/>
          </p:cNvSpPr>
          <p:nvPr>
            <p:ph type="pic" sz="quarter" idx="10"/>
          </p:nvPr>
        </p:nvSpPr>
        <p:spPr>
          <a:xfrm>
            <a:off x="0" y="0"/>
            <a:ext cx="6096000" cy="6858000"/>
          </a:xfrm>
        </p:spPr>
        <p:txBody>
          <a:bodyPr/>
          <a:lstStyle>
            <a:lvl1pPr marL="0" indent="0" algn="ctr">
              <a:buFont typeface="Arial" panose="020B0604020202020204" pitchFamily="34" charset="0"/>
              <a:buNone/>
              <a:defRPr/>
            </a:lvl1pPr>
          </a:lstStyle>
          <a:p>
            <a:r>
              <a:rPr lang="en-US"/>
              <a:t>Click icon to add picture</a:t>
            </a:r>
            <a:endParaRPr lang="en-CA"/>
          </a:p>
        </p:txBody>
      </p:sp>
      <p:sp>
        <p:nvSpPr>
          <p:cNvPr id="4" name="Content Placeholder 3">
            <a:extLst>
              <a:ext uri="{FF2B5EF4-FFF2-40B4-BE49-F238E27FC236}">
                <a16:creationId xmlns:a16="http://schemas.microsoft.com/office/drawing/2014/main" id="{BBD31358-7010-451F-BD6E-84BCC0B5687E}"/>
              </a:ext>
            </a:extLst>
          </p:cNvPr>
          <p:cNvSpPr>
            <a:spLocks noGrp="1"/>
          </p:cNvSpPr>
          <p:nvPr>
            <p:ph sz="quarter" idx="11"/>
          </p:nvPr>
        </p:nvSpPr>
        <p:spPr>
          <a:xfrm>
            <a:off x="6691313" y="2702859"/>
            <a:ext cx="4662487" cy="3213847"/>
          </a:xfrm>
        </p:spPr>
        <p:txBody>
          <a:bodyPr anchor="t"/>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p:txBody>
      </p:sp>
      <p:sp>
        <p:nvSpPr>
          <p:cNvPr id="6" name="Content Placeholder 2">
            <a:extLst>
              <a:ext uri="{FF2B5EF4-FFF2-40B4-BE49-F238E27FC236}">
                <a16:creationId xmlns:a16="http://schemas.microsoft.com/office/drawing/2014/main" id="{D1E5F038-B3DE-3443-BB1E-1292651E7713}"/>
              </a:ext>
            </a:extLst>
          </p:cNvPr>
          <p:cNvSpPr>
            <a:spLocks noGrp="1"/>
          </p:cNvSpPr>
          <p:nvPr>
            <p:ph sz="quarter" idx="14" hasCustomPrompt="1"/>
          </p:nvPr>
        </p:nvSpPr>
        <p:spPr>
          <a:xfrm>
            <a:off x="6096000" y="6051176"/>
            <a:ext cx="6096000" cy="806824"/>
          </a:xfrm>
        </p:spPr>
        <p:txBody>
          <a:bodyPr>
            <a:normAutofit/>
          </a:bodyPr>
          <a:lstStyle>
            <a:lvl1pPr marL="0" indent="0" algn="ctr">
              <a:buNone/>
              <a:defRPr sz="1600" b="0" i="0">
                <a:solidFill>
                  <a:schemeClr val="tx2"/>
                </a:solidFill>
                <a:latin typeface="Arial" panose="020B0604020202020204" pitchFamily="34" charset="0"/>
                <a:cs typeface="Arial" panose="020B0604020202020204" pitchFamily="34" charset="0"/>
              </a:defRPr>
            </a:lvl1pPr>
          </a:lstStyle>
          <a:p>
            <a:r>
              <a:rPr lang="en-CA" i="0"/>
              <a:t>First name, identifier or image source</a:t>
            </a:r>
          </a:p>
        </p:txBody>
      </p:sp>
    </p:spTree>
    <p:extLst>
      <p:ext uri="{BB962C8B-B14F-4D97-AF65-F5344CB8AC3E}">
        <p14:creationId xmlns:p14="http://schemas.microsoft.com/office/powerpoint/2010/main" val="20977136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8C62D884-BB0F-4081-BBD6-D39B1EEA434E}"/>
              </a:ext>
            </a:extLst>
          </p:cNvPr>
          <p:cNvSpPr>
            <a:spLocks noGrp="1"/>
          </p:cNvSpPr>
          <p:nvPr>
            <p:ph idx="1"/>
          </p:nvPr>
        </p:nvSpPr>
        <p:spPr>
          <a:xfrm>
            <a:off x="838200" y="1143000"/>
            <a:ext cx="10515600" cy="472439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Title Placeholder 1">
            <a:extLst>
              <a:ext uri="{FF2B5EF4-FFF2-40B4-BE49-F238E27FC236}">
                <a16:creationId xmlns:a16="http://schemas.microsoft.com/office/drawing/2014/main" id="{D416B3B6-F7D9-44FF-8B82-29419E2B1F7D}"/>
              </a:ext>
            </a:extLst>
          </p:cNvPr>
          <p:cNvSpPr>
            <a:spLocks noGrp="1"/>
          </p:cNvSpPr>
          <p:nvPr>
            <p:ph type="title"/>
          </p:nvPr>
        </p:nvSpPr>
        <p:spPr>
          <a:xfrm>
            <a:off x="764236" y="0"/>
            <a:ext cx="10515600" cy="943442"/>
          </a:xfrm>
          <a:prstGeom prst="rect">
            <a:avLst/>
          </a:prstGeom>
        </p:spPr>
        <p:txBody>
          <a:bodyPr vert="horz" lIns="91440" tIns="45720" rIns="91440" bIns="45720" rtlCol="0" anchor="b">
            <a:normAutofit/>
          </a:bodyPr>
          <a:lstStyle/>
          <a:p>
            <a:r>
              <a:rPr lang="en-US"/>
              <a:t>Click to edit Master title style</a:t>
            </a:r>
            <a:endParaRPr lang="en-CA"/>
          </a:p>
        </p:txBody>
      </p:sp>
    </p:spTree>
    <p:extLst>
      <p:ext uri="{BB962C8B-B14F-4D97-AF65-F5344CB8AC3E}">
        <p14:creationId xmlns:p14="http://schemas.microsoft.com/office/powerpoint/2010/main" val="30365759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53219A71-6500-41AB-BBBA-855C0A4A32FA}"/>
              </a:ext>
            </a:extLst>
          </p:cNvPr>
          <p:cNvSpPr>
            <a:spLocks noGrp="1"/>
          </p:cNvSpPr>
          <p:nvPr>
            <p:ph idx="1"/>
          </p:nvPr>
        </p:nvSpPr>
        <p:spPr>
          <a:xfrm>
            <a:off x="5183188" y="1143000"/>
            <a:ext cx="6172200" cy="4718050"/>
          </a:xfrm>
        </p:spPr>
        <p:txBody>
          <a:bodyPr anchor="ctr">
            <a:normAutofit/>
          </a:bodyPr>
          <a:lstStyle>
            <a:lvl1pPr>
              <a:defRPr sz="2600"/>
            </a:lvl1pPr>
            <a:lvl2pPr>
              <a:defRPr sz="2600"/>
            </a:lvl2pPr>
            <a:lvl3pPr>
              <a:defRPr sz="2600"/>
            </a:lvl3pPr>
            <a:lvl4pPr>
              <a:defRPr sz="2600"/>
            </a:lvl4pPr>
            <a:lvl5pPr>
              <a:defRPr sz="2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Text Placeholder 3">
            <a:extLst>
              <a:ext uri="{FF2B5EF4-FFF2-40B4-BE49-F238E27FC236}">
                <a16:creationId xmlns:a16="http://schemas.microsoft.com/office/drawing/2014/main" id="{187C1EB2-58D9-42BD-9290-28833DD58394}"/>
              </a:ext>
            </a:extLst>
          </p:cNvPr>
          <p:cNvSpPr>
            <a:spLocks noGrp="1"/>
          </p:cNvSpPr>
          <p:nvPr>
            <p:ph type="body" sz="half" idx="2"/>
          </p:nvPr>
        </p:nvSpPr>
        <p:spPr>
          <a:xfrm>
            <a:off x="839788" y="2559204"/>
            <a:ext cx="3932237" cy="3309783"/>
          </a:xfrm>
        </p:spPr>
        <p:txBody>
          <a:bodyPr anchor="t">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Text Placeholder 9">
            <a:extLst>
              <a:ext uri="{FF2B5EF4-FFF2-40B4-BE49-F238E27FC236}">
                <a16:creationId xmlns:a16="http://schemas.microsoft.com/office/drawing/2014/main" id="{BCBB6448-9D33-4395-86C2-D5ACB257A3C5}"/>
              </a:ext>
            </a:extLst>
          </p:cNvPr>
          <p:cNvSpPr>
            <a:spLocks noGrp="1"/>
          </p:cNvSpPr>
          <p:nvPr>
            <p:ph type="body" sz="quarter" idx="12" hasCustomPrompt="1"/>
          </p:nvPr>
        </p:nvSpPr>
        <p:spPr>
          <a:xfrm>
            <a:off x="836612" y="1249363"/>
            <a:ext cx="2172630" cy="1159300"/>
          </a:xfrm>
          <a:noFill/>
        </p:spPr>
        <p:style>
          <a:lnRef idx="3">
            <a:schemeClr val="lt1"/>
          </a:lnRef>
          <a:fillRef idx="1">
            <a:schemeClr val="accent6"/>
          </a:fillRef>
          <a:effectRef idx="1">
            <a:schemeClr val="accent6"/>
          </a:effectRef>
          <a:fontRef idx="minor">
            <a:schemeClr val="lt1"/>
          </a:fontRef>
        </p:style>
        <p:txBody>
          <a:bodyPr anchor="b">
            <a:noAutofit/>
          </a:bodyPr>
          <a:lstStyle>
            <a:lvl1pPr marL="0" indent="0" algn="ctr">
              <a:buFontTx/>
              <a:buNone/>
              <a:defRPr sz="6000" b="1">
                <a:solidFill>
                  <a:schemeClr val="accent1"/>
                </a:solidFill>
                <a:latin typeface="Arial" panose="020B0604020202020204" pitchFamily="34" charset="0"/>
                <a:cs typeface="Arial" panose="020B0604020202020204" pitchFamily="34" charset="0"/>
              </a:defRPr>
            </a:lvl1pPr>
          </a:lstStyle>
          <a:p>
            <a:pPr lvl="0"/>
            <a:r>
              <a:rPr lang="en-US"/>
              <a:t>17%</a:t>
            </a:r>
            <a:endParaRPr lang="en-CA"/>
          </a:p>
        </p:txBody>
      </p:sp>
      <p:sp>
        <p:nvSpPr>
          <p:cNvPr id="12" name="Title Placeholder 1">
            <a:extLst>
              <a:ext uri="{FF2B5EF4-FFF2-40B4-BE49-F238E27FC236}">
                <a16:creationId xmlns:a16="http://schemas.microsoft.com/office/drawing/2014/main" id="{1913F282-6209-4D2A-AB43-48A25C7EE430}"/>
              </a:ext>
            </a:extLst>
          </p:cNvPr>
          <p:cNvSpPr>
            <a:spLocks noGrp="1"/>
          </p:cNvSpPr>
          <p:nvPr>
            <p:ph type="title"/>
          </p:nvPr>
        </p:nvSpPr>
        <p:spPr>
          <a:xfrm>
            <a:off x="764236" y="0"/>
            <a:ext cx="10591152" cy="943442"/>
          </a:xfrm>
          <a:prstGeom prst="rect">
            <a:avLst/>
          </a:prstGeom>
        </p:spPr>
        <p:txBody>
          <a:bodyPr vert="horz" lIns="91440" tIns="45720" rIns="91440" bIns="45720" rtlCol="0" anchor="b">
            <a:normAutofit/>
          </a:bodyPr>
          <a:lstStyle/>
          <a:p>
            <a:r>
              <a:rPr lang="en-US"/>
              <a:t>Click to edit Master title style</a:t>
            </a:r>
            <a:endParaRPr lang="en-CA"/>
          </a:p>
        </p:txBody>
      </p:sp>
    </p:spTree>
    <p:extLst>
      <p:ext uri="{BB962C8B-B14F-4D97-AF65-F5344CB8AC3E}">
        <p14:creationId xmlns:p14="http://schemas.microsoft.com/office/powerpoint/2010/main" val="99991224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End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4BC2B6-CC05-46EA-A891-FE633354A0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763" y="852178"/>
            <a:ext cx="12176237" cy="5153643"/>
          </a:xfrm>
          <a:prstGeom prst="rect">
            <a:avLst/>
          </a:prstGeom>
        </p:spPr>
      </p:pic>
    </p:spTree>
    <p:extLst>
      <p:ext uri="{BB962C8B-B14F-4D97-AF65-F5344CB8AC3E}">
        <p14:creationId xmlns:p14="http://schemas.microsoft.com/office/powerpoint/2010/main" val="425256273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EndSlide_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5CF750-8184-D84C-BDB4-55E599C15A0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08" y="0"/>
            <a:ext cx="12197816" cy="6858000"/>
          </a:xfrm>
          <a:prstGeom prst="rect">
            <a:avLst/>
          </a:prstGeom>
        </p:spPr>
      </p:pic>
      <p:sp>
        <p:nvSpPr>
          <p:cNvPr id="5" name="Title Placeholder 1">
            <a:extLst>
              <a:ext uri="{FF2B5EF4-FFF2-40B4-BE49-F238E27FC236}">
                <a16:creationId xmlns:a16="http://schemas.microsoft.com/office/drawing/2014/main" id="{1D375AC0-41AA-3E42-83B1-5DDBDAFAAE4A}"/>
              </a:ext>
            </a:extLst>
          </p:cNvPr>
          <p:cNvSpPr>
            <a:spLocks noGrp="1"/>
          </p:cNvSpPr>
          <p:nvPr>
            <p:ph type="title" hasCustomPrompt="1"/>
          </p:nvPr>
        </p:nvSpPr>
        <p:spPr>
          <a:xfrm>
            <a:off x="800424" y="462013"/>
            <a:ext cx="10591152" cy="943442"/>
          </a:xfrm>
          <a:prstGeom prst="rect">
            <a:avLst/>
          </a:prstGeom>
        </p:spPr>
        <p:txBody>
          <a:bodyPr vert="horz" lIns="91440" tIns="45720" rIns="91440" bIns="45720" rtlCol="0" anchor="b">
            <a:normAutofit/>
          </a:bodyPr>
          <a:lstStyle>
            <a:lvl1pPr algn="ctr">
              <a:defRPr/>
            </a:lvl1pPr>
          </a:lstStyle>
          <a:p>
            <a:r>
              <a:rPr lang="en-US"/>
              <a:t>Together, we are Canada’s lifeline</a:t>
            </a:r>
            <a:endParaRPr lang="en-CA"/>
          </a:p>
        </p:txBody>
      </p:sp>
    </p:spTree>
    <p:extLst>
      <p:ext uri="{BB962C8B-B14F-4D97-AF65-F5344CB8AC3E}">
        <p14:creationId xmlns:p14="http://schemas.microsoft.com/office/powerpoint/2010/main" val="288044217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EndSlide_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5CF750-8184-D84C-BDB4-55E599C15A01}"/>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2908" y="0"/>
            <a:ext cx="12197816" cy="6858000"/>
          </a:xfrm>
          <a:prstGeom prst="rect">
            <a:avLst/>
          </a:prstGeom>
        </p:spPr>
      </p:pic>
      <p:sp>
        <p:nvSpPr>
          <p:cNvPr id="5" name="Title Placeholder 1">
            <a:extLst>
              <a:ext uri="{FF2B5EF4-FFF2-40B4-BE49-F238E27FC236}">
                <a16:creationId xmlns:a16="http://schemas.microsoft.com/office/drawing/2014/main" id="{1D375AC0-41AA-3E42-83B1-5DDBDAFAAE4A}"/>
              </a:ext>
            </a:extLst>
          </p:cNvPr>
          <p:cNvSpPr>
            <a:spLocks noGrp="1"/>
          </p:cNvSpPr>
          <p:nvPr>
            <p:ph type="title" hasCustomPrompt="1"/>
          </p:nvPr>
        </p:nvSpPr>
        <p:spPr>
          <a:xfrm>
            <a:off x="800424" y="462013"/>
            <a:ext cx="10591152" cy="943442"/>
          </a:xfrm>
          <a:prstGeom prst="rect">
            <a:avLst/>
          </a:prstGeom>
        </p:spPr>
        <p:txBody>
          <a:bodyPr vert="horz" lIns="91440" tIns="45720" rIns="91440" bIns="45720" rtlCol="0" anchor="b">
            <a:normAutofit/>
          </a:bodyPr>
          <a:lstStyle>
            <a:lvl1pPr algn="ctr">
              <a:defRPr/>
            </a:lvl1pPr>
          </a:lstStyle>
          <a:p>
            <a:r>
              <a:rPr lang="en-US"/>
              <a:t>Together, we are Canada’s lifeline</a:t>
            </a:r>
            <a:endParaRPr lang="en-CA"/>
          </a:p>
        </p:txBody>
      </p:sp>
    </p:spTree>
    <p:extLst>
      <p:ext uri="{BB962C8B-B14F-4D97-AF65-F5344CB8AC3E}">
        <p14:creationId xmlns:p14="http://schemas.microsoft.com/office/powerpoint/2010/main" val="25191364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Primary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69FC7-742D-0B45-A1A8-137D6B9A55A2}"/>
              </a:ext>
            </a:extLst>
          </p:cNvPr>
          <p:cNvSpPr>
            <a:spLocks noGrp="1"/>
          </p:cNvSpPr>
          <p:nvPr>
            <p:ph type="title"/>
          </p:nvPr>
        </p:nvSpPr>
        <p:spPr/>
        <p:txBody>
          <a:bodyPr>
            <a:normAutofit/>
          </a:bodyPr>
          <a:lstStyle>
            <a:lvl1pPr>
              <a:defRPr sz="2400">
                <a:latin typeface="Arial" panose="020B0604020202020204" pitchFamily="34" charset="0"/>
                <a:cs typeface="Arial" panose="020B0604020202020204" pitchFamily="34" charset="0"/>
              </a:defRPr>
            </a:lvl1pPr>
          </a:lstStyle>
          <a:p>
            <a:r>
              <a:rPr lang="en-US"/>
              <a:t>Click to edit Master title style</a:t>
            </a:r>
          </a:p>
        </p:txBody>
      </p:sp>
      <p:sp>
        <p:nvSpPr>
          <p:cNvPr id="3" name="Rectangle 2">
            <a:extLst>
              <a:ext uri="{FF2B5EF4-FFF2-40B4-BE49-F238E27FC236}">
                <a16:creationId xmlns:a16="http://schemas.microsoft.com/office/drawing/2014/main" id="{4FFADA62-BC03-4645-8630-70EC600BFB64}"/>
              </a:ext>
            </a:extLst>
          </p:cNvPr>
          <p:cNvSpPr/>
          <p:nvPr userDrawn="1"/>
        </p:nvSpPr>
        <p:spPr>
          <a:xfrm>
            <a:off x="0" y="6238068"/>
            <a:ext cx="12192000" cy="6199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 name="Footer Placeholder 4">
            <a:extLst>
              <a:ext uri="{FF2B5EF4-FFF2-40B4-BE49-F238E27FC236}">
                <a16:creationId xmlns:a16="http://schemas.microsoft.com/office/drawing/2014/main" id="{C99D60FA-C5F4-BD4C-832E-07107183B1CC}"/>
              </a:ext>
            </a:extLst>
          </p:cNvPr>
          <p:cNvSpPr>
            <a:spLocks noGrp="1"/>
          </p:cNvSpPr>
          <p:nvPr>
            <p:ph type="ftr" sz="quarter" idx="3"/>
          </p:nvPr>
        </p:nvSpPr>
        <p:spPr>
          <a:xfrm>
            <a:off x="1383664" y="6364098"/>
            <a:ext cx="5942966" cy="365125"/>
          </a:xfrm>
          <a:prstGeom prst="rect">
            <a:avLst/>
          </a:prstGeom>
        </p:spPr>
        <p:txBody>
          <a:bodyPr anchor="ctr"/>
          <a:lstStyle>
            <a:lvl1pPr>
              <a:defRPr sz="1200">
                <a:solidFill>
                  <a:schemeClr val="tx1"/>
                </a:solidFill>
                <a:latin typeface="Arial" panose="020B0604020202020204" pitchFamily="34" charset="0"/>
                <a:cs typeface="Arial" panose="020B0604020202020204" pitchFamily="34" charset="0"/>
              </a:defRPr>
            </a:lvl1pPr>
          </a:lstStyle>
          <a:p>
            <a:r>
              <a:rPr lang="en-US"/>
              <a:t>Lorem Ipsum Dolor Sit Amet</a:t>
            </a:r>
          </a:p>
        </p:txBody>
      </p:sp>
      <p:sp>
        <p:nvSpPr>
          <p:cNvPr id="5" name="Slide Number Placeholder 5">
            <a:extLst>
              <a:ext uri="{FF2B5EF4-FFF2-40B4-BE49-F238E27FC236}">
                <a16:creationId xmlns:a16="http://schemas.microsoft.com/office/drawing/2014/main" id="{9C03A58C-EC8D-3648-AF0F-707167370549}"/>
              </a:ext>
            </a:extLst>
          </p:cNvPr>
          <p:cNvSpPr>
            <a:spLocks noGrp="1"/>
          </p:cNvSpPr>
          <p:nvPr>
            <p:ph type="sldNum" sz="quarter" idx="4"/>
          </p:nvPr>
        </p:nvSpPr>
        <p:spPr>
          <a:xfrm>
            <a:off x="838199" y="6364098"/>
            <a:ext cx="454025" cy="365125"/>
          </a:xfrm>
          <a:prstGeom prst="rect">
            <a:avLst/>
          </a:prstGeom>
        </p:spPr>
        <p:txBody>
          <a:bodyPr anchor="ctr"/>
          <a:lstStyle>
            <a:lvl1pPr>
              <a:defRPr sz="1200">
                <a:solidFill>
                  <a:schemeClr val="tx1"/>
                </a:solidFill>
                <a:latin typeface="Arial" panose="020B0604020202020204" pitchFamily="34" charset="0"/>
                <a:cs typeface="Arial" panose="020B0604020202020204" pitchFamily="34" charset="0"/>
              </a:defRPr>
            </a:lvl1pPr>
          </a:lstStyle>
          <a:p>
            <a:fld id="{024B8E96-A9FA-5244-9688-28AA9F00AAC9}" type="slidenum">
              <a:rPr lang="en-US" smtClean="0"/>
              <a:pPr/>
              <a:t>‹#›</a:t>
            </a:fld>
            <a:endParaRPr lang="en-US"/>
          </a:p>
        </p:txBody>
      </p:sp>
      <p:pic>
        <p:nvPicPr>
          <p:cNvPr id="6" name="Picture 5">
            <a:extLst>
              <a:ext uri="{FF2B5EF4-FFF2-40B4-BE49-F238E27FC236}">
                <a16:creationId xmlns:a16="http://schemas.microsoft.com/office/drawing/2014/main" id="{834A0EB6-41EB-BF43-B5D8-2E16D1B0307A}"/>
              </a:ext>
            </a:extLst>
          </p:cNvPr>
          <p:cNvPicPr>
            <a:picLocks noChangeAspect="1"/>
          </p:cNvPicPr>
          <p:nvPr userDrawn="1"/>
        </p:nvPicPr>
        <p:blipFill>
          <a:blip r:embed="rId2"/>
          <a:stretch>
            <a:fillRect/>
          </a:stretch>
        </p:blipFill>
        <p:spPr>
          <a:xfrm>
            <a:off x="10210800" y="6410754"/>
            <a:ext cx="1143000" cy="287312"/>
          </a:xfrm>
          <a:prstGeom prst="rect">
            <a:avLst/>
          </a:prstGeom>
        </p:spPr>
      </p:pic>
      <p:sp>
        <p:nvSpPr>
          <p:cNvPr id="7" name="Text Placeholder 2">
            <a:extLst>
              <a:ext uri="{FF2B5EF4-FFF2-40B4-BE49-F238E27FC236}">
                <a16:creationId xmlns:a16="http://schemas.microsoft.com/office/drawing/2014/main" id="{834D416E-F7B1-2E45-91C9-02F06362BD63}"/>
              </a:ext>
            </a:extLst>
          </p:cNvPr>
          <p:cNvSpPr>
            <a:spLocks noGrp="1"/>
          </p:cNvSpPr>
          <p:nvPr>
            <p:ph idx="1"/>
          </p:nvPr>
        </p:nvSpPr>
        <p:spPr>
          <a:xfrm>
            <a:off x="838200" y="916027"/>
            <a:ext cx="10515600" cy="5032386"/>
          </a:xfrm>
          <a:prstGeom prst="rect">
            <a:avLst/>
          </a:prstGeom>
        </p:spPr>
        <p:txBody>
          <a:bodyPr vert="horz" lIns="91440" tIns="45720" rIns="91440" bIns="45720" rtlCol="0">
            <a:normAutofit/>
          </a:bodyPr>
          <a:lstStyle>
            <a:lvl1pPr>
              <a:lnSpc>
                <a:spcPct val="110000"/>
              </a:lnSpc>
              <a:defRPr sz="2000">
                <a:latin typeface="Arial" panose="020B0604020202020204" pitchFamily="34" charset="0"/>
                <a:cs typeface="Arial" panose="020B0604020202020204" pitchFamily="34" charset="0"/>
              </a:defRPr>
            </a:lvl1pPr>
            <a:lvl2pPr>
              <a:lnSpc>
                <a:spcPct val="110000"/>
              </a:lnSpc>
              <a:defRPr sz="1800">
                <a:latin typeface="Arial" panose="020B0604020202020204" pitchFamily="34" charset="0"/>
                <a:cs typeface="Arial" panose="020B0604020202020204" pitchFamily="34" charset="0"/>
              </a:defRPr>
            </a:lvl2pPr>
            <a:lvl3pPr>
              <a:lnSpc>
                <a:spcPct val="110000"/>
              </a:lnSpc>
              <a:defRPr sz="1600">
                <a:latin typeface="Arial" panose="020B0604020202020204" pitchFamily="34" charset="0"/>
                <a:cs typeface="Arial" panose="020B0604020202020204" pitchFamily="34" charset="0"/>
              </a:defRPr>
            </a:lvl3pPr>
            <a:lvl4pPr>
              <a:lnSpc>
                <a:spcPct val="110000"/>
              </a:lnSpc>
              <a:defRPr sz="1400">
                <a:latin typeface="Arial" panose="020B0604020202020204" pitchFamily="34" charset="0"/>
                <a:cs typeface="Arial" panose="020B0604020202020204" pitchFamily="34" charset="0"/>
              </a:defRPr>
            </a:lvl4pPr>
            <a:lvl5pPr>
              <a:lnSpc>
                <a:spcPct val="110000"/>
              </a:lnSpc>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1580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Colum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C105AB0-D832-4C0C-9C82-7BA869801B21}"/>
              </a:ext>
            </a:extLst>
          </p:cNvPr>
          <p:cNvSpPr>
            <a:spLocks noGrp="1"/>
          </p:cNvSpPr>
          <p:nvPr>
            <p:ph type="body" sz="quarter" idx="13"/>
          </p:nvPr>
        </p:nvSpPr>
        <p:spPr>
          <a:xfrm>
            <a:off x="838200" y="1143000"/>
            <a:ext cx="10515600" cy="4724400"/>
          </a:xfrm>
        </p:spPr>
        <p:txBody>
          <a:bodyPr/>
          <a:lstStyle>
            <a:lvl2pPr>
              <a:lnSpc>
                <a:spcPct val="150000"/>
              </a:lnSpc>
              <a:spcBef>
                <a:spcPts val="0"/>
              </a:spcBef>
              <a:defRPr/>
            </a:lvl2pPr>
            <a:lvl3pPr>
              <a:spcBef>
                <a:spcPts val="0"/>
              </a:spcBef>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Title Placeholder 1">
            <a:extLst>
              <a:ext uri="{FF2B5EF4-FFF2-40B4-BE49-F238E27FC236}">
                <a16:creationId xmlns:a16="http://schemas.microsoft.com/office/drawing/2014/main" id="{BB36B254-A730-47C4-9E72-D84F3934E7D1}"/>
              </a:ext>
            </a:extLst>
          </p:cNvPr>
          <p:cNvSpPr>
            <a:spLocks noGrp="1"/>
          </p:cNvSpPr>
          <p:nvPr>
            <p:ph type="title"/>
          </p:nvPr>
        </p:nvSpPr>
        <p:spPr>
          <a:xfrm>
            <a:off x="764236" y="0"/>
            <a:ext cx="10589564" cy="943442"/>
          </a:xfrm>
          <a:prstGeom prst="rect">
            <a:avLst/>
          </a:prstGeom>
        </p:spPr>
        <p:txBody>
          <a:bodyPr vert="horz" lIns="91440" tIns="45720" rIns="91440" bIns="45720" rtlCol="0" anchor="b">
            <a:normAutofit/>
          </a:bodyPr>
          <a:lstStyle/>
          <a:p>
            <a:r>
              <a:rPr lang="en-US"/>
              <a:t>Click to edit Master title style</a:t>
            </a:r>
            <a:endParaRPr lang="en-CA"/>
          </a:p>
        </p:txBody>
      </p:sp>
    </p:spTree>
    <p:extLst>
      <p:ext uri="{BB962C8B-B14F-4D97-AF65-F5344CB8AC3E}">
        <p14:creationId xmlns:p14="http://schemas.microsoft.com/office/powerpoint/2010/main" val="416541852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D081F-9B2A-1929-CD65-02FC10B2D31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423FDE0-3489-B199-BEF7-A5E428AF43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7B0115D-0840-7C50-47CE-87607D717698}"/>
              </a:ext>
            </a:extLst>
          </p:cNvPr>
          <p:cNvSpPr>
            <a:spLocks noGrp="1"/>
          </p:cNvSpPr>
          <p:nvPr>
            <p:ph type="dt" sz="half" idx="10"/>
          </p:nvPr>
        </p:nvSpPr>
        <p:spPr/>
        <p:txBody>
          <a:bodyPr/>
          <a:lstStyle/>
          <a:p>
            <a:fld id="{7253CD0C-DE27-4117-BD33-F3E4705F739B}" type="datetimeFigureOut">
              <a:rPr lang="en-US" smtClean="0"/>
              <a:t>2023-04-04</a:t>
            </a:fld>
            <a:endParaRPr lang="en-US"/>
          </a:p>
        </p:txBody>
      </p:sp>
      <p:sp>
        <p:nvSpPr>
          <p:cNvPr id="5" name="Footer Placeholder 4">
            <a:extLst>
              <a:ext uri="{FF2B5EF4-FFF2-40B4-BE49-F238E27FC236}">
                <a16:creationId xmlns:a16="http://schemas.microsoft.com/office/drawing/2014/main" id="{6E3A5EE0-6071-6D74-5B10-F074F5D681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F0B013-8C40-FB63-4D44-898394890360}"/>
              </a:ext>
            </a:extLst>
          </p:cNvPr>
          <p:cNvSpPr>
            <a:spLocks noGrp="1"/>
          </p:cNvSpPr>
          <p:nvPr>
            <p:ph type="sldNum" sz="quarter" idx="12"/>
          </p:nvPr>
        </p:nvSpPr>
        <p:spPr/>
        <p:txBody>
          <a:bodyPr/>
          <a:lstStyle/>
          <a:p>
            <a:fld id="{0BC42E50-8CD1-44B7-8E15-EEAE642A0C16}" type="slidenum">
              <a:rPr lang="en-US" smtClean="0"/>
              <a:t>‹#›</a:t>
            </a:fld>
            <a:endParaRPr lang="en-US"/>
          </a:p>
        </p:txBody>
      </p:sp>
    </p:spTree>
    <p:extLst>
      <p:ext uri="{BB962C8B-B14F-4D97-AF65-F5344CB8AC3E}">
        <p14:creationId xmlns:p14="http://schemas.microsoft.com/office/powerpoint/2010/main" val="2500706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Column + ImageSourc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C105AB0-D832-4C0C-9C82-7BA869801B21}"/>
              </a:ext>
            </a:extLst>
          </p:cNvPr>
          <p:cNvSpPr>
            <a:spLocks noGrp="1"/>
          </p:cNvSpPr>
          <p:nvPr>
            <p:ph type="body" sz="quarter" idx="13"/>
          </p:nvPr>
        </p:nvSpPr>
        <p:spPr>
          <a:xfrm>
            <a:off x="838200" y="1143000"/>
            <a:ext cx="10515600" cy="4724400"/>
          </a:xfrm>
        </p:spPr>
        <p:txBody>
          <a:bodyPr/>
          <a:lstStyle>
            <a:lvl2pPr>
              <a:lnSpc>
                <a:spcPct val="150000"/>
              </a:lnSpc>
              <a:spcBef>
                <a:spcPts val="0"/>
              </a:spcBef>
              <a:defRPr/>
            </a:lvl2pPr>
            <a:lvl3pPr>
              <a:spcBef>
                <a:spcPts val="0"/>
              </a:spcBef>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 name="Content Placeholder 2">
            <a:extLst>
              <a:ext uri="{FF2B5EF4-FFF2-40B4-BE49-F238E27FC236}">
                <a16:creationId xmlns:a16="http://schemas.microsoft.com/office/drawing/2014/main" id="{7B1BD03A-1470-480F-AA79-306316F0CF1A}"/>
              </a:ext>
            </a:extLst>
          </p:cNvPr>
          <p:cNvSpPr>
            <a:spLocks noGrp="1"/>
          </p:cNvSpPr>
          <p:nvPr>
            <p:ph sz="quarter" idx="14" hasCustomPrompt="1"/>
          </p:nvPr>
        </p:nvSpPr>
        <p:spPr>
          <a:xfrm>
            <a:off x="3674226" y="6051176"/>
            <a:ext cx="7351678" cy="806824"/>
          </a:xfrm>
        </p:spPr>
        <p:txBody>
          <a:bodyPr>
            <a:normAutofit/>
          </a:bodyPr>
          <a:lstStyle>
            <a:lvl1pPr marL="0" indent="0" algn="r">
              <a:buNone/>
              <a:defRPr sz="1600" i="1">
                <a:solidFill>
                  <a:schemeClr val="tx2"/>
                </a:solidFill>
              </a:defRPr>
            </a:lvl1pPr>
          </a:lstStyle>
          <a:p>
            <a:pPr lvl="0"/>
            <a:r>
              <a:rPr lang="en-CA" sz="1600" i="1"/>
              <a:t>Image source</a:t>
            </a:r>
            <a:endParaRPr lang="en-CA"/>
          </a:p>
        </p:txBody>
      </p:sp>
      <p:sp>
        <p:nvSpPr>
          <p:cNvPr id="8" name="Title Placeholder 1">
            <a:extLst>
              <a:ext uri="{FF2B5EF4-FFF2-40B4-BE49-F238E27FC236}">
                <a16:creationId xmlns:a16="http://schemas.microsoft.com/office/drawing/2014/main" id="{451045A5-F3E6-4160-A17C-E4A3BD3B8CBC}"/>
              </a:ext>
            </a:extLst>
          </p:cNvPr>
          <p:cNvSpPr>
            <a:spLocks noGrp="1"/>
          </p:cNvSpPr>
          <p:nvPr>
            <p:ph type="title"/>
          </p:nvPr>
        </p:nvSpPr>
        <p:spPr>
          <a:xfrm>
            <a:off x="764236" y="0"/>
            <a:ext cx="10589564" cy="943442"/>
          </a:xfrm>
          <a:prstGeom prst="rect">
            <a:avLst/>
          </a:prstGeom>
        </p:spPr>
        <p:txBody>
          <a:bodyPr vert="horz" lIns="91440" tIns="45720" rIns="91440" bIns="45720" rtlCol="0" anchor="b">
            <a:normAutofit/>
          </a:bodyPr>
          <a:lstStyle/>
          <a:p>
            <a:r>
              <a:rPr lang="en-US"/>
              <a:t>Click to edit Master title style</a:t>
            </a:r>
            <a:endParaRPr lang="en-CA"/>
          </a:p>
        </p:txBody>
      </p:sp>
    </p:spTree>
    <p:extLst>
      <p:ext uri="{BB962C8B-B14F-4D97-AF65-F5344CB8AC3E}">
        <p14:creationId xmlns:p14="http://schemas.microsoft.com/office/powerpoint/2010/main" val="3359866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Column + Figur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C105AB0-D832-4C0C-9C82-7BA869801B21}"/>
              </a:ext>
            </a:extLst>
          </p:cNvPr>
          <p:cNvSpPr>
            <a:spLocks noGrp="1"/>
          </p:cNvSpPr>
          <p:nvPr>
            <p:ph type="body" sz="quarter" idx="13"/>
          </p:nvPr>
        </p:nvSpPr>
        <p:spPr>
          <a:xfrm>
            <a:off x="838200" y="2594517"/>
            <a:ext cx="10515600" cy="3272884"/>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Text Placeholder 9">
            <a:extLst>
              <a:ext uri="{FF2B5EF4-FFF2-40B4-BE49-F238E27FC236}">
                <a16:creationId xmlns:a16="http://schemas.microsoft.com/office/drawing/2014/main" id="{8F73561D-381F-45A6-8C88-314CD34E4C1D}"/>
              </a:ext>
            </a:extLst>
          </p:cNvPr>
          <p:cNvSpPr>
            <a:spLocks noGrp="1"/>
          </p:cNvSpPr>
          <p:nvPr>
            <p:ph type="body" sz="quarter" idx="14" hasCustomPrompt="1"/>
          </p:nvPr>
        </p:nvSpPr>
        <p:spPr>
          <a:xfrm>
            <a:off x="838199" y="1435217"/>
            <a:ext cx="2172630" cy="1159300"/>
          </a:xfrm>
          <a:noFill/>
          <a:ln>
            <a:noFill/>
          </a:ln>
        </p:spPr>
        <p:style>
          <a:lnRef idx="3">
            <a:schemeClr val="lt1"/>
          </a:lnRef>
          <a:fillRef idx="1">
            <a:schemeClr val="accent6"/>
          </a:fillRef>
          <a:effectRef idx="1">
            <a:schemeClr val="accent6"/>
          </a:effectRef>
          <a:fontRef idx="minor">
            <a:schemeClr val="lt1"/>
          </a:fontRef>
        </p:style>
        <p:txBody>
          <a:bodyPr anchor="b">
            <a:noAutofit/>
          </a:bodyPr>
          <a:lstStyle>
            <a:lvl1pPr marL="0" indent="0" algn="l">
              <a:buFontTx/>
              <a:buNone/>
              <a:defRPr sz="6000" b="1">
                <a:solidFill>
                  <a:schemeClr val="accent1"/>
                </a:solidFill>
                <a:latin typeface="Arial" panose="020B0604020202020204" pitchFamily="34" charset="0"/>
                <a:cs typeface="Arial" panose="020B0604020202020204" pitchFamily="34" charset="0"/>
              </a:defRPr>
            </a:lvl1pPr>
          </a:lstStyle>
          <a:p>
            <a:pPr lvl="0"/>
            <a:r>
              <a:rPr lang="en-US"/>
              <a:t>17%</a:t>
            </a:r>
            <a:endParaRPr lang="en-CA"/>
          </a:p>
        </p:txBody>
      </p:sp>
      <p:sp>
        <p:nvSpPr>
          <p:cNvPr id="11" name="Title Placeholder 1">
            <a:extLst>
              <a:ext uri="{FF2B5EF4-FFF2-40B4-BE49-F238E27FC236}">
                <a16:creationId xmlns:a16="http://schemas.microsoft.com/office/drawing/2014/main" id="{D30A56C2-79C6-4784-AC44-C9CCD6A123C4}"/>
              </a:ext>
            </a:extLst>
          </p:cNvPr>
          <p:cNvSpPr>
            <a:spLocks noGrp="1"/>
          </p:cNvSpPr>
          <p:nvPr>
            <p:ph type="title"/>
          </p:nvPr>
        </p:nvSpPr>
        <p:spPr>
          <a:xfrm>
            <a:off x="764236" y="0"/>
            <a:ext cx="10515600" cy="943442"/>
          </a:xfrm>
          <a:prstGeom prst="rect">
            <a:avLst/>
          </a:prstGeom>
        </p:spPr>
        <p:txBody>
          <a:bodyPr vert="horz" lIns="91440" tIns="45720" rIns="91440" bIns="45720" rtlCol="0" anchor="b">
            <a:normAutofit/>
          </a:bodyPr>
          <a:lstStyle/>
          <a:p>
            <a:r>
              <a:rPr lang="en-US"/>
              <a:t>Click to edit Master title style</a:t>
            </a:r>
            <a:endParaRPr lang="en-CA"/>
          </a:p>
        </p:txBody>
      </p:sp>
    </p:spTree>
    <p:extLst>
      <p:ext uri="{BB962C8B-B14F-4D97-AF65-F5344CB8AC3E}">
        <p14:creationId xmlns:p14="http://schemas.microsoft.com/office/powerpoint/2010/main" val="404993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E1CFEDA4-9D3E-4173-8436-76729F5260AF}"/>
              </a:ext>
            </a:extLst>
          </p:cNvPr>
          <p:cNvSpPr>
            <a:spLocks noGrp="1"/>
          </p:cNvSpPr>
          <p:nvPr>
            <p:ph type="title"/>
          </p:nvPr>
        </p:nvSpPr>
        <p:spPr>
          <a:xfrm>
            <a:off x="764236" y="0"/>
            <a:ext cx="10515600" cy="943442"/>
          </a:xfrm>
          <a:prstGeom prst="rect">
            <a:avLst/>
          </a:prstGeom>
        </p:spPr>
        <p:txBody>
          <a:bodyPr vert="horz" lIns="91440" tIns="45720" rIns="91440" bIns="45720" rtlCol="0" anchor="b">
            <a:normAutofit/>
          </a:bodyPr>
          <a:lstStyle/>
          <a:p>
            <a:r>
              <a:rPr lang="en-US"/>
              <a:t>Click to edit Master title style</a:t>
            </a:r>
            <a:endParaRPr lang="en-CA"/>
          </a:p>
        </p:txBody>
      </p:sp>
    </p:spTree>
    <p:extLst>
      <p:ext uri="{BB962C8B-B14F-4D97-AF65-F5344CB8AC3E}">
        <p14:creationId xmlns:p14="http://schemas.microsoft.com/office/powerpoint/2010/main" val="108951620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image" Target="../media/image2.emf"/><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A46769-9643-4984-9766-1F98B1A28BBD}"/>
              </a:ext>
            </a:extLst>
          </p:cNvPr>
          <p:cNvSpPr>
            <a:spLocks noGrp="1"/>
          </p:cNvSpPr>
          <p:nvPr>
            <p:ph type="title"/>
          </p:nvPr>
        </p:nvSpPr>
        <p:spPr>
          <a:xfrm>
            <a:off x="764236" y="0"/>
            <a:ext cx="10589564" cy="943442"/>
          </a:xfrm>
          <a:prstGeom prst="rect">
            <a:avLst/>
          </a:prstGeom>
        </p:spPr>
        <p:txBody>
          <a:bodyPr vert="horz" lIns="91440" tIns="45720" rIns="91440" bIns="45720" rtlCol="0" anchor="b">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248AF68A-57A2-4967-BE68-E7C3957047C7}"/>
              </a:ext>
            </a:extLst>
          </p:cNvPr>
          <p:cNvSpPr>
            <a:spLocks noGrp="1"/>
          </p:cNvSpPr>
          <p:nvPr>
            <p:ph type="body" idx="1"/>
          </p:nvPr>
        </p:nvSpPr>
        <p:spPr>
          <a:xfrm>
            <a:off x="838200" y="1143008"/>
            <a:ext cx="10515600" cy="45845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6" name="Image" descr="Image">
            <a:extLst>
              <a:ext uri="{FF2B5EF4-FFF2-40B4-BE49-F238E27FC236}">
                <a16:creationId xmlns:a16="http://schemas.microsoft.com/office/drawing/2014/main" id="{8206DFEE-6BEF-43D3-A8CD-32C57C31E61B}"/>
              </a:ext>
            </a:extLst>
          </p:cNvPr>
          <p:cNvPicPr>
            <a:picLocks noChangeAspect="1"/>
          </p:cNvPicPr>
          <p:nvPr userDrawn="1"/>
        </p:nvPicPr>
        <p:blipFill>
          <a:blip r:embed="rId62"/>
          <a:srcRect l="20701" t="42362" r="20701" b="42362"/>
          <a:stretch>
            <a:fillRect/>
          </a:stretch>
        </p:blipFill>
        <p:spPr>
          <a:xfrm>
            <a:off x="805541" y="6243521"/>
            <a:ext cx="2086341" cy="420277"/>
          </a:xfrm>
          <a:prstGeom prst="rect">
            <a:avLst/>
          </a:prstGeom>
          <a:ln w="12700">
            <a:miter lim="400000"/>
          </a:ln>
        </p:spPr>
      </p:pic>
      <p:pic>
        <p:nvPicPr>
          <p:cNvPr id="6" name="Picture 5">
            <a:extLst>
              <a:ext uri="{FF2B5EF4-FFF2-40B4-BE49-F238E27FC236}">
                <a16:creationId xmlns:a16="http://schemas.microsoft.com/office/drawing/2014/main" id="{0A4708BE-D3DC-F84C-B2C8-23E454A03673}"/>
              </a:ext>
            </a:extLst>
          </p:cNvPr>
          <p:cNvPicPr>
            <a:picLocks noChangeAspect="1"/>
          </p:cNvPicPr>
          <p:nvPr userDrawn="1"/>
        </p:nvPicPr>
        <p:blipFill>
          <a:blip r:embed="rId63"/>
          <a:stretch>
            <a:fillRect/>
          </a:stretch>
        </p:blipFill>
        <p:spPr>
          <a:xfrm>
            <a:off x="838199" y="5987309"/>
            <a:ext cx="10515600" cy="65275"/>
          </a:xfrm>
          <a:prstGeom prst="rect">
            <a:avLst/>
          </a:prstGeom>
        </p:spPr>
      </p:pic>
      <p:sp>
        <p:nvSpPr>
          <p:cNvPr id="7" name="Title Placeholder 1">
            <a:extLst>
              <a:ext uri="{FF2B5EF4-FFF2-40B4-BE49-F238E27FC236}">
                <a16:creationId xmlns:a16="http://schemas.microsoft.com/office/drawing/2014/main" id="{6D6B7B9E-7899-E340-9E73-5AB7B568993C}"/>
              </a:ext>
            </a:extLst>
          </p:cNvPr>
          <p:cNvSpPr txBox="1">
            <a:spLocks/>
          </p:cNvSpPr>
          <p:nvPr userDrawn="1"/>
        </p:nvSpPr>
        <p:spPr>
          <a:xfrm>
            <a:off x="867505" y="6051174"/>
            <a:ext cx="10589564" cy="8068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pPr algn="r"/>
            <a:fld id="{1C9B2353-6F1E-244E-9B79-5A9C99D09A34}" type="slidenum">
              <a:rPr lang="en-US" sz="1600" b="0" smtClean="0">
                <a:solidFill>
                  <a:schemeClr val="bg2"/>
                </a:solidFill>
              </a:rPr>
              <a:t>‹#›</a:t>
            </a:fld>
            <a:endParaRPr lang="en-CA" sz="1600" b="0">
              <a:solidFill>
                <a:schemeClr val="bg2"/>
              </a:solidFill>
            </a:endParaRPr>
          </a:p>
        </p:txBody>
      </p:sp>
    </p:spTree>
    <p:extLst>
      <p:ext uri="{BB962C8B-B14F-4D97-AF65-F5344CB8AC3E}">
        <p14:creationId xmlns:p14="http://schemas.microsoft.com/office/powerpoint/2010/main" val="4249882627"/>
      </p:ext>
    </p:extLst>
  </p:cSld>
  <p:clrMap bg1="lt1" tx1="dk1" bg2="lt2" tx2="dk2" accent1="accent1" accent2="accent2" accent3="accent3" accent4="accent4" accent5="accent5" accent6="accent6" hlink="hlink" folHlink="folHlink"/>
  <p:sldLayoutIdLst>
    <p:sldLayoutId id="2147483649" r:id="rId1"/>
    <p:sldLayoutId id="2147483693" r:id="rId2"/>
    <p:sldLayoutId id="2147483670" r:id="rId3"/>
    <p:sldLayoutId id="2147483883" r:id="rId4"/>
    <p:sldLayoutId id="2147483884" r:id="rId5"/>
    <p:sldLayoutId id="2147483673" r:id="rId6"/>
    <p:sldLayoutId id="2147483685" r:id="rId7"/>
    <p:sldLayoutId id="2147483675" r:id="rId8"/>
    <p:sldLayoutId id="2147483677" r:id="rId9"/>
    <p:sldLayoutId id="2147483652" r:id="rId10"/>
    <p:sldLayoutId id="2147483687" r:id="rId11"/>
    <p:sldLayoutId id="2147483676" r:id="rId12"/>
    <p:sldLayoutId id="2147483661" r:id="rId13"/>
    <p:sldLayoutId id="2147483691" r:id="rId14"/>
    <p:sldLayoutId id="2147483692" r:id="rId15"/>
    <p:sldLayoutId id="2147483930" r:id="rId16"/>
    <p:sldLayoutId id="2147483931" r:id="rId17"/>
    <p:sldLayoutId id="2147483932" r:id="rId18"/>
    <p:sldLayoutId id="2147483933" r:id="rId19"/>
    <p:sldLayoutId id="2147483895" r:id="rId20"/>
    <p:sldLayoutId id="2147483704" r:id="rId21"/>
    <p:sldLayoutId id="2147483679" r:id="rId22"/>
    <p:sldLayoutId id="2147483651" r:id="rId23"/>
    <p:sldLayoutId id="2147483695" r:id="rId24"/>
    <p:sldLayoutId id="2147483667" r:id="rId25"/>
    <p:sldLayoutId id="2147483897" r:id="rId26"/>
    <p:sldLayoutId id="2147483898" r:id="rId27"/>
    <p:sldLayoutId id="2147483681" r:id="rId28"/>
    <p:sldLayoutId id="2147483662" r:id="rId29"/>
    <p:sldLayoutId id="2147483696" r:id="rId30"/>
    <p:sldLayoutId id="2147483668" r:id="rId31"/>
    <p:sldLayoutId id="2147483901" r:id="rId32"/>
    <p:sldLayoutId id="2147483902" r:id="rId33"/>
    <p:sldLayoutId id="2147483682" r:id="rId34"/>
    <p:sldLayoutId id="2147483663" r:id="rId35"/>
    <p:sldLayoutId id="2147483697" r:id="rId36"/>
    <p:sldLayoutId id="2147483669" r:id="rId37"/>
    <p:sldLayoutId id="2147483905" r:id="rId38"/>
    <p:sldLayoutId id="2147483906" r:id="rId39"/>
    <p:sldLayoutId id="2147483683" r:id="rId40"/>
    <p:sldLayoutId id="2147483664" r:id="rId41"/>
    <p:sldLayoutId id="2147483698" r:id="rId42"/>
    <p:sldLayoutId id="2147483665" r:id="rId43"/>
    <p:sldLayoutId id="2147483909" r:id="rId44"/>
    <p:sldLayoutId id="2147483910" r:id="rId45"/>
    <p:sldLayoutId id="2147483684" r:id="rId46"/>
    <p:sldLayoutId id="2147483689" r:id="rId47"/>
    <p:sldLayoutId id="2147483672" r:id="rId48"/>
    <p:sldLayoutId id="2147483913" r:id="rId49"/>
    <p:sldLayoutId id="2147483680" r:id="rId50"/>
    <p:sldLayoutId id="2147483686" r:id="rId51"/>
    <p:sldLayoutId id="2147483688" r:id="rId52"/>
    <p:sldLayoutId id="2147483690" r:id="rId53"/>
    <p:sldLayoutId id="2147483654" r:id="rId54"/>
    <p:sldLayoutId id="2147483674" r:id="rId55"/>
    <p:sldLayoutId id="2147483666" r:id="rId56"/>
    <p:sldLayoutId id="2147483699" r:id="rId57"/>
    <p:sldLayoutId id="2147483921" r:id="rId58"/>
    <p:sldLayoutId id="2147483700" r:id="rId59"/>
    <p:sldLayoutId id="2147483703" r:id="rId60"/>
  </p:sldLayoutIdLst>
  <p:hf sldNum="0" hdr="0" dt="0"/>
  <p:txStyles>
    <p:title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60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60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260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260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20" userDrawn="1">
          <p15:clr>
            <a:srgbClr val="F26B43"/>
          </p15:clr>
        </p15:guide>
        <p15:guide id="2" pos="52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hyperlink" Target="https://www.octapharma.ca/en/therapies/product-overview"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9.xml"/><Relationship Id="rId1" Type="http://schemas.openxmlformats.org/officeDocument/2006/relationships/tags" Target="../tags/tag11.xml"/><Relationship Id="rId4" Type="http://schemas.openxmlformats.org/officeDocument/2006/relationships/hyperlink" Target="https://www.octapharma.ca/en/therapies/product-overview"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0.xml"/><Relationship Id="rId1" Type="http://schemas.openxmlformats.org/officeDocument/2006/relationships/tags" Target="../tags/tag12.xml"/><Relationship Id="rId4" Type="http://schemas.openxmlformats.org/officeDocument/2006/relationships/hyperlink" Target="https://www.octapharma.ca/en/therapies/product-overview"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13.xml"/><Relationship Id="rId5" Type="http://schemas.openxmlformats.org/officeDocument/2006/relationships/image" Target="../media/image23.png"/><Relationship Id="rId4" Type="http://schemas.openxmlformats.org/officeDocument/2006/relationships/hyperlink" Target="https://www.octapharma.ca/en/therapies/product-overview"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14.xml"/><Relationship Id="rId4" Type="http://schemas.openxmlformats.org/officeDocument/2006/relationships/hyperlink" Target="https://www.octapharma.ca/en/therapies/product-overview"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8.xml"/><Relationship Id="rId1" Type="http://schemas.openxmlformats.org/officeDocument/2006/relationships/tags" Target="../tags/tag15.xml"/><Relationship Id="rId5" Type="http://schemas.openxmlformats.org/officeDocument/2006/relationships/hyperlink" Target="https://www.octapharma.ca/en/therapies/product-overview" TargetMode="Externa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16.xml"/><Relationship Id="rId4" Type="http://schemas.openxmlformats.org/officeDocument/2006/relationships/hyperlink" Target="https://www.octapharma.ca/en/therapies/product-overview" TargetMode="Externa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17.xml"/><Relationship Id="rId4" Type="http://schemas.openxmlformats.org/officeDocument/2006/relationships/hyperlink" Target="https://www.octapharma.ca/en/therapies/product-overview"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octapharma.ca/en/therapies/product-overview" TargetMode="External"/><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8.xml"/><Relationship Id="rId1" Type="http://schemas.openxmlformats.org/officeDocument/2006/relationships/tags" Target="../tags/tag18.xml"/><Relationship Id="rId6" Type="http://schemas.openxmlformats.org/officeDocument/2006/relationships/hyperlink" Target="https://www.octapharma.ca/en/therapies/product-overview" TargetMode="External"/><Relationship Id="rId5" Type="http://schemas.openxmlformats.org/officeDocument/2006/relationships/image" Target="../media/image26.pn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19.xml"/><Relationship Id="rId6" Type="http://schemas.openxmlformats.org/officeDocument/2006/relationships/hyperlink" Target="https://profedu.blood.ca/en/faq-solvent-detergent-sd-treated-plasma-octaplasma" TargetMode="External"/><Relationship Id="rId5" Type="http://schemas.openxmlformats.org/officeDocument/2006/relationships/hyperlink" Target="https://www.octapharma.ca/en/therapies/product-overview" TargetMode="External"/><Relationship Id="rId4" Type="http://schemas.openxmlformats.org/officeDocument/2006/relationships/hyperlink" Target="https://octapharma.ca/"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3.xml"/><Relationship Id="rId5" Type="http://schemas.openxmlformats.org/officeDocument/2006/relationships/hyperlink" Target="https://www.octapharma.ca/en/therapies/product-overview" TargetMode="External"/><Relationship Id="rId4" Type="http://schemas.openxmlformats.org/officeDocument/2006/relationships/image" Target="../media/image17.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20.xml"/><Relationship Id="rId6" Type="http://schemas.openxmlformats.org/officeDocument/2006/relationships/hyperlink" Target="https://www.octapharma.ca/en/therapies/product-overview" TargetMode="External"/><Relationship Id="rId5" Type="http://schemas.openxmlformats.org/officeDocument/2006/relationships/image" Target="../media/image27.jpeg"/><Relationship Id="rId4" Type="http://schemas.openxmlformats.org/officeDocument/2006/relationships/hyperlink" Target="https://www.blood.ca/en/hospital-services/customer-service/hospital-liaison-specialists-includes-site-contact-list" TargetMode="Externa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21.xml"/><Relationship Id="rId4" Type="http://schemas.openxmlformats.org/officeDocument/2006/relationships/hyperlink" Target="https://www.octapharma.ca/en/therapies/product-overview"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4.xml"/><Relationship Id="rId4" Type="http://schemas.openxmlformats.org/officeDocument/2006/relationships/hyperlink" Target="https://www.octapharma.ca/en/therapies/product-overview"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8.xml"/><Relationship Id="rId1" Type="http://schemas.openxmlformats.org/officeDocument/2006/relationships/tags" Target="../tags/tag5.xml"/><Relationship Id="rId5" Type="http://schemas.openxmlformats.org/officeDocument/2006/relationships/hyperlink" Target="https://www.octapharma.ca/en/therapies/product-overview" TargetMode="Externa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hyperlink" Target="https://www.octapharma.ca/en/therapies/product-overview" TargetMode="External"/><Relationship Id="rId2" Type="http://schemas.openxmlformats.org/officeDocument/2006/relationships/slideLayout" Target="../slideLayouts/slideLayout6.xml"/><Relationship Id="rId1" Type="http://schemas.openxmlformats.org/officeDocument/2006/relationships/tags" Target="../tags/tag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7.xml"/><Relationship Id="rId4" Type="http://schemas.openxmlformats.org/officeDocument/2006/relationships/hyperlink" Target="https://www.octapharma.ca/en/therapies/product-overview"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8.xml"/><Relationship Id="rId4" Type="http://schemas.openxmlformats.org/officeDocument/2006/relationships/hyperlink" Target="https://www.octapharma.ca/en/therapies/product-overview"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8.xml"/><Relationship Id="rId1" Type="http://schemas.openxmlformats.org/officeDocument/2006/relationships/tags" Target="../tags/tag9.xml"/><Relationship Id="rId5" Type="http://schemas.openxmlformats.org/officeDocument/2006/relationships/hyperlink" Target="https://www.octapharma.ca/en/therapies/product-overview" TargetMode="Externa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10.xml"/><Relationship Id="rId4" Type="http://schemas.openxmlformats.org/officeDocument/2006/relationships/hyperlink" Target="https://www.octapharma.ca/en/therapies/product-overview"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6AD6B28-9D3A-46B4-87B0-4CB8D8A795E1}"/>
              </a:ext>
            </a:extLst>
          </p:cNvPr>
          <p:cNvSpPr>
            <a:spLocks noGrp="1"/>
          </p:cNvSpPr>
          <p:nvPr>
            <p:ph type="body" idx="1"/>
          </p:nvPr>
        </p:nvSpPr>
        <p:spPr>
          <a:xfrm>
            <a:off x="879846" y="5381634"/>
            <a:ext cx="7190678" cy="1068953"/>
          </a:xfrm>
        </p:spPr>
        <p:txBody>
          <a:bodyPr/>
          <a:lstStyle/>
          <a:p>
            <a:r>
              <a:rPr lang="en-CA"/>
              <a:t>January 2023 </a:t>
            </a:r>
          </a:p>
        </p:txBody>
      </p:sp>
      <p:sp>
        <p:nvSpPr>
          <p:cNvPr id="6" name="Title 5">
            <a:extLst>
              <a:ext uri="{FF2B5EF4-FFF2-40B4-BE49-F238E27FC236}">
                <a16:creationId xmlns:a16="http://schemas.microsoft.com/office/drawing/2014/main" id="{452A08F9-90DE-48B9-B836-9095668485EA}"/>
              </a:ext>
            </a:extLst>
          </p:cNvPr>
          <p:cNvSpPr>
            <a:spLocks noGrp="1"/>
          </p:cNvSpPr>
          <p:nvPr>
            <p:ph type="title"/>
          </p:nvPr>
        </p:nvSpPr>
        <p:spPr>
          <a:xfrm>
            <a:off x="744063" y="597418"/>
            <a:ext cx="11167310" cy="2585170"/>
          </a:xfrm>
        </p:spPr>
        <p:txBody>
          <a:bodyPr/>
          <a:lstStyle/>
          <a:p>
            <a:r>
              <a:rPr lang="en-CA" dirty="0">
                <a:latin typeface="Arial"/>
                <a:cs typeface="Arial"/>
              </a:rPr>
              <a:t>Octaplasma (Solvent Detergent [S/D] Plasma): Clinical overview</a:t>
            </a:r>
            <a:br>
              <a:rPr lang="en-CA" dirty="0">
                <a:latin typeface="Arial"/>
                <a:cs typeface="Arial"/>
              </a:rPr>
            </a:br>
            <a:endParaRPr lang="en-CA" dirty="0">
              <a:latin typeface="Arial"/>
              <a:cs typeface="Arial"/>
            </a:endParaRPr>
          </a:p>
        </p:txBody>
      </p:sp>
      <p:sp>
        <p:nvSpPr>
          <p:cNvPr id="2" name="TextBox 1">
            <a:extLst>
              <a:ext uri="{FF2B5EF4-FFF2-40B4-BE49-F238E27FC236}">
                <a16:creationId xmlns:a16="http://schemas.microsoft.com/office/drawing/2014/main" id="{D3013181-67E5-4775-9F48-E26BAB429758}"/>
              </a:ext>
            </a:extLst>
          </p:cNvPr>
          <p:cNvSpPr txBox="1"/>
          <p:nvPr/>
        </p:nvSpPr>
        <p:spPr>
          <a:xfrm>
            <a:off x="4542263" y="6161656"/>
            <a:ext cx="6664714" cy="600164"/>
          </a:xfrm>
          <a:prstGeom prst="rect">
            <a:avLst/>
          </a:prstGeom>
          <a:noFill/>
        </p:spPr>
        <p:txBody>
          <a:bodyPr wrap="square">
            <a:spAutoFit/>
          </a:bodyPr>
          <a:lstStyle/>
          <a:p>
            <a:pPr algn="l" rtl="0" fontAlgn="base"/>
            <a:r>
              <a:rPr lang="en-CA" sz="1100" b="0" i="0" u="none" strike="noStrike">
                <a:solidFill>
                  <a:schemeClr val="bg1">
                    <a:lumMod val="50000"/>
                  </a:schemeClr>
                </a:solidFill>
                <a:effectLst/>
                <a:latin typeface="Arial" panose="020B0604020202020204" pitchFamily="34" charset="0"/>
                <a:cs typeface="Arial" panose="020B0604020202020204" pitchFamily="34" charset="0"/>
              </a:rPr>
              <a:t>This document may be found on: Canadian Blood Services’ professional education website, profedu.ca</a:t>
            </a:r>
            <a:r>
              <a:rPr lang="en-CA" sz="1100" b="0" i="0">
                <a:solidFill>
                  <a:schemeClr val="bg1">
                    <a:lumMod val="50000"/>
                  </a:schemeClr>
                </a:solidFill>
                <a:effectLst/>
                <a:latin typeface="Arial" panose="020B0604020202020204" pitchFamily="34" charset="0"/>
                <a:cs typeface="Arial" panose="020B0604020202020204" pitchFamily="34" charset="0"/>
              </a:rPr>
              <a:t>​</a:t>
            </a:r>
          </a:p>
          <a:p>
            <a:pPr algn="l" rtl="0" fontAlgn="base"/>
            <a:r>
              <a:rPr lang="en-CA" sz="1100" b="0" i="0" u="none" strike="noStrike">
                <a:solidFill>
                  <a:schemeClr val="bg1">
                    <a:lumMod val="50000"/>
                  </a:schemeClr>
                </a:solidFill>
                <a:effectLst/>
                <a:latin typeface="Arial" panose="020B0604020202020204" pitchFamily="34" charset="0"/>
                <a:cs typeface="Arial" panose="020B0604020202020204" pitchFamily="34" charset="0"/>
              </a:rPr>
              <a:t>Information is current to January 12, 2023. Always refer to the Product Monograph for up-to-date information.  </a:t>
            </a:r>
            <a:r>
              <a:rPr lang="en-CA" sz="1100" b="0" i="0" u="sng" strike="noStrike">
                <a:solidFill>
                  <a:schemeClr val="bg1">
                    <a:lumMod val="50000"/>
                  </a:schemeClr>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Our product portfolio (octapharma.ca)</a:t>
            </a:r>
            <a:r>
              <a:rPr lang="en-CA" sz="1100" b="0" i="0">
                <a:solidFill>
                  <a:schemeClr val="bg1">
                    <a:lumMod val="50000"/>
                  </a:schemeClr>
                </a:solidFill>
                <a:effectLst/>
                <a:latin typeface="Arial" panose="020B0604020202020204" pitchFamily="34" charset="0"/>
                <a:cs typeface="Arial" panose="020B0604020202020204" pitchFamily="34" charset="0"/>
              </a:rPr>
              <a:t>​</a:t>
            </a:r>
          </a:p>
        </p:txBody>
      </p:sp>
      <p:sp>
        <p:nvSpPr>
          <p:cNvPr id="4" name="Title 5">
            <a:extLst>
              <a:ext uri="{FF2B5EF4-FFF2-40B4-BE49-F238E27FC236}">
                <a16:creationId xmlns:a16="http://schemas.microsoft.com/office/drawing/2014/main" id="{8DCD4642-DA31-369A-C4FA-288B48DB0C01}"/>
              </a:ext>
            </a:extLst>
          </p:cNvPr>
          <p:cNvSpPr txBox="1">
            <a:spLocks/>
          </p:cNvSpPr>
          <p:nvPr/>
        </p:nvSpPr>
        <p:spPr>
          <a:xfrm>
            <a:off x="760880" y="2406453"/>
            <a:ext cx="11167310" cy="2585170"/>
          </a:xfrm>
          <a:prstGeom prst="rect">
            <a:avLst/>
          </a:prstGeom>
        </p:spPr>
        <p:txBody>
          <a:bodyPr vert="horz" lIns="91440" tIns="45720" rIns="91440" bIns="45720" rtlCol="0" anchor="b">
            <a:normAutofit/>
          </a:bodyPr>
          <a:lstStyle>
            <a:lvl1pPr algn="l" defTabSz="415431" rtl="0" eaLnBrk="1" latinLnBrk="0" hangingPunct="1">
              <a:lnSpc>
                <a:spcPct val="90000"/>
              </a:lnSpc>
              <a:spcBef>
                <a:spcPct val="0"/>
              </a:spcBef>
              <a:buNone/>
              <a:defRPr sz="4000" b="1" kern="1200">
                <a:solidFill>
                  <a:srgbClr val="464544"/>
                </a:solidFill>
                <a:latin typeface="Arial" panose="020B0604020202020204" pitchFamily="34" charset="0"/>
                <a:ea typeface="Arial" panose="020B0604020202020204" pitchFamily="34" charset="0"/>
                <a:cs typeface="Arial" panose="020B0604020202020204" pitchFamily="34" charset="0"/>
                <a:sym typeface="Alright Sans Bold"/>
              </a:defRPr>
            </a:lvl1pPr>
          </a:lstStyle>
          <a:p>
            <a:r>
              <a:rPr lang="en-CA" sz="2800" dirty="0">
                <a:latin typeface="Arial"/>
                <a:cs typeface="Arial"/>
              </a:rPr>
              <a:t>Short version</a:t>
            </a:r>
            <a:br>
              <a:rPr lang="en-CA" dirty="0">
                <a:latin typeface="Arial"/>
                <a:cs typeface="Arial"/>
              </a:rPr>
            </a:br>
            <a:endParaRPr lang="en-CA" dirty="0">
              <a:latin typeface="Arial"/>
              <a:cs typeface="Arial"/>
            </a:endParaRPr>
          </a:p>
        </p:txBody>
      </p:sp>
    </p:spTree>
    <p:custDataLst>
      <p:tags r:id="rId1"/>
    </p:custDataLst>
    <p:extLst>
      <p:ext uri="{BB962C8B-B14F-4D97-AF65-F5344CB8AC3E}">
        <p14:creationId xmlns:p14="http://schemas.microsoft.com/office/powerpoint/2010/main" val="151409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A81E207B-87BC-E386-5D53-FC7ADF657C21}"/>
              </a:ext>
            </a:extLst>
          </p:cNvPr>
          <p:cNvGraphicFramePr>
            <a:graphicFrameLocks noGrp="1"/>
          </p:cNvGraphicFramePr>
          <p:nvPr>
            <p:extLst>
              <p:ext uri="{D42A27DB-BD31-4B8C-83A1-F6EECF244321}">
                <p14:modId xmlns:p14="http://schemas.microsoft.com/office/powerpoint/2010/main" val="2655130973"/>
              </p:ext>
            </p:extLst>
          </p:nvPr>
        </p:nvGraphicFramePr>
        <p:xfrm>
          <a:off x="1118959" y="827371"/>
          <a:ext cx="7893047" cy="4698580"/>
        </p:xfrm>
        <a:graphic>
          <a:graphicData uri="http://schemas.openxmlformats.org/drawingml/2006/table">
            <a:tbl>
              <a:tblPr firstRow="1" firstCol="1" bandRow="1">
                <a:tableStyleId>{5C22544A-7EE6-4342-B048-85BDC9FD1C3A}</a:tableStyleId>
              </a:tblPr>
              <a:tblGrid>
                <a:gridCol w="2059137">
                  <a:extLst>
                    <a:ext uri="{9D8B030D-6E8A-4147-A177-3AD203B41FA5}">
                      <a16:colId xmlns:a16="http://schemas.microsoft.com/office/drawing/2014/main" val="1487628161"/>
                    </a:ext>
                  </a:extLst>
                </a:gridCol>
                <a:gridCol w="2916955">
                  <a:extLst>
                    <a:ext uri="{9D8B030D-6E8A-4147-A177-3AD203B41FA5}">
                      <a16:colId xmlns:a16="http://schemas.microsoft.com/office/drawing/2014/main" val="1615724798"/>
                    </a:ext>
                  </a:extLst>
                </a:gridCol>
                <a:gridCol w="2916955">
                  <a:extLst>
                    <a:ext uri="{9D8B030D-6E8A-4147-A177-3AD203B41FA5}">
                      <a16:colId xmlns:a16="http://schemas.microsoft.com/office/drawing/2014/main" val="3896122282"/>
                    </a:ext>
                  </a:extLst>
                </a:gridCol>
              </a:tblGrid>
              <a:tr h="506984">
                <a:tc>
                  <a:txBody>
                    <a:bodyPr/>
                    <a:lstStyle/>
                    <a:p>
                      <a:pPr marL="0" marR="0" algn="ctr">
                        <a:lnSpc>
                          <a:spcPct val="107000"/>
                        </a:lnSpc>
                        <a:spcBef>
                          <a:spcPts val="0"/>
                        </a:spcBef>
                        <a:spcAft>
                          <a:spcPts val="0"/>
                        </a:spcAft>
                      </a:pPr>
                      <a:r>
                        <a:rPr lang="en-CA" sz="1200">
                          <a:effectLst/>
                          <a:latin typeface="Arial" panose="020B0604020202020204" pitchFamily="34" charset="0"/>
                          <a:cs typeface="Arial" panose="020B0604020202020204" pitchFamily="34" charset="0"/>
                        </a:rPr>
                        <a:t>Parameters</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CA" sz="1200">
                          <a:effectLst/>
                          <a:latin typeface="Arial"/>
                          <a:cs typeface="Arial"/>
                        </a:rPr>
                        <a:t>Octaplasma (n=12)</a:t>
                      </a:r>
                      <a:endParaRPr lang="en-US" sz="1200">
                        <a:effectLst/>
                        <a:latin typeface="Arial"/>
                        <a:cs typeface="Arial"/>
                      </a:endParaRPr>
                    </a:p>
                    <a:p>
                      <a:pPr marL="0" marR="0" algn="ctr">
                        <a:lnSpc>
                          <a:spcPct val="107000"/>
                        </a:lnSpc>
                        <a:spcBef>
                          <a:spcPts val="0"/>
                        </a:spcBef>
                        <a:spcAft>
                          <a:spcPts val="0"/>
                        </a:spcAft>
                      </a:pPr>
                      <a:r>
                        <a:rPr lang="en-CA" sz="1200">
                          <a:effectLst/>
                          <a:latin typeface="Arial"/>
                          <a:cs typeface="Arial"/>
                        </a:rPr>
                        <a:t>Mean (min–max)</a:t>
                      </a:r>
                      <a:endParaRPr lang="en-US" sz="1200">
                        <a:effectLst/>
                        <a:latin typeface="Arial"/>
                        <a:ea typeface="Calibri" panose="020F0502020204030204" pitchFamily="34" charset="0"/>
                        <a:cs typeface="Arial"/>
                      </a:endParaRPr>
                    </a:p>
                  </a:txBody>
                  <a:tcPr marL="68580" marR="68580" marT="0" marB="0" anchor="ctr"/>
                </a:tc>
                <a:tc>
                  <a:txBody>
                    <a:bodyPr/>
                    <a:lstStyle/>
                    <a:p>
                      <a:pPr marL="0" marR="0" algn="ctr">
                        <a:lnSpc>
                          <a:spcPct val="107000"/>
                        </a:lnSpc>
                        <a:spcBef>
                          <a:spcPts val="0"/>
                        </a:spcBef>
                        <a:spcAft>
                          <a:spcPts val="0"/>
                        </a:spcAft>
                      </a:pPr>
                      <a:r>
                        <a:rPr lang="en-CA" sz="1200">
                          <a:effectLst/>
                          <a:latin typeface="Arial"/>
                          <a:cs typeface="Arial"/>
                        </a:rPr>
                        <a:t>Reference ranges</a:t>
                      </a:r>
                      <a:endParaRPr lang="en-US" sz="1200">
                        <a:effectLst/>
                        <a:latin typeface="Arial"/>
                        <a:cs typeface="Arial"/>
                      </a:endParaRPr>
                    </a:p>
                    <a:p>
                      <a:pPr marL="0" marR="0" algn="ctr">
                        <a:lnSpc>
                          <a:spcPct val="107000"/>
                        </a:lnSpc>
                        <a:spcBef>
                          <a:spcPts val="0"/>
                        </a:spcBef>
                        <a:spcAft>
                          <a:spcPts val="0"/>
                        </a:spcAft>
                      </a:pPr>
                      <a:r>
                        <a:rPr lang="en-CA" sz="1200">
                          <a:effectLst/>
                          <a:latin typeface="Arial"/>
                          <a:cs typeface="Arial"/>
                        </a:rPr>
                        <a:t>FFP</a:t>
                      </a:r>
                      <a:endParaRPr lang="en-US" sz="1200">
                        <a:effectLst/>
                        <a:latin typeface="Arial"/>
                        <a:ea typeface="Calibri" panose="020F0502020204030204" pitchFamily="34" charset="0"/>
                        <a:cs typeface="Arial"/>
                      </a:endParaRPr>
                    </a:p>
                  </a:txBody>
                  <a:tcPr marL="68580" marR="68580" marT="0" marB="0" anchor="ctr"/>
                </a:tc>
                <a:extLst>
                  <a:ext uri="{0D108BD9-81ED-4DB2-BD59-A6C34878D82A}">
                    <a16:rowId xmlns:a16="http://schemas.microsoft.com/office/drawing/2014/main" val="1010691875"/>
                  </a:ext>
                </a:extLst>
              </a:tr>
              <a:tr h="316865">
                <a:tc>
                  <a:txBody>
                    <a:bodyPr/>
                    <a:lstStyle/>
                    <a:p>
                      <a:pPr marL="0" marR="0">
                        <a:lnSpc>
                          <a:spcPct val="107000"/>
                        </a:lnSpc>
                        <a:spcBef>
                          <a:spcPts val="0"/>
                        </a:spcBef>
                        <a:spcAft>
                          <a:spcPts val="0"/>
                        </a:spcAft>
                      </a:pPr>
                      <a:r>
                        <a:rPr lang="en-CA" sz="1200">
                          <a:effectLst/>
                          <a:latin typeface="Arial" panose="020B0604020202020204" pitchFamily="34" charset="0"/>
                          <a:cs typeface="Arial" panose="020B0604020202020204" pitchFamily="34" charset="0"/>
                        </a:rPr>
                        <a:t>Total protein (mg/mL)</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CA" sz="1200">
                          <a:effectLst/>
                          <a:latin typeface="Arial"/>
                          <a:cs typeface="Arial"/>
                        </a:rPr>
                        <a:t>55 (54–57)</a:t>
                      </a:r>
                      <a:endParaRPr lang="en-US" sz="1200">
                        <a:effectLst/>
                        <a:latin typeface="Arial"/>
                        <a:ea typeface="Calibri" panose="020F0502020204030204" pitchFamily="34" charset="0"/>
                        <a:cs typeface="Arial"/>
                      </a:endParaRPr>
                    </a:p>
                  </a:txBody>
                  <a:tcPr marL="68580" marR="68580" marT="0" marB="0" anchor="ctr"/>
                </a:tc>
                <a:tc>
                  <a:txBody>
                    <a:bodyPr/>
                    <a:lstStyle/>
                    <a:p>
                      <a:pPr marL="0" marR="0" algn="ctr">
                        <a:lnSpc>
                          <a:spcPct val="107000"/>
                        </a:lnSpc>
                        <a:spcBef>
                          <a:spcPts val="0"/>
                        </a:spcBef>
                        <a:spcAft>
                          <a:spcPts val="0"/>
                        </a:spcAft>
                      </a:pPr>
                      <a:r>
                        <a:rPr lang="en-CA" sz="1200">
                          <a:effectLst/>
                          <a:latin typeface="Arial"/>
                          <a:cs typeface="Arial"/>
                        </a:rPr>
                        <a:t>48–64</a:t>
                      </a:r>
                      <a:endParaRPr lang="en-US" sz="1200">
                        <a:effectLst/>
                        <a:latin typeface="Arial"/>
                        <a:ea typeface="Calibri" panose="020F0502020204030204" pitchFamily="34" charset="0"/>
                        <a:cs typeface="Arial"/>
                      </a:endParaRPr>
                    </a:p>
                  </a:txBody>
                  <a:tcPr marL="68580" marR="68580" marT="0" marB="0" anchor="ctr"/>
                </a:tc>
                <a:extLst>
                  <a:ext uri="{0D108BD9-81ED-4DB2-BD59-A6C34878D82A}">
                    <a16:rowId xmlns:a16="http://schemas.microsoft.com/office/drawing/2014/main" val="1968754370"/>
                  </a:ext>
                </a:extLst>
              </a:tr>
              <a:tr h="316865">
                <a:tc>
                  <a:txBody>
                    <a:bodyPr/>
                    <a:lstStyle/>
                    <a:p>
                      <a:pPr marL="0" marR="0">
                        <a:lnSpc>
                          <a:spcPct val="107000"/>
                        </a:lnSpc>
                        <a:spcBef>
                          <a:spcPts val="0"/>
                        </a:spcBef>
                        <a:spcAft>
                          <a:spcPts val="0"/>
                        </a:spcAft>
                      </a:pPr>
                      <a:r>
                        <a:rPr lang="en-CA" sz="1200">
                          <a:effectLst/>
                          <a:latin typeface="Arial"/>
                          <a:cs typeface="Arial"/>
                        </a:rPr>
                        <a:t>Albumin (mg/mL)</a:t>
                      </a:r>
                      <a:endParaRPr lang="en-US" sz="1200">
                        <a:effectLst/>
                        <a:latin typeface="Arial"/>
                        <a:ea typeface="Calibri" panose="020F0502020204030204" pitchFamily="34" charset="0"/>
                        <a:cs typeface="Arial"/>
                      </a:endParaRPr>
                    </a:p>
                  </a:txBody>
                  <a:tcPr marL="68580" marR="68580" marT="0" marB="0" anchor="ctr"/>
                </a:tc>
                <a:tc>
                  <a:txBody>
                    <a:bodyPr/>
                    <a:lstStyle/>
                    <a:p>
                      <a:pPr marL="0" marR="0" algn="ctr">
                        <a:lnSpc>
                          <a:spcPct val="107000"/>
                        </a:lnSpc>
                        <a:spcBef>
                          <a:spcPts val="0"/>
                        </a:spcBef>
                        <a:spcAft>
                          <a:spcPts val="0"/>
                        </a:spcAft>
                      </a:pPr>
                      <a:r>
                        <a:rPr lang="en-CA" sz="1200">
                          <a:effectLst/>
                          <a:latin typeface="Arial" panose="020B0604020202020204" pitchFamily="34" charset="0"/>
                          <a:cs typeface="Arial" panose="020B0604020202020204" pitchFamily="34" charset="0"/>
                        </a:rPr>
                        <a:t>32 (30–34)</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CA" sz="1200">
                          <a:effectLst/>
                          <a:latin typeface="Arial"/>
                          <a:cs typeface="Arial"/>
                        </a:rPr>
                        <a:t>28–41</a:t>
                      </a:r>
                      <a:endParaRPr lang="en-US" sz="1200">
                        <a:effectLst/>
                        <a:latin typeface="Arial"/>
                        <a:ea typeface="Calibri" panose="020F0502020204030204" pitchFamily="34" charset="0"/>
                        <a:cs typeface="Arial"/>
                      </a:endParaRPr>
                    </a:p>
                  </a:txBody>
                  <a:tcPr marL="68580" marR="68580" marT="0" marB="0" anchor="ctr"/>
                </a:tc>
                <a:extLst>
                  <a:ext uri="{0D108BD9-81ED-4DB2-BD59-A6C34878D82A}">
                    <a16:rowId xmlns:a16="http://schemas.microsoft.com/office/drawing/2014/main" val="1067295091"/>
                  </a:ext>
                </a:extLst>
              </a:tr>
              <a:tr h="316865">
                <a:tc>
                  <a:txBody>
                    <a:bodyPr/>
                    <a:lstStyle/>
                    <a:p>
                      <a:pPr marL="0" marR="0">
                        <a:lnSpc>
                          <a:spcPct val="107000"/>
                        </a:lnSpc>
                        <a:spcBef>
                          <a:spcPts val="0"/>
                        </a:spcBef>
                        <a:spcAft>
                          <a:spcPts val="0"/>
                        </a:spcAft>
                      </a:pPr>
                      <a:r>
                        <a:rPr lang="en-CA" sz="1200">
                          <a:effectLst/>
                          <a:latin typeface="Arial"/>
                          <a:cs typeface="Arial"/>
                        </a:rPr>
                        <a:t>Fibrinogen (mg/mL)</a:t>
                      </a:r>
                      <a:endParaRPr lang="en-US" sz="1200">
                        <a:effectLst/>
                        <a:latin typeface="Arial"/>
                        <a:ea typeface="Calibri" panose="020F0502020204030204" pitchFamily="34" charset="0"/>
                        <a:cs typeface="Arial"/>
                      </a:endParaRPr>
                    </a:p>
                  </a:txBody>
                  <a:tcPr marL="68580" marR="68580" marT="0" marB="0" anchor="ctr"/>
                </a:tc>
                <a:tc>
                  <a:txBody>
                    <a:bodyPr/>
                    <a:lstStyle/>
                    <a:p>
                      <a:pPr marL="0" marR="0" algn="ctr">
                        <a:lnSpc>
                          <a:spcPct val="107000"/>
                        </a:lnSpc>
                        <a:spcBef>
                          <a:spcPts val="0"/>
                        </a:spcBef>
                        <a:spcAft>
                          <a:spcPts val="0"/>
                        </a:spcAft>
                      </a:pPr>
                      <a:r>
                        <a:rPr lang="en-CA" sz="1200">
                          <a:effectLst/>
                          <a:latin typeface="Arial" panose="020B0604020202020204" pitchFamily="34" charset="0"/>
                          <a:cs typeface="Arial" panose="020B0604020202020204" pitchFamily="34" charset="0"/>
                        </a:rPr>
                        <a:t>2.5 (2.4–2.6)</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CA" sz="1200">
                          <a:effectLst/>
                          <a:latin typeface="Arial" panose="020B0604020202020204" pitchFamily="34" charset="0"/>
                          <a:cs typeface="Arial" panose="020B0604020202020204" pitchFamily="34" charset="0"/>
                        </a:rPr>
                        <a:t>1.45–3.85</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274267078"/>
                  </a:ext>
                </a:extLst>
              </a:tr>
              <a:tr h="361798">
                <a:tc>
                  <a:txBody>
                    <a:bodyPr/>
                    <a:lstStyle/>
                    <a:p>
                      <a:pPr marL="0" marR="0">
                        <a:lnSpc>
                          <a:spcPct val="107000"/>
                        </a:lnSpc>
                        <a:spcBef>
                          <a:spcPts val="0"/>
                        </a:spcBef>
                        <a:spcAft>
                          <a:spcPts val="0"/>
                        </a:spcAft>
                      </a:pPr>
                      <a:r>
                        <a:rPr lang="en-CA" sz="1200">
                          <a:effectLst/>
                          <a:latin typeface="Arial"/>
                          <a:cs typeface="Arial"/>
                        </a:rPr>
                        <a:t>IgG (mg/mL)</a:t>
                      </a:r>
                      <a:endParaRPr lang="en-US" sz="1200">
                        <a:effectLst/>
                        <a:latin typeface="Arial"/>
                        <a:ea typeface="Calibri" panose="020F0502020204030204" pitchFamily="34" charset="0"/>
                        <a:cs typeface="Arial"/>
                      </a:endParaRPr>
                    </a:p>
                  </a:txBody>
                  <a:tcPr marL="68580" marR="68580" marT="0" marB="0" anchor="ctr"/>
                </a:tc>
                <a:tc>
                  <a:txBody>
                    <a:bodyPr/>
                    <a:lstStyle/>
                    <a:p>
                      <a:pPr marL="0" marR="0" algn="ctr">
                        <a:lnSpc>
                          <a:spcPct val="107000"/>
                        </a:lnSpc>
                        <a:spcBef>
                          <a:spcPts val="0"/>
                        </a:spcBef>
                        <a:spcAft>
                          <a:spcPts val="0"/>
                        </a:spcAft>
                      </a:pPr>
                      <a:r>
                        <a:rPr lang="en-CA" sz="1200">
                          <a:effectLst/>
                          <a:latin typeface="Arial" panose="020B0604020202020204" pitchFamily="34" charset="0"/>
                          <a:cs typeface="Arial" panose="020B0604020202020204" pitchFamily="34" charset="0"/>
                        </a:rPr>
                        <a:t>9.65 (9.15–10.10)</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CA" sz="1200">
                          <a:effectLst/>
                          <a:latin typeface="Arial"/>
                          <a:cs typeface="Arial"/>
                        </a:rPr>
                        <a:t>6.60–14.50</a:t>
                      </a:r>
                      <a:endParaRPr lang="en-US" sz="1200">
                        <a:effectLst/>
                        <a:latin typeface="Arial"/>
                        <a:ea typeface="Calibri" panose="020F0502020204030204" pitchFamily="34" charset="0"/>
                        <a:cs typeface="Arial"/>
                      </a:endParaRPr>
                    </a:p>
                  </a:txBody>
                  <a:tcPr marL="68580" marR="68580" marT="0" marB="0" anchor="ctr"/>
                </a:tc>
                <a:extLst>
                  <a:ext uri="{0D108BD9-81ED-4DB2-BD59-A6C34878D82A}">
                    <a16:rowId xmlns:a16="http://schemas.microsoft.com/office/drawing/2014/main" val="4021268808"/>
                  </a:ext>
                </a:extLst>
              </a:tr>
              <a:tr h="316865">
                <a:tc>
                  <a:txBody>
                    <a:bodyPr/>
                    <a:lstStyle/>
                    <a:p>
                      <a:pPr marL="0" marR="0">
                        <a:lnSpc>
                          <a:spcPct val="107000"/>
                        </a:lnSpc>
                        <a:spcBef>
                          <a:spcPts val="0"/>
                        </a:spcBef>
                        <a:spcAft>
                          <a:spcPts val="0"/>
                        </a:spcAft>
                      </a:pPr>
                      <a:r>
                        <a:rPr lang="en-CA" sz="1200">
                          <a:effectLst/>
                          <a:latin typeface="Arial"/>
                          <a:cs typeface="Arial"/>
                        </a:rPr>
                        <a:t>IgA (mg/mL)</a:t>
                      </a:r>
                      <a:endParaRPr lang="en-US" sz="1200">
                        <a:effectLst/>
                        <a:latin typeface="Arial"/>
                        <a:ea typeface="Calibri" panose="020F0502020204030204" pitchFamily="34" charset="0"/>
                        <a:cs typeface="Arial"/>
                      </a:endParaRPr>
                    </a:p>
                  </a:txBody>
                  <a:tcPr marL="68580" marR="68580" marT="0" marB="0" anchor="ctr"/>
                </a:tc>
                <a:tc>
                  <a:txBody>
                    <a:bodyPr/>
                    <a:lstStyle/>
                    <a:p>
                      <a:pPr marL="0" marR="0" algn="ctr">
                        <a:lnSpc>
                          <a:spcPct val="107000"/>
                        </a:lnSpc>
                        <a:spcBef>
                          <a:spcPts val="0"/>
                        </a:spcBef>
                        <a:spcAft>
                          <a:spcPts val="0"/>
                        </a:spcAft>
                      </a:pPr>
                      <a:r>
                        <a:rPr lang="en-CA" sz="1200">
                          <a:effectLst/>
                          <a:latin typeface="Arial" panose="020B0604020202020204" pitchFamily="34" charset="0"/>
                          <a:cs typeface="Arial" panose="020B0604020202020204" pitchFamily="34" charset="0"/>
                        </a:rPr>
                        <a:t>2.00 (1.80–2.05)</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CA" sz="1200">
                          <a:effectLst/>
                          <a:latin typeface="Arial"/>
                          <a:cs typeface="Arial"/>
                        </a:rPr>
                        <a:t>0.75–4.20</a:t>
                      </a:r>
                      <a:endParaRPr lang="en-US" sz="1200">
                        <a:effectLst/>
                        <a:latin typeface="Arial"/>
                        <a:ea typeface="Calibri" panose="020F0502020204030204" pitchFamily="34" charset="0"/>
                        <a:cs typeface="Arial"/>
                      </a:endParaRPr>
                    </a:p>
                  </a:txBody>
                  <a:tcPr marL="68580" marR="68580" marT="0" marB="0" anchor="ctr"/>
                </a:tc>
                <a:extLst>
                  <a:ext uri="{0D108BD9-81ED-4DB2-BD59-A6C34878D82A}">
                    <a16:rowId xmlns:a16="http://schemas.microsoft.com/office/drawing/2014/main" val="1117944859"/>
                  </a:ext>
                </a:extLst>
              </a:tr>
              <a:tr h="316865">
                <a:tc>
                  <a:txBody>
                    <a:bodyPr/>
                    <a:lstStyle/>
                    <a:p>
                      <a:pPr marL="0" marR="0">
                        <a:lnSpc>
                          <a:spcPct val="107000"/>
                        </a:lnSpc>
                        <a:spcBef>
                          <a:spcPts val="0"/>
                        </a:spcBef>
                        <a:spcAft>
                          <a:spcPts val="0"/>
                        </a:spcAft>
                      </a:pPr>
                      <a:r>
                        <a:rPr lang="en-CA" sz="1200">
                          <a:effectLst/>
                          <a:latin typeface="Arial"/>
                          <a:cs typeface="Arial"/>
                        </a:rPr>
                        <a:t>IgM (mg/mL)</a:t>
                      </a:r>
                      <a:endParaRPr lang="en-US" sz="1200">
                        <a:effectLst/>
                        <a:latin typeface="Arial"/>
                        <a:ea typeface="Calibri" panose="020F0502020204030204" pitchFamily="34" charset="0"/>
                        <a:cs typeface="Arial"/>
                      </a:endParaRPr>
                    </a:p>
                  </a:txBody>
                  <a:tcPr marL="68580" marR="68580" marT="0" marB="0" anchor="ctr"/>
                </a:tc>
                <a:tc>
                  <a:txBody>
                    <a:bodyPr/>
                    <a:lstStyle/>
                    <a:p>
                      <a:pPr marL="0" marR="0" algn="ctr">
                        <a:lnSpc>
                          <a:spcPct val="107000"/>
                        </a:lnSpc>
                        <a:spcBef>
                          <a:spcPts val="0"/>
                        </a:spcBef>
                        <a:spcAft>
                          <a:spcPts val="0"/>
                        </a:spcAft>
                      </a:pPr>
                      <a:r>
                        <a:rPr lang="en-CA" sz="1200">
                          <a:effectLst/>
                          <a:latin typeface="Arial"/>
                          <a:cs typeface="Arial"/>
                        </a:rPr>
                        <a:t>1.25 (1.20–1.30)</a:t>
                      </a:r>
                      <a:endParaRPr lang="en-US" sz="1200">
                        <a:effectLst/>
                        <a:latin typeface="Arial"/>
                        <a:ea typeface="Calibri" panose="020F0502020204030204" pitchFamily="34" charset="0"/>
                        <a:cs typeface="Arial"/>
                      </a:endParaRPr>
                    </a:p>
                  </a:txBody>
                  <a:tcPr marL="68580" marR="68580" marT="0" marB="0" anchor="ctr"/>
                </a:tc>
                <a:tc>
                  <a:txBody>
                    <a:bodyPr/>
                    <a:lstStyle/>
                    <a:p>
                      <a:pPr marL="0" marR="0" algn="ctr">
                        <a:lnSpc>
                          <a:spcPct val="107000"/>
                        </a:lnSpc>
                        <a:spcBef>
                          <a:spcPts val="0"/>
                        </a:spcBef>
                        <a:spcAft>
                          <a:spcPts val="0"/>
                        </a:spcAft>
                      </a:pPr>
                      <a:r>
                        <a:rPr lang="en-CA" sz="1200">
                          <a:effectLst/>
                          <a:latin typeface="Arial"/>
                          <a:cs typeface="Arial"/>
                        </a:rPr>
                        <a:t>0.40–3.10</a:t>
                      </a:r>
                      <a:endParaRPr lang="en-US" sz="1200">
                        <a:effectLst/>
                        <a:latin typeface="Arial"/>
                        <a:ea typeface="Calibri" panose="020F0502020204030204" pitchFamily="34" charset="0"/>
                        <a:cs typeface="Arial"/>
                      </a:endParaRPr>
                    </a:p>
                  </a:txBody>
                  <a:tcPr marL="68580" marR="68580" marT="0" marB="0" anchor="ctr"/>
                </a:tc>
                <a:extLst>
                  <a:ext uri="{0D108BD9-81ED-4DB2-BD59-A6C34878D82A}">
                    <a16:rowId xmlns:a16="http://schemas.microsoft.com/office/drawing/2014/main" val="4163977708"/>
                  </a:ext>
                </a:extLst>
              </a:tr>
              <a:tr h="316865">
                <a:tc>
                  <a:txBody>
                    <a:bodyPr/>
                    <a:lstStyle/>
                    <a:p>
                      <a:pPr marL="0" marR="0">
                        <a:lnSpc>
                          <a:spcPct val="107000"/>
                        </a:lnSpc>
                        <a:spcBef>
                          <a:spcPts val="0"/>
                        </a:spcBef>
                        <a:spcAft>
                          <a:spcPts val="0"/>
                        </a:spcAft>
                      </a:pPr>
                      <a:r>
                        <a:rPr lang="en-CA" sz="1200">
                          <a:effectLst/>
                          <a:latin typeface="Arial"/>
                          <a:cs typeface="Arial"/>
                        </a:rPr>
                        <a:t>Factor V (IU/mL)</a:t>
                      </a:r>
                      <a:endParaRPr lang="en-US" sz="1200">
                        <a:effectLst/>
                        <a:latin typeface="Arial"/>
                        <a:ea typeface="Calibri" panose="020F0502020204030204" pitchFamily="34" charset="0"/>
                        <a:cs typeface="Arial"/>
                      </a:endParaRPr>
                    </a:p>
                  </a:txBody>
                  <a:tcPr marL="68580" marR="68580" marT="0" marB="0" anchor="ctr"/>
                </a:tc>
                <a:tc>
                  <a:txBody>
                    <a:bodyPr/>
                    <a:lstStyle/>
                    <a:p>
                      <a:pPr marL="0" marR="0" algn="ctr">
                        <a:lnSpc>
                          <a:spcPct val="107000"/>
                        </a:lnSpc>
                        <a:spcBef>
                          <a:spcPts val="0"/>
                        </a:spcBef>
                        <a:spcAft>
                          <a:spcPts val="0"/>
                        </a:spcAft>
                      </a:pPr>
                      <a:r>
                        <a:rPr lang="en-CA" sz="1200">
                          <a:effectLst/>
                          <a:latin typeface="Arial" panose="020B0604020202020204" pitchFamily="34" charset="0"/>
                          <a:cs typeface="Arial" panose="020B0604020202020204" pitchFamily="34" charset="0"/>
                        </a:rPr>
                        <a:t>0.78 (0.75–0.84)</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CA" sz="1200">
                          <a:effectLst/>
                          <a:latin typeface="Arial" panose="020B0604020202020204" pitchFamily="34" charset="0"/>
                          <a:cs typeface="Arial" panose="020B0604020202020204" pitchFamily="34" charset="0"/>
                        </a:rPr>
                        <a:t>0.54–1.45</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330250295"/>
                  </a:ext>
                </a:extLst>
              </a:tr>
              <a:tr h="316865">
                <a:tc>
                  <a:txBody>
                    <a:bodyPr/>
                    <a:lstStyle/>
                    <a:p>
                      <a:pPr marL="0" marR="0">
                        <a:lnSpc>
                          <a:spcPct val="107000"/>
                        </a:lnSpc>
                        <a:spcBef>
                          <a:spcPts val="0"/>
                        </a:spcBef>
                        <a:spcAft>
                          <a:spcPts val="0"/>
                        </a:spcAft>
                      </a:pPr>
                      <a:r>
                        <a:rPr lang="en-CA" sz="1200">
                          <a:effectLst/>
                          <a:latin typeface="Arial"/>
                          <a:cs typeface="Arial"/>
                        </a:rPr>
                        <a:t>Factor VII (IU/mL)</a:t>
                      </a:r>
                      <a:endParaRPr lang="en-US" sz="1200">
                        <a:effectLst/>
                        <a:latin typeface="Arial"/>
                        <a:ea typeface="Calibri" panose="020F0502020204030204" pitchFamily="34" charset="0"/>
                        <a:cs typeface="Arial"/>
                      </a:endParaRPr>
                    </a:p>
                  </a:txBody>
                  <a:tcPr marL="68580" marR="68580" marT="0" marB="0" anchor="ctr"/>
                </a:tc>
                <a:tc>
                  <a:txBody>
                    <a:bodyPr/>
                    <a:lstStyle/>
                    <a:p>
                      <a:pPr marL="0" marR="0" algn="ctr">
                        <a:lnSpc>
                          <a:spcPct val="107000"/>
                        </a:lnSpc>
                        <a:spcBef>
                          <a:spcPts val="0"/>
                        </a:spcBef>
                        <a:spcAft>
                          <a:spcPts val="0"/>
                        </a:spcAft>
                      </a:pPr>
                      <a:r>
                        <a:rPr lang="en-CA" sz="1200">
                          <a:effectLst/>
                          <a:latin typeface="Arial" panose="020B0604020202020204" pitchFamily="34" charset="0"/>
                          <a:cs typeface="Arial" panose="020B0604020202020204" pitchFamily="34" charset="0"/>
                        </a:rPr>
                        <a:t>1.08 (0.90–1.17)</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CA" sz="1200">
                          <a:effectLst/>
                          <a:latin typeface="Arial"/>
                          <a:cs typeface="Arial"/>
                        </a:rPr>
                        <a:t>0.62–1.65</a:t>
                      </a:r>
                      <a:endParaRPr lang="en-US" sz="1200">
                        <a:effectLst/>
                        <a:latin typeface="Arial"/>
                        <a:ea typeface="Calibri" panose="020F0502020204030204" pitchFamily="34" charset="0"/>
                        <a:cs typeface="Arial"/>
                      </a:endParaRPr>
                    </a:p>
                  </a:txBody>
                  <a:tcPr marL="68580" marR="68580" marT="0" marB="0" anchor="ctr"/>
                </a:tc>
                <a:extLst>
                  <a:ext uri="{0D108BD9-81ED-4DB2-BD59-A6C34878D82A}">
                    <a16:rowId xmlns:a16="http://schemas.microsoft.com/office/drawing/2014/main" val="358429331"/>
                  </a:ext>
                </a:extLst>
              </a:tr>
              <a:tr h="344283">
                <a:tc>
                  <a:txBody>
                    <a:bodyPr/>
                    <a:lstStyle/>
                    <a:p>
                      <a:pPr marL="0" marR="0">
                        <a:lnSpc>
                          <a:spcPct val="107000"/>
                        </a:lnSpc>
                        <a:spcBef>
                          <a:spcPts val="0"/>
                        </a:spcBef>
                        <a:spcAft>
                          <a:spcPts val="0"/>
                        </a:spcAft>
                      </a:pPr>
                      <a:r>
                        <a:rPr lang="en-CA" sz="1200">
                          <a:effectLst/>
                          <a:latin typeface="Arial"/>
                          <a:cs typeface="Arial"/>
                        </a:rPr>
                        <a:t>Factor X (IU/mL)</a:t>
                      </a:r>
                      <a:endParaRPr lang="en-US" sz="1200">
                        <a:effectLst/>
                        <a:latin typeface="Arial"/>
                        <a:ea typeface="Calibri" panose="020F0502020204030204" pitchFamily="34" charset="0"/>
                        <a:cs typeface="Arial"/>
                      </a:endParaRPr>
                    </a:p>
                  </a:txBody>
                  <a:tcPr marL="68580" marR="68580" marT="0" marB="0" anchor="ctr"/>
                </a:tc>
                <a:tc>
                  <a:txBody>
                    <a:bodyPr/>
                    <a:lstStyle/>
                    <a:p>
                      <a:pPr marL="0" marR="0" algn="ctr">
                        <a:lnSpc>
                          <a:spcPct val="107000"/>
                        </a:lnSpc>
                        <a:spcBef>
                          <a:spcPts val="0"/>
                        </a:spcBef>
                        <a:spcAft>
                          <a:spcPts val="0"/>
                        </a:spcAft>
                      </a:pPr>
                      <a:r>
                        <a:rPr lang="en-CA" sz="1200">
                          <a:effectLst/>
                          <a:latin typeface="Arial"/>
                          <a:cs typeface="Arial"/>
                        </a:rPr>
                        <a:t>0.78 (0.75–0.80)</a:t>
                      </a:r>
                      <a:endParaRPr lang="en-US" sz="1200">
                        <a:effectLst/>
                        <a:latin typeface="Arial"/>
                        <a:ea typeface="Calibri" panose="020F0502020204030204" pitchFamily="34" charset="0"/>
                        <a:cs typeface="Arial"/>
                      </a:endParaRPr>
                    </a:p>
                  </a:txBody>
                  <a:tcPr marL="68580" marR="68580" marT="0" marB="0" anchor="ctr"/>
                </a:tc>
                <a:tc>
                  <a:txBody>
                    <a:bodyPr/>
                    <a:lstStyle/>
                    <a:p>
                      <a:pPr marL="0" marR="0" algn="ctr">
                        <a:lnSpc>
                          <a:spcPct val="107000"/>
                        </a:lnSpc>
                        <a:spcBef>
                          <a:spcPts val="0"/>
                        </a:spcBef>
                        <a:spcAft>
                          <a:spcPts val="0"/>
                        </a:spcAft>
                      </a:pPr>
                      <a:r>
                        <a:rPr lang="en-CA" sz="1200">
                          <a:effectLst/>
                          <a:latin typeface="Arial" panose="020B0604020202020204" pitchFamily="34" charset="0"/>
                          <a:cs typeface="Arial" panose="020B0604020202020204" pitchFamily="34" charset="0"/>
                        </a:rPr>
                        <a:t>0.68–1.48</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136952645"/>
                  </a:ext>
                </a:extLst>
              </a:tr>
              <a:tr h="316865">
                <a:tc>
                  <a:txBody>
                    <a:bodyPr/>
                    <a:lstStyle/>
                    <a:p>
                      <a:pPr marL="0" marR="0">
                        <a:lnSpc>
                          <a:spcPct val="107000"/>
                        </a:lnSpc>
                        <a:spcBef>
                          <a:spcPts val="0"/>
                        </a:spcBef>
                        <a:spcAft>
                          <a:spcPts val="0"/>
                        </a:spcAft>
                      </a:pPr>
                      <a:r>
                        <a:rPr lang="en-CA" sz="1200">
                          <a:effectLst/>
                          <a:latin typeface="Arial"/>
                          <a:cs typeface="Arial"/>
                        </a:rPr>
                        <a:t>Factor XI (IU/mL)</a:t>
                      </a:r>
                      <a:endParaRPr lang="en-US" sz="1200">
                        <a:effectLst/>
                        <a:latin typeface="Arial"/>
                        <a:ea typeface="Calibri" panose="020F0502020204030204" pitchFamily="34" charset="0"/>
                        <a:cs typeface="Arial"/>
                      </a:endParaRPr>
                    </a:p>
                  </a:txBody>
                  <a:tcPr marL="68580" marR="68580" marT="0" marB="0" anchor="ctr"/>
                </a:tc>
                <a:tc>
                  <a:txBody>
                    <a:bodyPr/>
                    <a:lstStyle/>
                    <a:p>
                      <a:pPr marL="0" marR="0" algn="ctr">
                        <a:lnSpc>
                          <a:spcPct val="107000"/>
                        </a:lnSpc>
                        <a:spcBef>
                          <a:spcPts val="0"/>
                        </a:spcBef>
                        <a:spcAft>
                          <a:spcPts val="0"/>
                        </a:spcAft>
                      </a:pPr>
                      <a:r>
                        <a:rPr lang="en-CA" sz="1200">
                          <a:effectLst/>
                          <a:latin typeface="Arial"/>
                          <a:cs typeface="Arial"/>
                        </a:rPr>
                        <a:t>0.99 (0.91–1.04)</a:t>
                      </a:r>
                      <a:endParaRPr lang="en-US" sz="1200">
                        <a:effectLst/>
                        <a:latin typeface="Arial"/>
                        <a:ea typeface="Calibri" panose="020F0502020204030204" pitchFamily="34" charset="0"/>
                        <a:cs typeface="Arial"/>
                      </a:endParaRPr>
                    </a:p>
                  </a:txBody>
                  <a:tcPr marL="68580" marR="68580" marT="0" marB="0" anchor="ctr"/>
                </a:tc>
                <a:tc>
                  <a:txBody>
                    <a:bodyPr/>
                    <a:lstStyle/>
                    <a:p>
                      <a:pPr marL="0" marR="0" algn="ctr">
                        <a:lnSpc>
                          <a:spcPct val="107000"/>
                        </a:lnSpc>
                        <a:spcBef>
                          <a:spcPts val="0"/>
                        </a:spcBef>
                        <a:spcAft>
                          <a:spcPts val="0"/>
                        </a:spcAft>
                      </a:pPr>
                      <a:r>
                        <a:rPr lang="en-CA" sz="1200">
                          <a:effectLst/>
                          <a:latin typeface="Arial" panose="020B0604020202020204" pitchFamily="34" charset="0"/>
                          <a:cs typeface="Arial" panose="020B0604020202020204" pitchFamily="34" charset="0"/>
                        </a:rPr>
                        <a:t>0.42–1.44</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511445791"/>
                  </a:ext>
                </a:extLst>
              </a:tr>
              <a:tr h="316865">
                <a:tc>
                  <a:txBody>
                    <a:bodyPr/>
                    <a:lstStyle/>
                    <a:p>
                      <a:pPr marL="0" marR="0">
                        <a:lnSpc>
                          <a:spcPct val="107000"/>
                        </a:lnSpc>
                        <a:spcBef>
                          <a:spcPts val="0"/>
                        </a:spcBef>
                        <a:spcAft>
                          <a:spcPts val="0"/>
                        </a:spcAft>
                      </a:pPr>
                      <a:r>
                        <a:rPr lang="en-CA" sz="1200">
                          <a:effectLst/>
                          <a:latin typeface="Arial"/>
                          <a:cs typeface="Arial"/>
                        </a:rPr>
                        <a:t>Protein C (IU/mL)</a:t>
                      </a:r>
                      <a:endParaRPr lang="en-US" sz="1200">
                        <a:effectLst/>
                        <a:latin typeface="Arial"/>
                        <a:ea typeface="Calibri" panose="020F0502020204030204" pitchFamily="34" charset="0"/>
                        <a:cs typeface="Arial"/>
                      </a:endParaRPr>
                    </a:p>
                  </a:txBody>
                  <a:tcPr marL="68580" marR="68580" marT="0" marB="0" anchor="ctr"/>
                </a:tc>
                <a:tc>
                  <a:txBody>
                    <a:bodyPr/>
                    <a:lstStyle/>
                    <a:p>
                      <a:pPr marL="0" marR="0" algn="ctr">
                        <a:lnSpc>
                          <a:spcPct val="107000"/>
                        </a:lnSpc>
                        <a:spcBef>
                          <a:spcPts val="0"/>
                        </a:spcBef>
                        <a:spcAft>
                          <a:spcPts val="0"/>
                        </a:spcAft>
                      </a:pPr>
                      <a:r>
                        <a:rPr lang="en-CA" sz="1200">
                          <a:effectLst/>
                          <a:latin typeface="Arial"/>
                          <a:cs typeface="Arial"/>
                        </a:rPr>
                        <a:t>0.85 (0.81–0.87)</a:t>
                      </a:r>
                      <a:endParaRPr lang="en-US" sz="1200">
                        <a:effectLst/>
                        <a:latin typeface="Arial"/>
                        <a:ea typeface="Calibri" panose="020F0502020204030204" pitchFamily="34" charset="0"/>
                        <a:cs typeface="Arial"/>
                      </a:endParaRPr>
                    </a:p>
                  </a:txBody>
                  <a:tcPr marL="68580" marR="68580" marT="0" marB="0" anchor="ctr"/>
                </a:tc>
                <a:tc>
                  <a:txBody>
                    <a:bodyPr/>
                    <a:lstStyle/>
                    <a:p>
                      <a:pPr marL="0" marR="0" algn="ctr">
                        <a:lnSpc>
                          <a:spcPct val="107000"/>
                        </a:lnSpc>
                        <a:spcBef>
                          <a:spcPts val="0"/>
                        </a:spcBef>
                        <a:spcAft>
                          <a:spcPts val="0"/>
                        </a:spcAft>
                      </a:pPr>
                      <a:r>
                        <a:rPr lang="en-CA" sz="1200">
                          <a:effectLst/>
                          <a:latin typeface="Arial" panose="020B0604020202020204" pitchFamily="34" charset="0"/>
                          <a:cs typeface="Arial" panose="020B0604020202020204" pitchFamily="34" charset="0"/>
                        </a:rPr>
                        <a:t>0.58–1.64</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370797587"/>
                  </a:ext>
                </a:extLst>
              </a:tr>
              <a:tr h="316865">
                <a:tc>
                  <a:txBody>
                    <a:bodyPr/>
                    <a:lstStyle/>
                    <a:p>
                      <a:pPr marL="0" marR="0">
                        <a:lnSpc>
                          <a:spcPct val="107000"/>
                        </a:lnSpc>
                        <a:spcBef>
                          <a:spcPts val="0"/>
                        </a:spcBef>
                        <a:spcAft>
                          <a:spcPts val="0"/>
                        </a:spcAft>
                      </a:pPr>
                      <a:r>
                        <a:rPr lang="en-CA" sz="1200">
                          <a:effectLst/>
                          <a:latin typeface="Arial"/>
                          <a:cs typeface="Arial"/>
                        </a:rPr>
                        <a:t>Protein S (IU/mL)</a:t>
                      </a:r>
                      <a:endParaRPr lang="en-US" sz="1200">
                        <a:effectLst/>
                        <a:latin typeface="Arial"/>
                        <a:ea typeface="Calibri" panose="020F0502020204030204" pitchFamily="34" charset="0"/>
                        <a:cs typeface="Arial"/>
                      </a:endParaRPr>
                    </a:p>
                  </a:txBody>
                  <a:tcPr marL="68580" marR="68580" marT="0" marB="0" anchor="ctr"/>
                </a:tc>
                <a:tc>
                  <a:txBody>
                    <a:bodyPr/>
                    <a:lstStyle/>
                    <a:p>
                      <a:pPr marL="0" marR="0" algn="ctr">
                        <a:lnSpc>
                          <a:spcPct val="107000"/>
                        </a:lnSpc>
                        <a:spcBef>
                          <a:spcPts val="0"/>
                        </a:spcBef>
                        <a:spcAft>
                          <a:spcPts val="0"/>
                        </a:spcAft>
                      </a:pPr>
                      <a:r>
                        <a:rPr lang="en-CA" sz="1200">
                          <a:effectLst/>
                          <a:latin typeface="Arial" panose="020B0604020202020204" pitchFamily="34" charset="0"/>
                          <a:cs typeface="Arial" panose="020B0604020202020204" pitchFamily="34" charset="0"/>
                        </a:rPr>
                        <a:t>0.64 (0.55–0.71)</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CA" sz="1200">
                          <a:effectLst/>
                          <a:latin typeface="Arial" panose="020B0604020202020204" pitchFamily="34" charset="0"/>
                          <a:cs typeface="Arial" panose="020B0604020202020204" pitchFamily="34" charset="0"/>
                        </a:rPr>
                        <a:t>0.56–1.68</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343078171"/>
                  </a:ext>
                </a:extLst>
              </a:tr>
              <a:tr h="316865">
                <a:tc>
                  <a:txBody>
                    <a:bodyPr/>
                    <a:lstStyle/>
                    <a:p>
                      <a:pPr marL="0" marR="0">
                        <a:lnSpc>
                          <a:spcPct val="107000"/>
                        </a:lnSpc>
                        <a:spcBef>
                          <a:spcPts val="0"/>
                        </a:spcBef>
                        <a:spcAft>
                          <a:spcPts val="0"/>
                        </a:spcAft>
                      </a:pPr>
                      <a:r>
                        <a:rPr lang="en-CA" sz="1200">
                          <a:effectLst/>
                          <a:latin typeface="Arial"/>
                          <a:cs typeface="Arial"/>
                        </a:rPr>
                        <a:t>Plasmin inhibitor (IU/mL)</a:t>
                      </a:r>
                      <a:endParaRPr lang="en-US" sz="1200">
                        <a:effectLst/>
                        <a:latin typeface="Arial"/>
                        <a:ea typeface="Calibri" panose="020F0502020204030204" pitchFamily="34" charset="0"/>
                        <a:cs typeface="Arial"/>
                      </a:endParaRPr>
                    </a:p>
                  </a:txBody>
                  <a:tcPr marL="68580" marR="68580" marT="0" marB="0" anchor="ctr"/>
                </a:tc>
                <a:tc>
                  <a:txBody>
                    <a:bodyPr/>
                    <a:lstStyle/>
                    <a:p>
                      <a:pPr marL="0" marR="0" algn="ctr">
                        <a:lnSpc>
                          <a:spcPct val="107000"/>
                        </a:lnSpc>
                        <a:spcBef>
                          <a:spcPts val="0"/>
                        </a:spcBef>
                        <a:spcAft>
                          <a:spcPts val="0"/>
                        </a:spcAft>
                      </a:pPr>
                      <a:r>
                        <a:rPr lang="en-CA" sz="1200">
                          <a:effectLst/>
                          <a:latin typeface="Arial" panose="020B0604020202020204" pitchFamily="34" charset="0"/>
                          <a:cs typeface="Arial" panose="020B0604020202020204" pitchFamily="34" charset="0"/>
                        </a:rPr>
                        <a:t>0.23 (0.20–0.27)</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CA" sz="1200">
                          <a:effectLst/>
                          <a:latin typeface="Arial" panose="020B0604020202020204" pitchFamily="34" charset="0"/>
                          <a:cs typeface="Arial" panose="020B0604020202020204" pitchFamily="34" charset="0"/>
                        </a:rPr>
                        <a:t>0.72–1.32</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316227807"/>
                  </a:ext>
                </a:extLst>
              </a:tr>
            </a:tbl>
          </a:graphicData>
        </a:graphic>
      </p:graphicFrame>
      <p:sp>
        <p:nvSpPr>
          <p:cNvPr id="4" name="Title 1">
            <a:extLst>
              <a:ext uri="{FF2B5EF4-FFF2-40B4-BE49-F238E27FC236}">
                <a16:creationId xmlns:a16="http://schemas.microsoft.com/office/drawing/2014/main" id="{2358B09B-88FB-F8EF-AA2B-DEE3A58C8610}"/>
              </a:ext>
            </a:extLst>
          </p:cNvPr>
          <p:cNvSpPr>
            <a:spLocks noGrp="1"/>
          </p:cNvSpPr>
          <p:nvPr>
            <p:ph type="title"/>
          </p:nvPr>
        </p:nvSpPr>
        <p:spPr>
          <a:xfrm>
            <a:off x="405758" y="128159"/>
            <a:ext cx="11295490" cy="625942"/>
          </a:xfrm>
        </p:spPr>
        <p:txBody>
          <a:bodyPr>
            <a:noAutofit/>
          </a:bodyPr>
          <a:lstStyle/>
          <a:p>
            <a:r>
              <a:rPr lang="en-CA" sz="2400">
                <a:latin typeface="Arial"/>
                <a:cs typeface="Arial"/>
              </a:rPr>
              <a:t>Plasma protein levels</a:t>
            </a:r>
            <a:endParaRPr lang="en-CA" sz="2400"/>
          </a:p>
        </p:txBody>
      </p:sp>
      <p:sp>
        <p:nvSpPr>
          <p:cNvPr id="5" name="TextBox 4">
            <a:extLst>
              <a:ext uri="{FF2B5EF4-FFF2-40B4-BE49-F238E27FC236}">
                <a16:creationId xmlns:a16="http://schemas.microsoft.com/office/drawing/2014/main" id="{4C035995-A21C-438B-276C-F584D8D75BDC}"/>
              </a:ext>
            </a:extLst>
          </p:cNvPr>
          <p:cNvSpPr txBox="1"/>
          <p:nvPr/>
        </p:nvSpPr>
        <p:spPr>
          <a:xfrm>
            <a:off x="905607" y="5591907"/>
            <a:ext cx="10295792" cy="461665"/>
          </a:xfrm>
          <a:prstGeom prst="rect">
            <a:avLst/>
          </a:prstGeom>
          <a:noFill/>
        </p:spPr>
        <p:txBody>
          <a:bodyPr wrap="square" lIns="91440" tIns="45720" rIns="91440" bIns="45720" rtlCol="0" anchor="t">
            <a:spAutoFit/>
          </a:bodyPr>
          <a:lstStyle/>
          <a:p>
            <a:r>
              <a:rPr lang="en-CA" sz="1200" dirty="0">
                <a:effectLst/>
                <a:latin typeface="Arial"/>
                <a:ea typeface="Calibri" panose="020F0502020204030204" pitchFamily="34" charset="0"/>
                <a:cs typeface="Arial"/>
              </a:rPr>
              <a:t>12 consecutive batches </a:t>
            </a:r>
            <a:r>
              <a:rPr lang="en-CA" sz="1200" dirty="0" err="1">
                <a:effectLst/>
                <a:latin typeface="Arial"/>
                <a:ea typeface="Calibri" panose="020F0502020204030204" pitchFamily="34" charset="0"/>
                <a:cs typeface="Arial"/>
              </a:rPr>
              <a:t>Octaplasma</a:t>
            </a:r>
            <a:r>
              <a:rPr lang="en-CA" sz="1200" dirty="0">
                <a:effectLst/>
                <a:latin typeface="Arial"/>
                <a:ea typeface="Calibri" panose="020F0502020204030204" pitchFamily="34" charset="0"/>
                <a:cs typeface="Arial"/>
              </a:rPr>
              <a:t> were investigated; mean (minimum–maximum) values are presented; FFP, single-donor fresh-frozen plasma</a:t>
            </a:r>
          </a:p>
          <a:p>
            <a:r>
              <a:rPr lang="en-US" sz="1200" dirty="0">
                <a:effectLst/>
                <a:latin typeface="Arial"/>
                <a:ea typeface="Calibri" panose="020F0502020204030204" pitchFamily="34" charset="0"/>
                <a:cs typeface="Arial"/>
              </a:rPr>
              <a:t>Information from </a:t>
            </a:r>
            <a:r>
              <a:rPr lang="en-US" sz="1200" dirty="0">
                <a:latin typeface="Arial"/>
                <a:ea typeface="Calibri" panose="020F0502020204030204" pitchFamily="34" charset="0"/>
                <a:cs typeface="Arial"/>
              </a:rPr>
              <a:t>the </a:t>
            </a:r>
            <a:r>
              <a:rPr lang="en-US" sz="1200" dirty="0" err="1">
                <a:latin typeface="Arial"/>
                <a:ea typeface="Calibri" panose="020F0502020204030204" pitchFamily="34" charset="0"/>
                <a:cs typeface="Arial"/>
              </a:rPr>
              <a:t>Octaplasma</a:t>
            </a:r>
            <a:r>
              <a:rPr lang="en-US" sz="1200" dirty="0">
                <a:latin typeface="Arial"/>
                <a:ea typeface="Calibri" panose="020F0502020204030204" pitchFamily="34" charset="0"/>
                <a:cs typeface="Arial"/>
              </a:rPr>
              <a:t> </a:t>
            </a:r>
            <a:r>
              <a:rPr lang="en-US" sz="1200" dirty="0">
                <a:effectLst/>
                <a:latin typeface="Arial"/>
                <a:ea typeface="Calibri" panose="020F0502020204030204" pitchFamily="34" charset="0"/>
                <a:cs typeface="Arial"/>
              </a:rPr>
              <a:t>Product Monograph.</a:t>
            </a:r>
            <a:r>
              <a:rPr lang="en-US" sz="1200" dirty="0">
                <a:latin typeface="Arial"/>
                <a:ea typeface="Calibri" panose="020F0502020204030204" pitchFamily="34" charset="0"/>
                <a:cs typeface="Arial"/>
              </a:rPr>
              <a:t> </a:t>
            </a:r>
            <a:endParaRPr lang="en-US" sz="120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88CAF8A1-B37B-D1F5-E82A-165259EA9B43}"/>
              </a:ext>
            </a:extLst>
          </p:cNvPr>
          <p:cNvGrpSpPr/>
          <p:nvPr/>
        </p:nvGrpSpPr>
        <p:grpSpPr>
          <a:xfrm>
            <a:off x="5149026" y="2604943"/>
            <a:ext cx="6700851" cy="1926696"/>
            <a:chOff x="5149026" y="2892491"/>
            <a:chExt cx="6700851" cy="1926696"/>
          </a:xfrm>
        </p:grpSpPr>
        <p:sp>
          <p:nvSpPr>
            <p:cNvPr id="6" name="Right Brace 5">
              <a:extLst>
                <a:ext uri="{FF2B5EF4-FFF2-40B4-BE49-F238E27FC236}">
                  <a16:creationId xmlns:a16="http://schemas.microsoft.com/office/drawing/2014/main" id="{05FA30DA-78FC-E9BA-EB36-FBAB3EB03186}"/>
                </a:ext>
              </a:extLst>
            </p:cNvPr>
            <p:cNvSpPr/>
            <p:nvPr/>
          </p:nvSpPr>
          <p:spPr>
            <a:xfrm>
              <a:off x="5149026" y="3632226"/>
              <a:ext cx="422031" cy="1186961"/>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701F78EC-EADF-C454-5BB3-7739BA0112B4}"/>
                </a:ext>
              </a:extLst>
            </p:cNvPr>
            <p:cNvSpPr txBox="1"/>
            <p:nvPr/>
          </p:nvSpPr>
          <p:spPr>
            <a:xfrm>
              <a:off x="9106677" y="2892491"/>
              <a:ext cx="2743200" cy="646331"/>
            </a:xfrm>
            <a:prstGeom prst="rect">
              <a:avLst/>
            </a:prstGeom>
            <a:noFill/>
            <a:ln w="38100">
              <a:solidFill>
                <a:schemeClr val="accent1"/>
              </a:solidFill>
            </a:ln>
          </p:spPr>
          <p:txBody>
            <a:bodyPr wrap="square" rtlCol="0">
              <a:spAutoFit/>
            </a:bodyPr>
            <a:lstStyle/>
            <a:p>
              <a:r>
                <a:rPr lang="en-CA" b="1">
                  <a:latin typeface="Arial" panose="020B0604020202020204" pitchFamily="34" charset="0"/>
                  <a:cs typeface="Arial" panose="020B0604020202020204" pitchFamily="34" charset="0"/>
                </a:rPr>
                <a:t>Coagulation factor levels above 0.5 IU/mL</a:t>
              </a:r>
              <a:endParaRPr lang="en-US" b="1">
                <a:latin typeface="Arial" panose="020B060402020202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id="{24F84E6A-34F1-5D97-AADB-131AE373BD30}"/>
                </a:ext>
              </a:extLst>
            </p:cNvPr>
            <p:cNvCxnSpPr>
              <a:cxnSpLocks/>
              <a:endCxn id="13" idx="1"/>
            </p:cNvCxnSpPr>
            <p:nvPr/>
          </p:nvCxnSpPr>
          <p:spPr>
            <a:xfrm flipV="1">
              <a:off x="5545675" y="3215657"/>
              <a:ext cx="3561002" cy="1009092"/>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E4817F97-5A00-0A75-D055-298A06F02CDA}"/>
              </a:ext>
            </a:extLst>
          </p:cNvPr>
          <p:cNvGrpSpPr/>
          <p:nvPr/>
        </p:nvGrpSpPr>
        <p:grpSpPr>
          <a:xfrm>
            <a:off x="5149031" y="3765978"/>
            <a:ext cx="6600262" cy="1681986"/>
            <a:chOff x="5149031" y="3765978"/>
            <a:chExt cx="6600262" cy="1681986"/>
          </a:xfrm>
        </p:grpSpPr>
        <p:sp>
          <p:nvSpPr>
            <p:cNvPr id="9" name="Right Brace 8">
              <a:extLst>
                <a:ext uri="{FF2B5EF4-FFF2-40B4-BE49-F238E27FC236}">
                  <a16:creationId xmlns:a16="http://schemas.microsoft.com/office/drawing/2014/main" id="{244E53CC-C50E-2C1F-65BA-33DD26D408BA}"/>
                </a:ext>
              </a:extLst>
            </p:cNvPr>
            <p:cNvSpPr/>
            <p:nvPr/>
          </p:nvSpPr>
          <p:spPr>
            <a:xfrm>
              <a:off x="5149031" y="4879394"/>
              <a:ext cx="422031" cy="568570"/>
            </a:xfrm>
            <a:prstGeom prst="rightBrace">
              <a:avLst/>
            </a:prstGeom>
            <a:ln w="3810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DC50AEE0-BD53-DDE5-A444-AB0396EA46C5}"/>
                </a:ext>
              </a:extLst>
            </p:cNvPr>
            <p:cNvSpPr txBox="1"/>
            <p:nvPr/>
          </p:nvSpPr>
          <p:spPr>
            <a:xfrm>
              <a:off x="9106677" y="3765978"/>
              <a:ext cx="2642616" cy="1200329"/>
            </a:xfrm>
            <a:prstGeom prst="rect">
              <a:avLst/>
            </a:prstGeom>
            <a:noFill/>
            <a:ln w="38100">
              <a:solidFill>
                <a:schemeClr val="accent5"/>
              </a:solidFill>
            </a:ln>
          </p:spPr>
          <p:txBody>
            <a:bodyPr wrap="square" rtlCol="0">
              <a:spAutoFit/>
            </a:bodyPr>
            <a:lstStyle/>
            <a:p>
              <a:r>
                <a:rPr lang="en-CA" b="1">
                  <a:latin typeface="Arial" panose="020B0604020202020204" pitchFamily="34" charset="0"/>
                  <a:cs typeface="Arial" panose="020B0604020202020204" pitchFamily="34" charset="0"/>
                </a:rPr>
                <a:t>Modest reduction of protein S, more significant reduction in alpha-2 antiplasmin</a:t>
              </a:r>
              <a:endParaRPr lang="en-US" b="1">
                <a:latin typeface="Arial" panose="020B0604020202020204" pitchFamily="34" charset="0"/>
                <a:cs typeface="Arial" panose="020B0604020202020204" pitchFamily="34" charset="0"/>
              </a:endParaRPr>
            </a:p>
          </p:txBody>
        </p:sp>
        <p:cxnSp>
          <p:nvCxnSpPr>
            <p:cNvPr id="19" name="Straight Connector 18">
              <a:extLst>
                <a:ext uri="{FF2B5EF4-FFF2-40B4-BE49-F238E27FC236}">
                  <a16:creationId xmlns:a16="http://schemas.microsoft.com/office/drawing/2014/main" id="{6DB4657F-F71C-6ED3-D6FF-7C826BBA8EC9}"/>
                </a:ext>
              </a:extLst>
            </p:cNvPr>
            <p:cNvCxnSpPr>
              <a:cxnSpLocks/>
            </p:cNvCxnSpPr>
            <p:nvPr/>
          </p:nvCxnSpPr>
          <p:spPr>
            <a:xfrm flipV="1">
              <a:off x="5561046" y="4366143"/>
              <a:ext cx="3545631" cy="797417"/>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AA6C62E-8CB3-FFC1-AE09-4932685C9A88}"/>
              </a:ext>
            </a:extLst>
          </p:cNvPr>
          <p:cNvSpPr txBox="1"/>
          <p:nvPr/>
        </p:nvSpPr>
        <p:spPr>
          <a:xfrm>
            <a:off x="4542263" y="6161656"/>
            <a:ext cx="6664714" cy="600164"/>
          </a:xfrm>
          <a:prstGeom prst="rect">
            <a:avLst/>
          </a:prstGeom>
          <a:noFill/>
        </p:spPr>
        <p:txBody>
          <a:bodyPr wrap="square">
            <a:spAutoFit/>
          </a:bodyPr>
          <a:lstStyle/>
          <a:p>
            <a:pPr algn="l" rtl="0" fontAlgn="base"/>
            <a:r>
              <a:rPr lang="en-CA" sz="1100" b="0" i="0" u="none" strike="noStrike">
                <a:solidFill>
                  <a:schemeClr val="bg1">
                    <a:lumMod val="50000"/>
                  </a:schemeClr>
                </a:solidFill>
                <a:effectLst/>
                <a:latin typeface="Arial" panose="020B0604020202020204" pitchFamily="34" charset="0"/>
                <a:cs typeface="Arial" panose="020B0604020202020204" pitchFamily="34" charset="0"/>
              </a:rPr>
              <a:t>This document may be found on: Canadian Blood Services’ professional education website, profedu.ca</a:t>
            </a:r>
            <a:r>
              <a:rPr lang="en-CA" sz="1100" b="0" i="0">
                <a:solidFill>
                  <a:schemeClr val="bg1">
                    <a:lumMod val="50000"/>
                  </a:schemeClr>
                </a:solidFill>
                <a:effectLst/>
                <a:latin typeface="Arial" panose="020B0604020202020204" pitchFamily="34" charset="0"/>
                <a:cs typeface="Arial" panose="020B0604020202020204" pitchFamily="34" charset="0"/>
              </a:rPr>
              <a:t>​</a:t>
            </a:r>
          </a:p>
          <a:p>
            <a:pPr algn="l" rtl="0" fontAlgn="base"/>
            <a:r>
              <a:rPr lang="en-CA" sz="1100" b="0" i="0" u="none" strike="noStrike">
                <a:solidFill>
                  <a:schemeClr val="bg1">
                    <a:lumMod val="50000"/>
                  </a:schemeClr>
                </a:solidFill>
                <a:effectLst/>
                <a:latin typeface="Arial" panose="020B0604020202020204" pitchFamily="34" charset="0"/>
                <a:cs typeface="Arial" panose="020B0604020202020204" pitchFamily="34" charset="0"/>
              </a:rPr>
              <a:t>Information is current to January 12, 2023. Always refer to the Product Monograph for up-to-date information.  </a:t>
            </a:r>
            <a:r>
              <a:rPr lang="en-CA" sz="1100" b="0" i="0" u="sng" strike="noStrike">
                <a:solidFill>
                  <a:schemeClr val="bg1">
                    <a:lumMod val="50000"/>
                  </a:schemeClr>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Our product portfolio (octapharma.ca)</a:t>
            </a:r>
            <a:r>
              <a:rPr lang="en-CA" sz="1100" b="0" i="0">
                <a:solidFill>
                  <a:schemeClr val="bg1">
                    <a:lumMod val="50000"/>
                  </a:schemeClr>
                </a:solidFill>
                <a:effectLst/>
                <a:latin typeface="Arial" panose="020B0604020202020204" pitchFamily="34" charset="0"/>
                <a:cs typeface="Arial" panose="020B0604020202020204" pitchFamily="34" charset="0"/>
              </a:rPr>
              <a:t>​</a:t>
            </a:r>
          </a:p>
        </p:txBody>
      </p:sp>
    </p:spTree>
    <p:custDataLst>
      <p:tags r:id="rId1"/>
    </p:custDataLst>
    <p:extLst>
      <p:ext uri="{BB962C8B-B14F-4D97-AF65-F5344CB8AC3E}">
        <p14:creationId xmlns:p14="http://schemas.microsoft.com/office/powerpoint/2010/main" val="168192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65E0EB3-04C8-BC77-E6EE-8FCE7AC04DBC}"/>
              </a:ext>
            </a:extLst>
          </p:cNvPr>
          <p:cNvSpPr>
            <a:spLocks noGrp="1"/>
          </p:cNvSpPr>
          <p:nvPr>
            <p:ph type="subTitle" idx="1"/>
          </p:nvPr>
        </p:nvSpPr>
        <p:spPr>
          <a:xfrm>
            <a:off x="448835" y="247440"/>
            <a:ext cx="10759851" cy="654652"/>
          </a:xfrm>
        </p:spPr>
        <p:txBody>
          <a:bodyPr>
            <a:normAutofit/>
          </a:bodyPr>
          <a:lstStyle/>
          <a:p>
            <a:pPr algn="l"/>
            <a:r>
              <a:rPr lang="en-CA" sz="3600" b="1">
                <a:latin typeface="Arial"/>
                <a:cs typeface="Arial"/>
              </a:rPr>
              <a:t>   Dosage (from Product Monograph)</a:t>
            </a:r>
            <a:endParaRPr lang="en-US" sz="3600" b="1">
              <a:latin typeface="Arial"/>
              <a:cs typeface="Arial"/>
            </a:endParaRPr>
          </a:p>
        </p:txBody>
      </p:sp>
      <p:sp>
        <p:nvSpPr>
          <p:cNvPr id="6" name="TextBox 5">
            <a:extLst>
              <a:ext uri="{FF2B5EF4-FFF2-40B4-BE49-F238E27FC236}">
                <a16:creationId xmlns:a16="http://schemas.microsoft.com/office/drawing/2014/main" id="{44922D0E-7349-1395-A979-0A31AB942264}"/>
              </a:ext>
            </a:extLst>
          </p:cNvPr>
          <p:cNvSpPr txBox="1"/>
          <p:nvPr/>
        </p:nvSpPr>
        <p:spPr>
          <a:xfrm>
            <a:off x="736601" y="1030620"/>
            <a:ext cx="10731499" cy="1938992"/>
          </a:xfrm>
          <a:prstGeom prst="rect">
            <a:avLst/>
          </a:prstGeom>
          <a:noFill/>
        </p:spPr>
        <p:txBody>
          <a:bodyPr wrap="square" rtlCol="0">
            <a:spAutoFit/>
          </a:bodyPr>
          <a:lstStyle/>
          <a:p>
            <a:pPr>
              <a:lnSpc>
                <a:spcPct val="100000"/>
              </a:lnSpc>
              <a:spcBef>
                <a:spcPts val="600"/>
              </a:spcBef>
              <a:buClr>
                <a:srgbClr val="FF0000"/>
              </a:buClr>
            </a:pPr>
            <a:r>
              <a:rPr lang="en-US" sz="2100" dirty="0">
                <a:latin typeface="Arial" panose="020B0604020202020204" pitchFamily="34" charset="0"/>
                <a:cs typeface="Arial" panose="020B0604020202020204" pitchFamily="34" charset="0"/>
              </a:rPr>
              <a:t>From the </a:t>
            </a:r>
            <a:r>
              <a:rPr lang="en-US" sz="2100" dirty="0">
                <a:latin typeface="Arial" panose="020B0604020202020204" pitchFamily="34" charset="0"/>
                <a:cs typeface="Arial" panose="020B0604020202020204" pitchFamily="34" charset="0"/>
                <a:hlinkClick r:id="rId4"/>
              </a:rPr>
              <a:t>Octaplasma product monograph</a:t>
            </a:r>
            <a:r>
              <a:rPr lang="en-US" sz="2100" dirty="0">
                <a:latin typeface="Arial" panose="020B0604020202020204" pitchFamily="34" charset="0"/>
                <a:cs typeface="Arial" panose="020B0604020202020204" pitchFamily="34" charset="0"/>
              </a:rPr>
              <a:t>:</a:t>
            </a:r>
          </a:p>
          <a:p>
            <a:pPr marL="285750" indent="-285750">
              <a:lnSpc>
                <a:spcPct val="100000"/>
              </a:lnSpc>
              <a:spcBef>
                <a:spcPts val="600"/>
              </a:spcBef>
              <a:buClr>
                <a:srgbClr val="FF0000"/>
              </a:buClr>
              <a:buFont typeface="Arial" panose="020B0604020202020204" pitchFamily="34" charset="0"/>
              <a:buChar char="•"/>
            </a:pPr>
            <a:r>
              <a:rPr lang="en-US" sz="2100" dirty="0">
                <a:latin typeface="Arial" panose="020B0604020202020204" pitchFamily="34" charset="0"/>
                <a:cs typeface="Arial" panose="020B0604020202020204" pitchFamily="34" charset="0"/>
              </a:rPr>
              <a:t>The dosage depends upon the clinical situation and underlying disorder</a:t>
            </a:r>
          </a:p>
          <a:p>
            <a:pPr marL="285750" indent="-285750">
              <a:lnSpc>
                <a:spcPct val="100000"/>
              </a:lnSpc>
              <a:spcBef>
                <a:spcPts val="600"/>
              </a:spcBef>
              <a:buClr>
                <a:srgbClr val="FF0000"/>
              </a:buClr>
              <a:buFont typeface="Arial" panose="020B0604020202020204" pitchFamily="34" charset="0"/>
              <a:buChar char="•"/>
            </a:pPr>
            <a:r>
              <a:rPr lang="en-US" sz="2100" dirty="0">
                <a:latin typeface="Arial" panose="020B0604020202020204" pitchFamily="34" charset="0"/>
                <a:cs typeface="Arial" panose="020B0604020202020204" pitchFamily="34" charset="0"/>
              </a:rPr>
              <a:t>12–15 mL/kg body weight is a generally accepted starting dose.</a:t>
            </a:r>
          </a:p>
          <a:p>
            <a:pPr marL="285750" lvl="1" indent="-285750">
              <a:lnSpc>
                <a:spcPct val="100000"/>
              </a:lnSpc>
              <a:spcBef>
                <a:spcPts val="600"/>
              </a:spcBef>
              <a:buClr>
                <a:srgbClr val="FF0000"/>
              </a:buClr>
              <a:buFont typeface="Arial" panose="020B0604020202020204" pitchFamily="34" charset="0"/>
              <a:buChar char="•"/>
            </a:pPr>
            <a:r>
              <a:rPr lang="en-US" sz="2100" dirty="0">
                <a:latin typeface="Arial" panose="020B0604020202020204" pitchFamily="34" charset="0"/>
                <a:cs typeface="Arial" panose="020B0604020202020204" pitchFamily="34" charset="0"/>
              </a:rPr>
              <a:t>This dose should increase the patient's plasma coagulation factor levels by approximately 25%. </a:t>
            </a:r>
          </a:p>
        </p:txBody>
      </p:sp>
      <p:sp>
        <p:nvSpPr>
          <p:cNvPr id="7" name="TextBox 6">
            <a:extLst>
              <a:ext uri="{FF2B5EF4-FFF2-40B4-BE49-F238E27FC236}">
                <a16:creationId xmlns:a16="http://schemas.microsoft.com/office/drawing/2014/main" id="{6F760439-C46A-D858-3A57-8B792EA460BE}"/>
              </a:ext>
            </a:extLst>
          </p:cNvPr>
          <p:cNvSpPr txBox="1"/>
          <p:nvPr/>
        </p:nvSpPr>
        <p:spPr>
          <a:xfrm>
            <a:off x="1081528" y="3007752"/>
            <a:ext cx="9118012" cy="1754326"/>
          </a:xfrm>
          <a:prstGeom prst="rect">
            <a:avLst/>
          </a:prstGeom>
          <a:noFill/>
          <a:ln w="38100">
            <a:solidFill>
              <a:schemeClr val="accent5"/>
            </a:solidFill>
          </a:ln>
        </p:spPr>
        <p:txBody>
          <a:bodyPr wrap="square" lIns="91440" tIns="45720" rIns="91440" bIns="45720" rtlCol="0" anchor="ctr" anchorCtr="0">
            <a:spAutoFit/>
          </a:bodyPr>
          <a:lstStyle/>
          <a:p>
            <a:r>
              <a:rPr lang="en-CA" sz="2200" b="1">
                <a:solidFill>
                  <a:srgbClr val="ED1C24"/>
                </a:solidFill>
                <a:latin typeface="Arial"/>
                <a:cs typeface="Arial"/>
              </a:rPr>
              <a:t>Sample Octaplasma dose calculation</a:t>
            </a:r>
          </a:p>
          <a:p>
            <a:endParaRPr lang="en-CA" sz="1000">
              <a:latin typeface="Arial" panose="020B0604020202020204" pitchFamily="34" charset="0"/>
              <a:cs typeface="Arial" panose="020B0604020202020204" pitchFamily="34" charset="0"/>
            </a:endParaRPr>
          </a:p>
          <a:p>
            <a:r>
              <a:rPr lang="en-CA" sz="2200">
                <a:latin typeface="Arial"/>
                <a:cs typeface="Arial"/>
              </a:rPr>
              <a:t>Dose for a patient weighing 70 kg, where one unit of S/D plasma has a volume of 200 </a:t>
            </a:r>
            <a:r>
              <a:rPr lang="en-CA" sz="2200" err="1">
                <a:latin typeface="Arial"/>
                <a:cs typeface="Arial"/>
              </a:rPr>
              <a:t>mL.</a:t>
            </a:r>
            <a:r>
              <a:rPr lang="en-CA" sz="2200">
                <a:latin typeface="Arial"/>
                <a:cs typeface="Arial"/>
              </a:rPr>
              <a:t> </a:t>
            </a:r>
            <a:endParaRPr lang="en-CA" sz="2200">
              <a:latin typeface="Arial" panose="020B0604020202020204" pitchFamily="34" charset="0"/>
              <a:cs typeface="Arial" panose="020B0604020202020204" pitchFamily="34" charset="0"/>
            </a:endParaRPr>
          </a:p>
          <a:p>
            <a:endParaRPr lang="en-CA" sz="1000">
              <a:latin typeface="Arial" panose="020B0604020202020204" pitchFamily="34" charset="0"/>
              <a:cs typeface="Arial" panose="020B0604020202020204" pitchFamily="34" charset="0"/>
            </a:endParaRPr>
          </a:p>
          <a:p>
            <a:r>
              <a:rPr lang="en-CA" sz="2200">
                <a:latin typeface="Arial"/>
                <a:cs typeface="Arial"/>
              </a:rPr>
              <a:t>70 kg x (12–15 mL/kg) = 840 – 1,050 mL = </a:t>
            </a:r>
            <a:r>
              <a:rPr lang="en-CA" sz="2200" b="1">
                <a:latin typeface="Arial"/>
                <a:cs typeface="Arial"/>
              </a:rPr>
              <a:t>4–5 units</a:t>
            </a:r>
          </a:p>
        </p:txBody>
      </p:sp>
      <p:sp>
        <p:nvSpPr>
          <p:cNvPr id="4" name="TextBox 3">
            <a:extLst>
              <a:ext uri="{FF2B5EF4-FFF2-40B4-BE49-F238E27FC236}">
                <a16:creationId xmlns:a16="http://schemas.microsoft.com/office/drawing/2014/main" id="{EC049C3C-085F-FE00-F4A0-5648DCA07EDB}"/>
              </a:ext>
            </a:extLst>
          </p:cNvPr>
          <p:cNvSpPr txBox="1"/>
          <p:nvPr/>
        </p:nvSpPr>
        <p:spPr>
          <a:xfrm>
            <a:off x="787400" y="5012838"/>
            <a:ext cx="10210800" cy="1061829"/>
          </a:xfrm>
          <a:prstGeom prst="rect">
            <a:avLst/>
          </a:prstGeom>
          <a:noFill/>
        </p:spPr>
        <p:txBody>
          <a:bodyPr wrap="square">
            <a:spAutoFit/>
          </a:bodyPr>
          <a:lstStyle/>
          <a:p>
            <a:pPr marL="342900" indent="-342900">
              <a:lnSpc>
                <a:spcPct val="100000"/>
              </a:lnSpc>
              <a:spcBef>
                <a:spcPts val="600"/>
              </a:spcBef>
              <a:buClr>
                <a:schemeClr val="accent1"/>
              </a:buClr>
              <a:buFont typeface="Arial" panose="020B0604020202020204" pitchFamily="34" charset="0"/>
              <a:buChar char="•"/>
            </a:pPr>
            <a:r>
              <a:rPr lang="en-US" sz="2100">
                <a:latin typeface="Arial"/>
                <a:cs typeface="Arial"/>
              </a:rPr>
              <a:t>As with all plasma transfusions, it is important to monitor the response, both clinically and with measurement of coagulation tests (i.e., INR, </a:t>
            </a:r>
            <a:r>
              <a:rPr lang="en-US" sz="2100" err="1">
                <a:latin typeface="Arial"/>
                <a:cs typeface="Arial"/>
              </a:rPr>
              <a:t>aPTT</a:t>
            </a:r>
            <a:r>
              <a:rPr lang="en-US" sz="2100">
                <a:latin typeface="Arial"/>
                <a:cs typeface="Arial"/>
              </a:rPr>
              <a:t>, and/or specific coagulation factor assays).</a:t>
            </a:r>
          </a:p>
        </p:txBody>
      </p:sp>
      <p:sp>
        <p:nvSpPr>
          <p:cNvPr id="2" name="TextBox 1">
            <a:extLst>
              <a:ext uri="{FF2B5EF4-FFF2-40B4-BE49-F238E27FC236}">
                <a16:creationId xmlns:a16="http://schemas.microsoft.com/office/drawing/2014/main" id="{8F8E2078-FCBC-8F11-DD38-BDC3E3F81E5A}"/>
              </a:ext>
            </a:extLst>
          </p:cNvPr>
          <p:cNvSpPr txBox="1"/>
          <p:nvPr/>
        </p:nvSpPr>
        <p:spPr>
          <a:xfrm>
            <a:off x="4542263" y="6161656"/>
            <a:ext cx="6664714" cy="600164"/>
          </a:xfrm>
          <a:prstGeom prst="rect">
            <a:avLst/>
          </a:prstGeom>
          <a:noFill/>
        </p:spPr>
        <p:txBody>
          <a:bodyPr wrap="square">
            <a:spAutoFit/>
          </a:bodyPr>
          <a:lstStyle/>
          <a:p>
            <a:pPr algn="l" rtl="0" fontAlgn="base"/>
            <a:r>
              <a:rPr lang="en-CA" sz="1100" b="0" i="0" u="none" strike="noStrike">
                <a:solidFill>
                  <a:schemeClr val="bg1">
                    <a:lumMod val="50000"/>
                  </a:schemeClr>
                </a:solidFill>
                <a:effectLst/>
                <a:latin typeface="Arial" panose="020B0604020202020204" pitchFamily="34" charset="0"/>
                <a:cs typeface="Arial" panose="020B0604020202020204" pitchFamily="34" charset="0"/>
              </a:rPr>
              <a:t>This document may be found on: Canadian Blood Services’ professional education website, profedu.ca</a:t>
            </a:r>
            <a:r>
              <a:rPr lang="en-CA" sz="1100" b="0" i="0">
                <a:solidFill>
                  <a:schemeClr val="bg1">
                    <a:lumMod val="50000"/>
                  </a:schemeClr>
                </a:solidFill>
                <a:effectLst/>
                <a:latin typeface="Arial" panose="020B0604020202020204" pitchFamily="34" charset="0"/>
                <a:cs typeface="Arial" panose="020B0604020202020204" pitchFamily="34" charset="0"/>
              </a:rPr>
              <a:t>​</a:t>
            </a:r>
          </a:p>
          <a:p>
            <a:pPr algn="l" rtl="0" fontAlgn="base"/>
            <a:r>
              <a:rPr lang="en-CA" sz="1100" b="0" i="0" u="none" strike="noStrike">
                <a:solidFill>
                  <a:schemeClr val="bg1">
                    <a:lumMod val="50000"/>
                  </a:schemeClr>
                </a:solidFill>
                <a:effectLst/>
                <a:latin typeface="Arial" panose="020B0604020202020204" pitchFamily="34" charset="0"/>
                <a:cs typeface="Arial" panose="020B0604020202020204" pitchFamily="34" charset="0"/>
              </a:rPr>
              <a:t>Information is current to January 12, 2023. Always refer to the Product Monograph for up-to-date information.  </a:t>
            </a:r>
            <a:r>
              <a:rPr lang="en-CA" sz="1100" b="0" i="0" u="sng" strike="noStrike">
                <a:solidFill>
                  <a:schemeClr val="bg1">
                    <a:lumMod val="50000"/>
                  </a:schemeClr>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Our product portfolio (octapharma.ca)</a:t>
            </a:r>
            <a:r>
              <a:rPr lang="en-CA" sz="1100" b="0" i="0">
                <a:solidFill>
                  <a:schemeClr val="bg1">
                    <a:lumMod val="50000"/>
                  </a:schemeClr>
                </a:solidFill>
                <a:effectLst/>
                <a:latin typeface="Arial" panose="020B0604020202020204" pitchFamily="34" charset="0"/>
                <a:cs typeface="Arial" panose="020B0604020202020204" pitchFamily="34" charset="0"/>
              </a:rPr>
              <a:t>​</a:t>
            </a:r>
          </a:p>
        </p:txBody>
      </p:sp>
    </p:spTree>
    <p:custDataLst>
      <p:tags r:id="rId1"/>
    </p:custDataLst>
    <p:extLst>
      <p:ext uri="{BB962C8B-B14F-4D97-AF65-F5344CB8AC3E}">
        <p14:creationId xmlns:p14="http://schemas.microsoft.com/office/powerpoint/2010/main" val="511387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9FB1A05-920A-58BB-1958-C8A8362FEB16}"/>
              </a:ext>
            </a:extLst>
          </p:cNvPr>
          <p:cNvSpPr>
            <a:spLocks noGrp="1"/>
          </p:cNvSpPr>
          <p:nvPr>
            <p:ph type="body" sz="quarter" idx="13"/>
          </p:nvPr>
        </p:nvSpPr>
        <p:spPr>
          <a:xfrm>
            <a:off x="609077" y="873304"/>
            <a:ext cx="11444925" cy="5075148"/>
          </a:xfrm>
        </p:spPr>
        <p:txBody>
          <a:bodyPr>
            <a:noAutofit/>
          </a:bodyPr>
          <a:lstStyle/>
          <a:p>
            <a:pPr marL="0" indent="0">
              <a:buNone/>
            </a:pPr>
            <a:r>
              <a:rPr lang="en-CA" sz="2200" b="1" dirty="0">
                <a:solidFill>
                  <a:srgbClr val="ED1C24"/>
                </a:solidFill>
                <a:latin typeface="Arial"/>
                <a:cs typeface="Arial"/>
              </a:rPr>
              <a:t>Clinical efficacy</a:t>
            </a:r>
          </a:p>
          <a:p>
            <a:r>
              <a:rPr lang="en-CA" sz="2200" b="1" dirty="0">
                <a:latin typeface="Arial"/>
                <a:cs typeface="Arial"/>
              </a:rPr>
              <a:t> Similar</a:t>
            </a:r>
            <a:r>
              <a:rPr lang="en-CA" sz="2200" dirty="0">
                <a:latin typeface="Arial"/>
                <a:cs typeface="Arial"/>
              </a:rPr>
              <a:t> to FP</a:t>
            </a:r>
            <a:endParaRPr lang="en-CA" sz="2200" dirty="0"/>
          </a:p>
          <a:p>
            <a:pPr marL="0" indent="0">
              <a:buNone/>
            </a:pPr>
            <a:endParaRPr lang="en-CA" sz="500" b="1" dirty="0">
              <a:solidFill>
                <a:schemeClr val="accent1"/>
              </a:solidFill>
              <a:latin typeface="Arial"/>
              <a:cs typeface="Arial"/>
            </a:endParaRPr>
          </a:p>
          <a:p>
            <a:pPr marL="0" indent="0">
              <a:buNone/>
            </a:pPr>
            <a:r>
              <a:rPr lang="en-CA" sz="2200" b="1" dirty="0">
                <a:solidFill>
                  <a:srgbClr val="ED1C24"/>
                </a:solidFill>
                <a:latin typeface="Arial"/>
                <a:cs typeface="Arial"/>
              </a:rPr>
              <a:t>Dose</a:t>
            </a:r>
          </a:p>
          <a:p>
            <a:r>
              <a:rPr lang="en-CA" sz="2200" dirty="0">
                <a:latin typeface="Arial"/>
                <a:cs typeface="Arial"/>
              </a:rPr>
              <a:t>Dosing volume is </a:t>
            </a:r>
            <a:r>
              <a:rPr lang="en-CA" sz="2200" b="1" dirty="0">
                <a:latin typeface="Arial"/>
                <a:cs typeface="Arial"/>
              </a:rPr>
              <a:t>similar</a:t>
            </a:r>
            <a:r>
              <a:rPr lang="en-CA" sz="2200" dirty="0">
                <a:latin typeface="Arial"/>
                <a:cs typeface="Arial"/>
              </a:rPr>
              <a:t> to that for FP (12–15 mL/kg) </a:t>
            </a:r>
            <a:endParaRPr lang="en-CA" sz="2200" dirty="0"/>
          </a:p>
          <a:p>
            <a:r>
              <a:rPr lang="en-CA" sz="2200" dirty="0">
                <a:latin typeface="Arial"/>
                <a:cs typeface="Arial"/>
              </a:rPr>
              <a:t>Dosing by number of units may be </a:t>
            </a:r>
            <a:r>
              <a:rPr lang="en-CA" sz="2200" b="1" dirty="0">
                <a:latin typeface="Arial"/>
                <a:cs typeface="Arial"/>
              </a:rPr>
              <a:t>different</a:t>
            </a:r>
          </a:p>
          <a:p>
            <a:pPr marL="0" indent="0">
              <a:buNone/>
            </a:pPr>
            <a:endParaRPr lang="en-CA" sz="500" b="1" dirty="0">
              <a:solidFill>
                <a:schemeClr val="accent1"/>
              </a:solidFill>
              <a:latin typeface="Arial"/>
              <a:cs typeface="Arial"/>
            </a:endParaRPr>
          </a:p>
          <a:p>
            <a:pPr marL="0" indent="0">
              <a:buNone/>
            </a:pPr>
            <a:r>
              <a:rPr lang="en-CA" sz="2200" b="1" dirty="0">
                <a:solidFill>
                  <a:srgbClr val="ED1C24"/>
                </a:solidFill>
                <a:latin typeface="Arial"/>
                <a:cs typeface="Arial"/>
              </a:rPr>
              <a:t>Selection of patients</a:t>
            </a:r>
          </a:p>
          <a:p>
            <a:r>
              <a:rPr lang="en-CA" sz="2200" dirty="0">
                <a:latin typeface="Arial"/>
                <a:cs typeface="Arial"/>
              </a:rPr>
              <a:t>Acceptable for almost all patient groups</a:t>
            </a:r>
          </a:p>
          <a:p>
            <a:r>
              <a:rPr lang="en-CA" sz="2200" dirty="0">
                <a:latin typeface="Arial"/>
                <a:cs typeface="Arial"/>
              </a:rPr>
              <a:t>Severe protein S deficiency is very rare (may present with thrombosis)</a:t>
            </a:r>
          </a:p>
          <a:p>
            <a:r>
              <a:rPr lang="en-CA" sz="2200" dirty="0">
                <a:latin typeface="Arial"/>
                <a:cs typeface="Arial"/>
              </a:rPr>
              <a:t>For more information about special populations, please see </a:t>
            </a:r>
            <a:r>
              <a:rPr lang="en-CA" sz="2200" dirty="0">
                <a:latin typeface="Arial"/>
                <a:cs typeface="Arial"/>
                <a:hlinkClick r:id="rId4"/>
              </a:rPr>
              <a:t>product monograph</a:t>
            </a:r>
            <a:r>
              <a:rPr lang="en-CA" sz="2200" dirty="0">
                <a:latin typeface="Arial"/>
                <a:cs typeface="Arial"/>
              </a:rPr>
              <a:t>.</a:t>
            </a:r>
          </a:p>
          <a:p>
            <a:endParaRPr lang="en-CA" sz="500" dirty="0">
              <a:latin typeface="Arial"/>
              <a:cs typeface="Arial"/>
            </a:endParaRPr>
          </a:p>
          <a:p>
            <a:pPr marL="0" indent="0">
              <a:buNone/>
            </a:pPr>
            <a:r>
              <a:rPr lang="en-CA" sz="2100" dirty="0">
                <a:latin typeface="Arial"/>
                <a:cs typeface="Arial"/>
              </a:rPr>
              <a:t>    </a:t>
            </a:r>
            <a:r>
              <a:rPr lang="en-CA" sz="2100" b="1" dirty="0">
                <a:latin typeface="Arial"/>
                <a:cs typeface="Arial"/>
              </a:rPr>
              <a:t>If a patient has a contraindication to the use of Octaplasma, FP remains available</a:t>
            </a:r>
            <a:endParaRPr lang="en-US" sz="2100" b="1" dirty="0">
              <a:latin typeface="Arial"/>
              <a:cs typeface="Arial"/>
            </a:endParaRPr>
          </a:p>
        </p:txBody>
      </p:sp>
      <p:sp>
        <p:nvSpPr>
          <p:cNvPr id="5" name="Title 4">
            <a:extLst>
              <a:ext uri="{FF2B5EF4-FFF2-40B4-BE49-F238E27FC236}">
                <a16:creationId xmlns:a16="http://schemas.microsoft.com/office/drawing/2014/main" id="{8627562E-E95D-1E9C-05E1-DC8525389B62}"/>
              </a:ext>
            </a:extLst>
          </p:cNvPr>
          <p:cNvSpPr>
            <a:spLocks noGrp="1"/>
          </p:cNvSpPr>
          <p:nvPr>
            <p:ph type="title"/>
          </p:nvPr>
        </p:nvSpPr>
        <p:spPr>
          <a:xfrm>
            <a:off x="192062" y="380441"/>
            <a:ext cx="11999938" cy="943442"/>
          </a:xfrm>
        </p:spPr>
        <p:txBody>
          <a:bodyPr anchor="t">
            <a:noAutofit/>
          </a:bodyPr>
          <a:lstStyle/>
          <a:p>
            <a:r>
              <a:rPr lang="en-US" sz="3500">
                <a:latin typeface="Arial"/>
                <a:cs typeface="Arial"/>
              </a:rPr>
              <a:t>Clinical considerations (from Product Monograph)</a:t>
            </a:r>
          </a:p>
        </p:txBody>
      </p:sp>
      <p:sp>
        <p:nvSpPr>
          <p:cNvPr id="7" name="TextBox 6">
            <a:extLst>
              <a:ext uri="{FF2B5EF4-FFF2-40B4-BE49-F238E27FC236}">
                <a16:creationId xmlns:a16="http://schemas.microsoft.com/office/drawing/2014/main" id="{ADF49468-DCC0-9B66-C449-317B4E68AF15}"/>
              </a:ext>
            </a:extLst>
          </p:cNvPr>
          <p:cNvSpPr txBox="1"/>
          <p:nvPr/>
        </p:nvSpPr>
        <p:spPr>
          <a:xfrm>
            <a:off x="7955278" y="1878969"/>
            <a:ext cx="3653045" cy="2462213"/>
          </a:xfrm>
          <a:prstGeom prst="rect">
            <a:avLst/>
          </a:prstGeom>
          <a:noFill/>
          <a:ln w="38100">
            <a:solidFill>
              <a:schemeClr val="accent5"/>
            </a:solidFill>
          </a:ln>
        </p:spPr>
        <p:txBody>
          <a:bodyPr wrap="square" lIns="91440" tIns="45720" rIns="91440" bIns="45720" rtlCol="0" anchor="t">
            <a:spAutoFit/>
          </a:bodyPr>
          <a:lstStyle/>
          <a:p>
            <a:pPr algn="ctr"/>
            <a:r>
              <a:rPr lang="en-CA" sz="2200" b="1">
                <a:latin typeface="Arial"/>
                <a:cs typeface="Arial"/>
              </a:rPr>
              <a:t>MORE </a:t>
            </a:r>
            <a:r>
              <a:rPr lang="en-CA" sz="2200">
                <a:latin typeface="Arial"/>
                <a:cs typeface="Arial"/>
              </a:rPr>
              <a:t>units may be required as unit volume is smaller (but consistent)</a:t>
            </a:r>
          </a:p>
          <a:p>
            <a:pPr algn="ctr"/>
            <a:endParaRPr lang="en-CA" sz="2200">
              <a:latin typeface="Arial" panose="020B0604020202020204" pitchFamily="34" charset="0"/>
              <a:cs typeface="Arial" panose="020B0604020202020204" pitchFamily="34" charset="0"/>
            </a:endParaRPr>
          </a:p>
          <a:p>
            <a:pPr algn="ctr"/>
            <a:r>
              <a:rPr lang="en-CA" sz="2200">
                <a:latin typeface="Arial"/>
                <a:cs typeface="Arial"/>
              </a:rPr>
              <a:t>200 mL (</a:t>
            </a:r>
            <a:r>
              <a:rPr lang="en-CA" sz="2200" err="1">
                <a:latin typeface="Arial"/>
                <a:cs typeface="Arial"/>
              </a:rPr>
              <a:t>Octaplasma</a:t>
            </a:r>
            <a:r>
              <a:rPr lang="en-CA" sz="2200">
                <a:latin typeface="Arial"/>
                <a:cs typeface="Arial"/>
              </a:rPr>
              <a:t>) vs.</a:t>
            </a:r>
          </a:p>
          <a:p>
            <a:pPr algn="ctr"/>
            <a:r>
              <a:rPr lang="en-CA" sz="2200">
                <a:latin typeface="Arial"/>
                <a:cs typeface="Arial"/>
              </a:rPr>
              <a:t>270-300 mL (untreated plasma)</a:t>
            </a:r>
            <a:endParaRPr lang="en-US" sz="2200">
              <a:latin typeface="Arial"/>
              <a:cs typeface="Arial"/>
            </a:endParaRPr>
          </a:p>
        </p:txBody>
      </p:sp>
      <p:pic>
        <p:nvPicPr>
          <p:cNvPr id="4" name="Picture 3">
            <a:extLst>
              <a:ext uri="{FF2B5EF4-FFF2-40B4-BE49-F238E27FC236}">
                <a16:creationId xmlns:a16="http://schemas.microsoft.com/office/drawing/2014/main" id="{A935FF47-F41F-047F-A052-C0A8C96DB531}"/>
              </a:ext>
            </a:extLst>
          </p:cNvPr>
          <p:cNvPicPr>
            <a:picLocks noChangeAspect="1"/>
          </p:cNvPicPr>
          <p:nvPr/>
        </p:nvPicPr>
        <p:blipFill>
          <a:blip r:embed="rId5"/>
          <a:stretch>
            <a:fillRect/>
          </a:stretch>
        </p:blipFill>
        <p:spPr>
          <a:xfrm>
            <a:off x="630003" y="5295175"/>
            <a:ext cx="325227" cy="325227"/>
          </a:xfrm>
          <a:prstGeom prst="rect">
            <a:avLst/>
          </a:prstGeom>
        </p:spPr>
      </p:pic>
      <p:pic>
        <p:nvPicPr>
          <p:cNvPr id="8" name="Picture 7">
            <a:extLst>
              <a:ext uri="{FF2B5EF4-FFF2-40B4-BE49-F238E27FC236}">
                <a16:creationId xmlns:a16="http://schemas.microsoft.com/office/drawing/2014/main" id="{97B430FB-766F-0694-BC24-E6CC0B5E1F09}"/>
              </a:ext>
            </a:extLst>
          </p:cNvPr>
          <p:cNvPicPr>
            <a:picLocks noChangeAspect="1"/>
          </p:cNvPicPr>
          <p:nvPr/>
        </p:nvPicPr>
        <p:blipFill>
          <a:blip r:embed="rId5"/>
          <a:stretch>
            <a:fillRect/>
          </a:stretch>
        </p:blipFill>
        <p:spPr>
          <a:xfrm>
            <a:off x="11282752" y="5306898"/>
            <a:ext cx="325227" cy="325227"/>
          </a:xfrm>
          <a:prstGeom prst="rect">
            <a:avLst/>
          </a:prstGeom>
        </p:spPr>
      </p:pic>
      <p:sp>
        <p:nvSpPr>
          <p:cNvPr id="3" name="TextBox 2">
            <a:extLst>
              <a:ext uri="{FF2B5EF4-FFF2-40B4-BE49-F238E27FC236}">
                <a16:creationId xmlns:a16="http://schemas.microsoft.com/office/drawing/2014/main" id="{B50D9218-EEF9-73BD-376F-190648B96ADA}"/>
              </a:ext>
            </a:extLst>
          </p:cNvPr>
          <p:cNvSpPr txBox="1"/>
          <p:nvPr/>
        </p:nvSpPr>
        <p:spPr>
          <a:xfrm>
            <a:off x="4542263" y="6161656"/>
            <a:ext cx="6664714" cy="600164"/>
          </a:xfrm>
          <a:prstGeom prst="rect">
            <a:avLst/>
          </a:prstGeom>
          <a:noFill/>
        </p:spPr>
        <p:txBody>
          <a:bodyPr wrap="square">
            <a:spAutoFit/>
          </a:bodyPr>
          <a:lstStyle/>
          <a:p>
            <a:pPr algn="l" rtl="0" fontAlgn="base"/>
            <a:r>
              <a:rPr lang="en-CA" sz="1100" b="0" i="0" u="none" strike="noStrike">
                <a:solidFill>
                  <a:schemeClr val="bg1">
                    <a:lumMod val="50000"/>
                  </a:schemeClr>
                </a:solidFill>
                <a:effectLst/>
                <a:latin typeface="Arial" panose="020B0604020202020204" pitchFamily="34" charset="0"/>
                <a:cs typeface="Arial" panose="020B0604020202020204" pitchFamily="34" charset="0"/>
              </a:rPr>
              <a:t>This document may be found on: Canadian Blood Services’ professional education website, profedu.ca</a:t>
            </a:r>
            <a:r>
              <a:rPr lang="en-CA" sz="1100" b="0" i="0">
                <a:solidFill>
                  <a:schemeClr val="bg1">
                    <a:lumMod val="50000"/>
                  </a:schemeClr>
                </a:solidFill>
                <a:effectLst/>
                <a:latin typeface="Arial" panose="020B0604020202020204" pitchFamily="34" charset="0"/>
                <a:cs typeface="Arial" panose="020B0604020202020204" pitchFamily="34" charset="0"/>
              </a:rPr>
              <a:t>​</a:t>
            </a:r>
          </a:p>
          <a:p>
            <a:pPr algn="l" rtl="0" fontAlgn="base"/>
            <a:r>
              <a:rPr lang="en-CA" sz="1100" b="0" i="0" u="none" strike="noStrike">
                <a:solidFill>
                  <a:schemeClr val="bg1">
                    <a:lumMod val="50000"/>
                  </a:schemeClr>
                </a:solidFill>
                <a:effectLst/>
                <a:latin typeface="Arial" panose="020B0604020202020204" pitchFamily="34" charset="0"/>
                <a:cs typeface="Arial" panose="020B0604020202020204" pitchFamily="34" charset="0"/>
              </a:rPr>
              <a:t>Information is current to January 12, 2023. Always refer to the Product Monograph for up-to-date information.  </a:t>
            </a:r>
            <a:r>
              <a:rPr lang="en-CA" sz="1100" b="0" i="0" u="sng" strike="noStrike">
                <a:solidFill>
                  <a:schemeClr val="bg1">
                    <a:lumMod val="50000"/>
                  </a:schemeClr>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Our product portfolio (octapharma.ca)</a:t>
            </a:r>
            <a:r>
              <a:rPr lang="en-CA" sz="1100" b="0" i="0">
                <a:solidFill>
                  <a:schemeClr val="bg1">
                    <a:lumMod val="50000"/>
                  </a:schemeClr>
                </a:solidFill>
                <a:effectLst/>
                <a:latin typeface="Arial" panose="020B0604020202020204" pitchFamily="34" charset="0"/>
                <a:cs typeface="Arial" panose="020B0604020202020204" pitchFamily="34" charset="0"/>
              </a:rPr>
              <a:t>​</a:t>
            </a:r>
          </a:p>
        </p:txBody>
      </p:sp>
    </p:spTree>
    <p:custDataLst>
      <p:tags r:id="rId1"/>
    </p:custDataLst>
    <p:extLst>
      <p:ext uri="{BB962C8B-B14F-4D97-AF65-F5344CB8AC3E}">
        <p14:creationId xmlns:p14="http://schemas.microsoft.com/office/powerpoint/2010/main" val="663697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534C6DC-9F91-9501-FA70-D3E955BA131F}"/>
              </a:ext>
            </a:extLst>
          </p:cNvPr>
          <p:cNvSpPr>
            <a:spLocks noGrp="1"/>
          </p:cNvSpPr>
          <p:nvPr>
            <p:ph type="body" sz="quarter" idx="13"/>
          </p:nvPr>
        </p:nvSpPr>
        <p:spPr>
          <a:xfrm>
            <a:off x="575054" y="1429630"/>
            <a:ext cx="10515600" cy="1713321"/>
          </a:xfrm>
        </p:spPr>
        <p:txBody>
          <a:bodyPr>
            <a:noAutofit/>
          </a:bodyPr>
          <a:lstStyle/>
          <a:p>
            <a:pPr>
              <a:lnSpc>
                <a:spcPct val="110000"/>
              </a:lnSpc>
              <a:spcBef>
                <a:spcPts val="600"/>
              </a:spcBef>
            </a:pPr>
            <a:r>
              <a:rPr lang="en-US" sz="2200">
                <a:latin typeface="Arial"/>
                <a:cs typeface="Arial"/>
              </a:rPr>
              <a:t>Must be ABO-blood group compatible</a:t>
            </a:r>
          </a:p>
          <a:p>
            <a:pPr>
              <a:lnSpc>
                <a:spcPct val="110000"/>
              </a:lnSpc>
              <a:spcBef>
                <a:spcPts val="600"/>
              </a:spcBef>
            </a:pPr>
            <a:r>
              <a:rPr lang="en-US" sz="2200">
                <a:latin typeface="Arial"/>
                <a:cs typeface="Arial"/>
              </a:rPr>
              <a:t>High dosages or infusion rates may induce hypervolemia, pulmonary edema and/or cardiac failure. </a:t>
            </a:r>
            <a:endParaRPr lang="en-US" sz="2200"/>
          </a:p>
          <a:p>
            <a:pPr>
              <a:lnSpc>
                <a:spcPct val="110000"/>
              </a:lnSpc>
              <a:spcBef>
                <a:spcPts val="600"/>
              </a:spcBef>
            </a:pPr>
            <a:r>
              <a:rPr lang="en-US" sz="2200">
                <a:latin typeface="Arial"/>
                <a:cs typeface="Arial"/>
              </a:rPr>
              <a:t>High infusion rates may cause adverse effects as a result of citrate toxicity (fall in ionized calcium), especially in patients with liver function disorders. </a:t>
            </a:r>
            <a:endParaRPr lang="en-US" sz="2200"/>
          </a:p>
        </p:txBody>
      </p:sp>
      <p:sp>
        <p:nvSpPr>
          <p:cNvPr id="3" name="Title 2">
            <a:extLst>
              <a:ext uri="{FF2B5EF4-FFF2-40B4-BE49-F238E27FC236}">
                <a16:creationId xmlns:a16="http://schemas.microsoft.com/office/drawing/2014/main" id="{B310C74F-B74E-F5CF-D9F0-BBECAD867396}"/>
              </a:ext>
            </a:extLst>
          </p:cNvPr>
          <p:cNvSpPr>
            <a:spLocks noGrp="1"/>
          </p:cNvSpPr>
          <p:nvPr>
            <p:ph type="title"/>
          </p:nvPr>
        </p:nvSpPr>
        <p:spPr/>
        <p:txBody>
          <a:bodyPr>
            <a:noAutofit/>
          </a:bodyPr>
          <a:lstStyle/>
          <a:p>
            <a:r>
              <a:rPr lang="en-CA" sz="3200">
                <a:latin typeface="Arial"/>
                <a:cs typeface="Arial"/>
              </a:rPr>
              <a:t>Administration (from Product Monograph)</a:t>
            </a:r>
            <a:endParaRPr lang="en-US" sz="3200"/>
          </a:p>
        </p:txBody>
      </p:sp>
      <p:sp>
        <p:nvSpPr>
          <p:cNvPr id="5" name="TextBox 4">
            <a:extLst>
              <a:ext uri="{FF2B5EF4-FFF2-40B4-BE49-F238E27FC236}">
                <a16:creationId xmlns:a16="http://schemas.microsoft.com/office/drawing/2014/main" id="{EC298A20-2222-9413-8F6E-3200E3E3128A}"/>
              </a:ext>
            </a:extLst>
          </p:cNvPr>
          <p:cNvSpPr txBox="1"/>
          <p:nvPr/>
        </p:nvSpPr>
        <p:spPr>
          <a:xfrm>
            <a:off x="575054" y="3627167"/>
            <a:ext cx="11200246" cy="1783886"/>
          </a:xfrm>
          <a:prstGeom prst="rect">
            <a:avLst/>
          </a:prstGeom>
          <a:noFill/>
          <a:ln w="38100">
            <a:solidFill>
              <a:schemeClr val="accent5"/>
            </a:solidFill>
          </a:ln>
        </p:spPr>
        <p:txBody>
          <a:bodyPr wrap="none" rtlCol="0">
            <a:spAutoFit/>
          </a:bodyPr>
          <a:lstStyle/>
          <a:p>
            <a:pPr marL="0" lvl="1">
              <a:lnSpc>
                <a:spcPct val="110000"/>
              </a:lnSpc>
              <a:spcBef>
                <a:spcPts val="600"/>
              </a:spcBef>
            </a:pPr>
            <a:r>
              <a:rPr lang="en-US" sz="2200" b="1">
                <a:solidFill>
                  <a:srgbClr val="ED1C24"/>
                </a:solidFill>
                <a:latin typeface="Arial"/>
                <a:cs typeface="Arial"/>
              </a:rPr>
              <a:t>Risk of citrate toxicity</a:t>
            </a:r>
          </a:p>
          <a:p>
            <a:pPr marL="285750" lvl="1" indent="-285750">
              <a:lnSpc>
                <a:spcPct val="110000"/>
              </a:lnSpc>
              <a:spcBef>
                <a:spcPts val="600"/>
              </a:spcBef>
              <a:buClr>
                <a:schemeClr val="accent1"/>
              </a:buClr>
              <a:buFont typeface="Arial" panose="020B0604020202020204" pitchFamily="34" charset="0"/>
              <a:buChar char="•"/>
            </a:pPr>
            <a:r>
              <a:rPr lang="en-US" sz="2200">
                <a:latin typeface="Arial"/>
                <a:cs typeface="Arial"/>
              </a:rPr>
              <a:t>Due to this risk, the infusion rate should not exceed:</a:t>
            </a:r>
          </a:p>
          <a:p>
            <a:pPr marL="346075" lvl="1" indent="-346075">
              <a:lnSpc>
                <a:spcPct val="110000"/>
              </a:lnSpc>
              <a:spcBef>
                <a:spcPts val="600"/>
              </a:spcBef>
            </a:pPr>
            <a:r>
              <a:rPr lang="en-US" sz="2200">
                <a:latin typeface="Arial"/>
                <a:cs typeface="Arial"/>
              </a:rPr>
              <a:t> 	0.020–0.025 mmol citrate/kg body weight/minute = 1 mL/kg body weight/minute </a:t>
            </a:r>
          </a:p>
          <a:p>
            <a:pPr marL="342900" indent="-342900">
              <a:lnSpc>
                <a:spcPct val="110000"/>
              </a:lnSpc>
              <a:spcBef>
                <a:spcPts val="600"/>
              </a:spcBef>
              <a:buClr>
                <a:schemeClr val="accent1"/>
              </a:buClr>
              <a:buFont typeface="Arial" panose="020B0604020202020204" pitchFamily="34" charset="0"/>
              <a:buChar char="•"/>
            </a:pPr>
            <a:r>
              <a:rPr lang="en-US" sz="2200">
                <a:latin typeface="Arial"/>
                <a:cs typeface="Arial"/>
              </a:rPr>
              <a:t>Effects of citrate can be minimized by giving calcium gluconate IV (using another line)</a:t>
            </a:r>
          </a:p>
        </p:txBody>
      </p:sp>
      <p:sp>
        <p:nvSpPr>
          <p:cNvPr id="4" name="TextBox 3">
            <a:extLst>
              <a:ext uri="{FF2B5EF4-FFF2-40B4-BE49-F238E27FC236}">
                <a16:creationId xmlns:a16="http://schemas.microsoft.com/office/drawing/2014/main" id="{DEDA4938-9F2E-ECCF-9F97-F34B04F7DCBB}"/>
              </a:ext>
            </a:extLst>
          </p:cNvPr>
          <p:cNvSpPr txBox="1"/>
          <p:nvPr/>
        </p:nvSpPr>
        <p:spPr>
          <a:xfrm>
            <a:off x="4542263" y="6161656"/>
            <a:ext cx="6664714" cy="600164"/>
          </a:xfrm>
          <a:prstGeom prst="rect">
            <a:avLst/>
          </a:prstGeom>
          <a:noFill/>
        </p:spPr>
        <p:txBody>
          <a:bodyPr wrap="square">
            <a:spAutoFit/>
          </a:bodyPr>
          <a:lstStyle/>
          <a:p>
            <a:pPr algn="l" rtl="0" fontAlgn="base"/>
            <a:r>
              <a:rPr lang="en-CA" sz="1100" b="0" i="0" u="none" strike="noStrike">
                <a:solidFill>
                  <a:schemeClr val="bg1">
                    <a:lumMod val="50000"/>
                  </a:schemeClr>
                </a:solidFill>
                <a:effectLst/>
                <a:latin typeface="Arial" panose="020B0604020202020204" pitchFamily="34" charset="0"/>
                <a:cs typeface="Arial" panose="020B0604020202020204" pitchFamily="34" charset="0"/>
              </a:rPr>
              <a:t>This document may be found on: Canadian Blood Services’ professional education website, profedu.ca</a:t>
            </a:r>
            <a:r>
              <a:rPr lang="en-CA" sz="1100" b="0" i="0">
                <a:solidFill>
                  <a:schemeClr val="bg1">
                    <a:lumMod val="50000"/>
                  </a:schemeClr>
                </a:solidFill>
                <a:effectLst/>
                <a:latin typeface="Arial" panose="020B0604020202020204" pitchFamily="34" charset="0"/>
                <a:cs typeface="Arial" panose="020B0604020202020204" pitchFamily="34" charset="0"/>
              </a:rPr>
              <a:t>​</a:t>
            </a:r>
          </a:p>
          <a:p>
            <a:pPr algn="l" rtl="0" fontAlgn="base"/>
            <a:r>
              <a:rPr lang="en-CA" sz="1100" b="0" i="0" u="none" strike="noStrike">
                <a:solidFill>
                  <a:schemeClr val="bg1">
                    <a:lumMod val="50000"/>
                  </a:schemeClr>
                </a:solidFill>
                <a:effectLst/>
                <a:latin typeface="Arial" panose="020B0604020202020204" pitchFamily="34" charset="0"/>
                <a:cs typeface="Arial" panose="020B0604020202020204" pitchFamily="34" charset="0"/>
              </a:rPr>
              <a:t>Information is current to January 12, 2023. Always refer to the Product Monograph for up-to-date information.  </a:t>
            </a:r>
            <a:r>
              <a:rPr lang="en-CA" sz="1100" b="0" i="0" u="sng" strike="noStrike">
                <a:solidFill>
                  <a:schemeClr val="bg1">
                    <a:lumMod val="50000"/>
                  </a:schemeClr>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Our product portfolio (octapharma.ca)</a:t>
            </a:r>
            <a:r>
              <a:rPr lang="en-CA" sz="1100" b="0" i="0">
                <a:solidFill>
                  <a:schemeClr val="bg1">
                    <a:lumMod val="50000"/>
                  </a:schemeClr>
                </a:solidFill>
                <a:effectLst/>
                <a:latin typeface="Arial" panose="020B0604020202020204" pitchFamily="34" charset="0"/>
                <a:cs typeface="Arial" panose="020B0604020202020204" pitchFamily="34" charset="0"/>
              </a:rPr>
              <a:t>​</a:t>
            </a:r>
          </a:p>
        </p:txBody>
      </p:sp>
    </p:spTree>
    <p:custDataLst>
      <p:tags r:id="rId1"/>
    </p:custDataLst>
    <p:extLst>
      <p:ext uri="{BB962C8B-B14F-4D97-AF65-F5344CB8AC3E}">
        <p14:creationId xmlns:p14="http://schemas.microsoft.com/office/powerpoint/2010/main" val="3030787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019556-7B87-4997-8366-1D4CEA4F518E}"/>
              </a:ext>
            </a:extLst>
          </p:cNvPr>
          <p:cNvSpPr>
            <a:spLocks noGrp="1"/>
          </p:cNvSpPr>
          <p:nvPr>
            <p:ph type="title"/>
          </p:nvPr>
        </p:nvSpPr>
        <p:spPr/>
        <p:txBody>
          <a:bodyPr/>
          <a:lstStyle/>
          <a:p>
            <a:br>
              <a:rPr lang="en-US"/>
            </a:br>
            <a:r>
              <a:rPr lang="en-US"/>
              <a:t>Indications and contraindications</a:t>
            </a:r>
            <a:br>
              <a:rPr lang="en-US"/>
            </a:br>
            <a:br>
              <a:rPr lang="en-US"/>
            </a:br>
            <a:endParaRPr lang="en-US"/>
          </a:p>
        </p:txBody>
      </p:sp>
      <p:pic>
        <p:nvPicPr>
          <p:cNvPr id="6" name="Picture Placeholder 5" descr="Icon&#10;&#10;Description automatically generated">
            <a:extLst>
              <a:ext uri="{FF2B5EF4-FFF2-40B4-BE49-F238E27FC236}">
                <a16:creationId xmlns:a16="http://schemas.microsoft.com/office/drawing/2014/main" id="{01FA290C-0355-4447-9198-627A59B64AAB}"/>
              </a:ext>
            </a:extLst>
          </p:cNvPr>
          <p:cNvPicPr>
            <a:picLocks noChangeAspect="1"/>
          </p:cNvPicPr>
          <p:nvPr/>
        </p:nvPicPr>
        <p:blipFill>
          <a:blip r:embed="rId4">
            <a:extLst>
              <a:ext uri="{28A0092B-C50C-407E-A947-70E740481C1C}">
                <a14:useLocalDpi xmlns:a14="http://schemas.microsoft.com/office/drawing/2010/main" val="0"/>
              </a:ext>
            </a:extLst>
          </a:blip>
          <a:srcRect l="5556" r="5556"/>
          <a:stretch>
            <a:fillRect/>
          </a:stretch>
        </p:blipFill>
        <p:spPr>
          <a:xfrm>
            <a:off x="540656" y="611063"/>
            <a:ext cx="5019612" cy="5641394"/>
          </a:xfrm>
          <a:prstGeom prst="rect">
            <a:avLst/>
          </a:prstGeom>
        </p:spPr>
      </p:pic>
      <p:sp>
        <p:nvSpPr>
          <p:cNvPr id="3" name="TextBox 2">
            <a:extLst>
              <a:ext uri="{FF2B5EF4-FFF2-40B4-BE49-F238E27FC236}">
                <a16:creationId xmlns:a16="http://schemas.microsoft.com/office/drawing/2014/main" id="{86936FCC-0A51-A4E6-ECA6-F3A15457589A}"/>
              </a:ext>
            </a:extLst>
          </p:cNvPr>
          <p:cNvSpPr txBox="1"/>
          <p:nvPr/>
        </p:nvSpPr>
        <p:spPr>
          <a:xfrm>
            <a:off x="6713034" y="5984463"/>
            <a:ext cx="5229923" cy="769441"/>
          </a:xfrm>
          <a:prstGeom prst="rect">
            <a:avLst/>
          </a:prstGeom>
          <a:noFill/>
        </p:spPr>
        <p:txBody>
          <a:bodyPr wrap="square">
            <a:spAutoFit/>
          </a:bodyPr>
          <a:lstStyle/>
          <a:p>
            <a:pPr algn="l" rtl="0" fontAlgn="base"/>
            <a:r>
              <a:rPr lang="en-CA" sz="1100" b="0" i="0" u="none" strike="noStrike">
                <a:solidFill>
                  <a:schemeClr val="bg1"/>
                </a:solidFill>
                <a:effectLst/>
                <a:latin typeface="Arial" panose="020B0604020202020204" pitchFamily="34" charset="0"/>
                <a:cs typeface="Arial" panose="020B0604020202020204" pitchFamily="34" charset="0"/>
              </a:rPr>
              <a:t>This document may be found on: Canadian Blood Services’ professional education website, profedu.ca</a:t>
            </a:r>
            <a:r>
              <a:rPr lang="en-CA" sz="1100" b="0" i="0">
                <a:solidFill>
                  <a:schemeClr val="bg1"/>
                </a:solidFill>
                <a:effectLst/>
                <a:latin typeface="Arial" panose="020B0604020202020204" pitchFamily="34" charset="0"/>
                <a:cs typeface="Arial" panose="020B0604020202020204" pitchFamily="34" charset="0"/>
              </a:rPr>
              <a:t>​</a:t>
            </a:r>
          </a:p>
          <a:p>
            <a:pPr algn="l" rtl="0" fontAlgn="base"/>
            <a:r>
              <a:rPr lang="en-CA" sz="1100" b="0" i="0" u="none" strike="noStrike">
                <a:solidFill>
                  <a:schemeClr val="bg1"/>
                </a:solidFill>
                <a:effectLst/>
                <a:latin typeface="Arial" panose="020B0604020202020204" pitchFamily="34" charset="0"/>
                <a:cs typeface="Arial" panose="020B0604020202020204" pitchFamily="34" charset="0"/>
              </a:rPr>
              <a:t>Information is current to January 12, 2023. Always refer to the Product Monograph for up-to-date information.  </a:t>
            </a:r>
            <a:r>
              <a:rPr lang="en-CA" sz="1100" b="0" i="0" u="sng" strike="noStrike">
                <a:solidFill>
                  <a:schemeClr val="bg1"/>
                </a:solidFill>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Our product portfolio (octapharma.ca)</a:t>
            </a:r>
            <a:r>
              <a:rPr lang="en-CA" sz="1100" b="0" i="0">
                <a:solidFill>
                  <a:schemeClr val="bg1"/>
                </a:solidFill>
                <a:effectLst/>
                <a:latin typeface="Arial" panose="020B0604020202020204" pitchFamily="34" charset="0"/>
                <a:cs typeface="Arial" panose="020B0604020202020204" pitchFamily="34" charset="0"/>
              </a:rPr>
              <a:t>​</a:t>
            </a:r>
          </a:p>
        </p:txBody>
      </p:sp>
    </p:spTree>
    <p:custDataLst>
      <p:tags r:id="rId1"/>
    </p:custDataLst>
    <p:extLst>
      <p:ext uri="{BB962C8B-B14F-4D97-AF65-F5344CB8AC3E}">
        <p14:creationId xmlns:p14="http://schemas.microsoft.com/office/powerpoint/2010/main" val="2111290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AA55285-8C8F-4DEF-95D6-56C4E8745D4D}"/>
              </a:ext>
            </a:extLst>
          </p:cNvPr>
          <p:cNvSpPr>
            <a:spLocks noGrp="1"/>
          </p:cNvSpPr>
          <p:nvPr>
            <p:ph type="body" sz="quarter" idx="13"/>
          </p:nvPr>
        </p:nvSpPr>
        <p:spPr>
          <a:xfrm>
            <a:off x="838200" y="1143000"/>
            <a:ext cx="10515600" cy="4724400"/>
          </a:xfrm>
        </p:spPr>
        <p:txBody>
          <a:bodyPr anchor="t" anchorCtr="0">
            <a:normAutofit fontScale="92500" lnSpcReduction="10000"/>
          </a:bodyPr>
          <a:lstStyle/>
          <a:p>
            <a:pPr fontAlgn="base">
              <a:lnSpc>
                <a:spcPct val="125000"/>
              </a:lnSpc>
            </a:pPr>
            <a:r>
              <a:rPr lang="en-US" sz="2200" b="1" dirty="0"/>
              <a:t>Complex deficiencies of coagulation factors </a:t>
            </a:r>
            <a:r>
              <a:rPr lang="en-US" sz="2200" dirty="0"/>
              <a:t>such as consumption coagulopathy [e.g., disseminated intravascular coagulation (DIC) or coagulopathy due to severe hepatic failure, massive transfusion, or repeated large volume plasma exchange (especially in patients with impaired liver function)]. </a:t>
            </a:r>
          </a:p>
          <a:p>
            <a:pPr fontAlgn="base">
              <a:lnSpc>
                <a:spcPct val="125000"/>
              </a:lnSpc>
            </a:pPr>
            <a:r>
              <a:rPr lang="en-US" sz="2200" dirty="0"/>
              <a:t>May be used for </a:t>
            </a:r>
            <a:r>
              <a:rPr lang="en-US" sz="2200" b="1" dirty="0"/>
              <a:t>emergency substitution therapy </a:t>
            </a:r>
            <a:r>
              <a:rPr lang="en-US" sz="2200" dirty="0"/>
              <a:t>in coagulation factor deficiencies, when situations do not allow a precise laboratory diagnosis, or when a specific coagulation factor concentrate is not available. </a:t>
            </a:r>
          </a:p>
          <a:p>
            <a:pPr fontAlgn="base">
              <a:lnSpc>
                <a:spcPct val="125000"/>
              </a:lnSpc>
            </a:pPr>
            <a:r>
              <a:rPr lang="en-US" sz="2200" dirty="0"/>
              <a:t>Rapid reversal of effects of oral anticoagulants when vitamin K is insufficient in emergency situations, or in patients with impaired liver function. (Note: although not specified in the product monograph, vitamin K antagonists are the oral anticoagulants referred to in this indication. Further, prothrombin complex concentrates should also be considered for the reversal of vitamin K antagonists.)</a:t>
            </a:r>
            <a:endParaRPr lang="en-CA" sz="2200" dirty="0"/>
          </a:p>
          <a:p>
            <a:pPr fontAlgn="base">
              <a:lnSpc>
                <a:spcPct val="125000"/>
              </a:lnSpc>
            </a:pPr>
            <a:endParaRPr lang="en-CA" sz="2200" dirty="0"/>
          </a:p>
          <a:p>
            <a:pPr marL="0" indent="0" fontAlgn="base">
              <a:lnSpc>
                <a:spcPct val="125000"/>
              </a:lnSpc>
              <a:buNone/>
            </a:pPr>
            <a:endParaRPr lang="en-US" sz="2400" dirty="0"/>
          </a:p>
        </p:txBody>
      </p:sp>
      <p:sp>
        <p:nvSpPr>
          <p:cNvPr id="6" name="Title 5">
            <a:extLst>
              <a:ext uri="{FF2B5EF4-FFF2-40B4-BE49-F238E27FC236}">
                <a16:creationId xmlns:a16="http://schemas.microsoft.com/office/drawing/2014/main" id="{E57E7F5C-08DF-4E09-8C26-87262AAEC187}"/>
              </a:ext>
            </a:extLst>
          </p:cNvPr>
          <p:cNvSpPr>
            <a:spLocks noGrp="1"/>
          </p:cNvSpPr>
          <p:nvPr>
            <p:ph type="title"/>
          </p:nvPr>
        </p:nvSpPr>
        <p:spPr>
          <a:xfrm>
            <a:off x="838200" y="0"/>
            <a:ext cx="10515600" cy="943442"/>
          </a:xfrm>
        </p:spPr>
        <p:txBody>
          <a:bodyPr>
            <a:normAutofit/>
          </a:bodyPr>
          <a:lstStyle/>
          <a:p>
            <a:r>
              <a:rPr lang="en-CA"/>
              <a:t>Indications (from Product Monograph)</a:t>
            </a:r>
          </a:p>
        </p:txBody>
      </p:sp>
      <p:sp>
        <p:nvSpPr>
          <p:cNvPr id="3" name="TextBox 2">
            <a:extLst>
              <a:ext uri="{FF2B5EF4-FFF2-40B4-BE49-F238E27FC236}">
                <a16:creationId xmlns:a16="http://schemas.microsoft.com/office/drawing/2014/main" id="{C8E0BFC9-17FC-D01E-2077-E21DC03C4383}"/>
              </a:ext>
            </a:extLst>
          </p:cNvPr>
          <p:cNvSpPr txBox="1"/>
          <p:nvPr/>
        </p:nvSpPr>
        <p:spPr>
          <a:xfrm>
            <a:off x="4542263" y="6161656"/>
            <a:ext cx="6664714" cy="600164"/>
          </a:xfrm>
          <a:prstGeom prst="rect">
            <a:avLst/>
          </a:prstGeom>
          <a:noFill/>
        </p:spPr>
        <p:txBody>
          <a:bodyPr wrap="square">
            <a:spAutoFit/>
          </a:bodyPr>
          <a:lstStyle/>
          <a:p>
            <a:pPr algn="l" rtl="0" fontAlgn="base"/>
            <a:r>
              <a:rPr lang="en-CA" sz="1100" b="0" i="0" u="none" strike="noStrike">
                <a:solidFill>
                  <a:schemeClr val="bg1">
                    <a:lumMod val="50000"/>
                  </a:schemeClr>
                </a:solidFill>
                <a:effectLst/>
                <a:latin typeface="Arial" panose="020B0604020202020204" pitchFamily="34" charset="0"/>
                <a:cs typeface="Arial" panose="020B0604020202020204" pitchFamily="34" charset="0"/>
              </a:rPr>
              <a:t>This document may be found on: Canadian Blood Services’ professional education website, profedu.ca</a:t>
            </a:r>
            <a:r>
              <a:rPr lang="en-CA" sz="1100" b="0" i="0">
                <a:solidFill>
                  <a:schemeClr val="bg1">
                    <a:lumMod val="50000"/>
                  </a:schemeClr>
                </a:solidFill>
                <a:effectLst/>
                <a:latin typeface="Arial" panose="020B0604020202020204" pitchFamily="34" charset="0"/>
                <a:cs typeface="Arial" panose="020B0604020202020204" pitchFamily="34" charset="0"/>
              </a:rPr>
              <a:t>​</a:t>
            </a:r>
          </a:p>
          <a:p>
            <a:pPr algn="l" rtl="0" fontAlgn="base"/>
            <a:r>
              <a:rPr lang="en-CA" sz="1100" b="0" i="0" u="none" strike="noStrike">
                <a:solidFill>
                  <a:schemeClr val="bg1">
                    <a:lumMod val="50000"/>
                  </a:schemeClr>
                </a:solidFill>
                <a:effectLst/>
                <a:latin typeface="Arial" panose="020B0604020202020204" pitchFamily="34" charset="0"/>
                <a:cs typeface="Arial" panose="020B0604020202020204" pitchFamily="34" charset="0"/>
              </a:rPr>
              <a:t>Information is current to January 12, 2023. Always refer to the Product Monograph for up-to-date information.  </a:t>
            </a:r>
            <a:r>
              <a:rPr lang="en-CA" sz="1100" b="0" i="0" u="sng" strike="noStrike">
                <a:solidFill>
                  <a:schemeClr val="bg1">
                    <a:lumMod val="50000"/>
                  </a:schemeClr>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Our product portfolio (octapharma.ca)</a:t>
            </a:r>
            <a:r>
              <a:rPr lang="en-CA" sz="1100" b="0" i="0">
                <a:solidFill>
                  <a:schemeClr val="bg1">
                    <a:lumMod val="50000"/>
                  </a:schemeClr>
                </a:solidFill>
                <a:effectLst/>
                <a:latin typeface="Arial" panose="020B0604020202020204" pitchFamily="34" charset="0"/>
                <a:cs typeface="Arial" panose="020B0604020202020204" pitchFamily="34" charset="0"/>
              </a:rPr>
              <a:t>​</a:t>
            </a:r>
          </a:p>
        </p:txBody>
      </p:sp>
    </p:spTree>
    <p:custDataLst>
      <p:tags r:id="rId1"/>
    </p:custDataLst>
    <p:extLst>
      <p:ext uri="{BB962C8B-B14F-4D97-AF65-F5344CB8AC3E}">
        <p14:creationId xmlns:p14="http://schemas.microsoft.com/office/powerpoint/2010/main" val="1972667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AA55285-8C8F-4DEF-95D6-56C4E8745D4D}"/>
              </a:ext>
            </a:extLst>
          </p:cNvPr>
          <p:cNvSpPr>
            <a:spLocks noGrp="1"/>
          </p:cNvSpPr>
          <p:nvPr>
            <p:ph type="body" sz="quarter" idx="13"/>
          </p:nvPr>
        </p:nvSpPr>
        <p:spPr>
          <a:xfrm>
            <a:off x="838200" y="1066800"/>
            <a:ext cx="10515600" cy="4724400"/>
          </a:xfrm>
        </p:spPr>
        <p:txBody>
          <a:bodyPr>
            <a:normAutofit/>
          </a:bodyPr>
          <a:lstStyle/>
          <a:p>
            <a:pPr fontAlgn="base">
              <a:lnSpc>
                <a:spcPct val="125000"/>
              </a:lnSpc>
            </a:pPr>
            <a:r>
              <a:rPr lang="en-US" sz="2400" b="1" dirty="0">
                <a:latin typeface="Arial"/>
                <a:cs typeface="Arial"/>
              </a:rPr>
              <a:t>IgA deficiency </a:t>
            </a:r>
            <a:r>
              <a:rPr lang="en-US" sz="2400" dirty="0">
                <a:latin typeface="Arial"/>
                <a:cs typeface="Arial"/>
              </a:rPr>
              <a:t>with documented antibodies against IgA </a:t>
            </a:r>
            <a:endParaRPr lang="en-US" sz="2400" dirty="0"/>
          </a:p>
          <a:p>
            <a:pPr fontAlgn="base">
              <a:lnSpc>
                <a:spcPct val="125000"/>
              </a:lnSpc>
            </a:pPr>
            <a:r>
              <a:rPr lang="en-US" sz="2400" b="1" dirty="0">
                <a:latin typeface="Arial"/>
                <a:cs typeface="Arial"/>
              </a:rPr>
              <a:t>Severe deficiency of protein S</a:t>
            </a:r>
          </a:p>
          <a:p>
            <a:pPr lvl="1" fontAlgn="base">
              <a:lnSpc>
                <a:spcPct val="125000"/>
              </a:lnSpc>
            </a:pPr>
            <a:r>
              <a:rPr lang="en-US" sz="2400" dirty="0">
                <a:latin typeface="Arial"/>
                <a:cs typeface="Arial"/>
              </a:rPr>
              <a:t>Octaplasma has reduced protein S concentrations compared with FP, which can contribute to risk of thrombosis in patients receiving large volumes for plasma exchange</a:t>
            </a:r>
          </a:p>
          <a:p>
            <a:pPr fontAlgn="base">
              <a:lnSpc>
                <a:spcPct val="125000"/>
              </a:lnSpc>
            </a:pPr>
            <a:r>
              <a:rPr lang="en-US" sz="2400" b="1" dirty="0">
                <a:latin typeface="Arial"/>
                <a:cs typeface="Arial"/>
              </a:rPr>
              <a:t>Hypersensitivity</a:t>
            </a:r>
            <a:r>
              <a:rPr lang="en-US" sz="2400" dirty="0">
                <a:latin typeface="Arial"/>
                <a:cs typeface="Arial"/>
              </a:rPr>
              <a:t> to plasma or to any ingredient in the formulation, including any non-medicinal ingredient, or component of the container (i.e., s</a:t>
            </a:r>
            <a:r>
              <a:rPr lang="en-CA" sz="2400" dirty="0">
                <a:latin typeface="Arial"/>
                <a:cs typeface="Arial"/>
              </a:rPr>
              <a:t>odium citrate dihydrate, sodium </a:t>
            </a:r>
            <a:r>
              <a:rPr lang="en-CA" sz="2400" dirty="0" err="1">
                <a:latin typeface="Arial"/>
                <a:cs typeface="Arial"/>
              </a:rPr>
              <a:t>dihydrogenphosphate</a:t>
            </a:r>
            <a:r>
              <a:rPr lang="en-CA" sz="2400" dirty="0">
                <a:latin typeface="Arial"/>
                <a:cs typeface="Arial"/>
              </a:rPr>
              <a:t> dihydrate, glycine, tri(</a:t>
            </a:r>
            <a:r>
              <a:rPr lang="en-CA" sz="2400" dirty="0" err="1">
                <a:latin typeface="Arial"/>
                <a:cs typeface="Arial"/>
              </a:rPr>
              <a:t>nbutyl</a:t>
            </a:r>
            <a:r>
              <a:rPr lang="en-CA" sz="2400" dirty="0">
                <a:latin typeface="Arial"/>
                <a:cs typeface="Arial"/>
              </a:rPr>
              <a:t>)-phosphate (TNBP) [&lt;2.0 mcg/mL], </a:t>
            </a:r>
            <a:r>
              <a:rPr lang="en-CA" sz="2400" dirty="0" err="1">
                <a:latin typeface="Arial"/>
                <a:cs typeface="Arial"/>
              </a:rPr>
              <a:t>octoxynol</a:t>
            </a:r>
            <a:r>
              <a:rPr lang="en-CA" sz="2400" dirty="0">
                <a:latin typeface="Arial"/>
                <a:cs typeface="Arial"/>
              </a:rPr>
              <a:t> [&lt;5.0 mcg/mL])</a:t>
            </a:r>
          </a:p>
        </p:txBody>
      </p:sp>
      <p:sp>
        <p:nvSpPr>
          <p:cNvPr id="6" name="Title 5">
            <a:extLst>
              <a:ext uri="{FF2B5EF4-FFF2-40B4-BE49-F238E27FC236}">
                <a16:creationId xmlns:a16="http://schemas.microsoft.com/office/drawing/2014/main" id="{E57E7F5C-08DF-4E09-8C26-87262AAEC187}"/>
              </a:ext>
            </a:extLst>
          </p:cNvPr>
          <p:cNvSpPr>
            <a:spLocks noGrp="1"/>
          </p:cNvSpPr>
          <p:nvPr>
            <p:ph type="title"/>
          </p:nvPr>
        </p:nvSpPr>
        <p:spPr>
          <a:xfrm>
            <a:off x="838200" y="0"/>
            <a:ext cx="10515600" cy="943442"/>
          </a:xfrm>
        </p:spPr>
        <p:txBody>
          <a:bodyPr>
            <a:normAutofit/>
          </a:bodyPr>
          <a:lstStyle/>
          <a:p>
            <a:r>
              <a:rPr lang="en-CA"/>
              <a:t>Contraindications (from Product Monograph)</a:t>
            </a:r>
          </a:p>
        </p:txBody>
      </p:sp>
      <p:sp>
        <p:nvSpPr>
          <p:cNvPr id="3" name="TextBox 2">
            <a:extLst>
              <a:ext uri="{FF2B5EF4-FFF2-40B4-BE49-F238E27FC236}">
                <a16:creationId xmlns:a16="http://schemas.microsoft.com/office/drawing/2014/main" id="{796323ED-FE72-B886-0E2C-A78FFC57D652}"/>
              </a:ext>
            </a:extLst>
          </p:cNvPr>
          <p:cNvSpPr txBox="1"/>
          <p:nvPr/>
        </p:nvSpPr>
        <p:spPr>
          <a:xfrm>
            <a:off x="4542263" y="6161656"/>
            <a:ext cx="6664714" cy="600164"/>
          </a:xfrm>
          <a:prstGeom prst="rect">
            <a:avLst/>
          </a:prstGeom>
          <a:noFill/>
        </p:spPr>
        <p:txBody>
          <a:bodyPr wrap="square">
            <a:spAutoFit/>
          </a:bodyPr>
          <a:lstStyle/>
          <a:p>
            <a:pPr algn="l" rtl="0" fontAlgn="base"/>
            <a:r>
              <a:rPr lang="en-CA" sz="1100" b="0" i="0" u="none" strike="noStrike">
                <a:solidFill>
                  <a:schemeClr val="bg1">
                    <a:lumMod val="50000"/>
                  </a:schemeClr>
                </a:solidFill>
                <a:effectLst/>
                <a:latin typeface="Arial" panose="020B0604020202020204" pitchFamily="34" charset="0"/>
                <a:cs typeface="Arial" panose="020B0604020202020204" pitchFamily="34" charset="0"/>
              </a:rPr>
              <a:t>This document may be found on: Canadian Blood Services’ professional education website, profedu.ca</a:t>
            </a:r>
            <a:r>
              <a:rPr lang="en-CA" sz="1100" b="0" i="0">
                <a:solidFill>
                  <a:schemeClr val="bg1">
                    <a:lumMod val="50000"/>
                  </a:schemeClr>
                </a:solidFill>
                <a:effectLst/>
                <a:latin typeface="Arial" panose="020B0604020202020204" pitchFamily="34" charset="0"/>
                <a:cs typeface="Arial" panose="020B0604020202020204" pitchFamily="34" charset="0"/>
              </a:rPr>
              <a:t>​</a:t>
            </a:r>
          </a:p>
          <a:p>
            <a:pPr algn="l" rtl="0" fontAlgn="base"/>
            <a:r>
              <a:rPr lang="en-CA" sz="1100" b="0" i="0" u="none" strike="noStrike">
                <a:solidFill>
                  <a:schemeClr val="bg1">
                    <a:lumMod val="50000"/>
                  </a:schemeClr>
                </a:solidFill>
                <a:effectLst/>
                <a:latin typeface="Arial" panose="020B0604020202020204" pitchFamily="34" charset="0"/>
                <a:cs typeface="Arial" panose="020B0604020202020204" pitchFamily="34" charset="0"/>
              </a:rPr>
              <a:t>Information is current to January 12, 2023. Always refer to the Product Monograph for up-to-date information.  </a:t>
            </a:r>
            <a:r>
              <a:rPr lang="en-CA" sz="1100" b="0" i="0" u="sng" strike="noStrike">
                <a:solidFill>
                  <a:schemeClr val="bg1">
                    <a:lumMod val="50000"/>
                  </a:schemeClr>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Our product portfolio (octapharma.ca)</a:t>
            </a:r>
            <a:r>
              <a:rPr lang="en-CA" sz="1100" b="0" i="0">
                <a:solidFill>
                  <a:schemeClr val="bg1">
                    <a:lumMod val="50000"/>
                  </a:schemeClr>
                </a:solidFill>
                <a:effectLst/>
                <a:latin typeface="Arial" panose="020B0604020202020204" pitchFamily="34" charset="0"/>
                <a:cs typeface="Arial" panose="020B0604020202020204" pitchFamily="34" charset="0"/>
              </a:rPr>
              <a:t>​</a:t>
            </a:r>
          </a:p>
        </p:txBody>
      </p:sp>
    </p:spTree>
    <p:custDataLst>
      <p:tags r:id="rId1"/>
    </p:custDataLst>
    <p:extLst>
      <p:ext uri="{BB962C8B-B14F-4D97-AF65-F5344CB8AC3E}">
        <p14:creationId xmlns:p14="http://schemas.microsoft.com/office/powerpoint/2010/main" val="3394418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462EF0-110D-CA14-5811-8EE8FFF87C5E}"/>
              </a:ext>
            </a:extLst>
          </p:cNvPr>
          <p:cNvSpPr>
            <a:spLocks noGrp="1"/>
          </p:cNvSpPr>
          <p:nvPr>
            <p:ph type="title"/>
          </p:nvPr>
        </p:nvSpPr>
        <p:spPr/>
        <p:txBody>
          <a:bodyPr/>
          <a:lstStyle/>
          <a:p>
            <a:r>
              <a:rPr lang="en-US" dirty="0"/>
              <a:t>For a full list of special patient populations and for more information, please refer to the Octaplasma Product Monograph.</a:t>
            </a:r>
            <a:br>
              <a:rPr lang="en-US" dirty="0"/>
            </a:br>
            <a:br>
              <a:rPr lang="en-US" dirty="0"/>
            </a:br>
            <a:r>
              <a:rPr lang="en-US" sz="3200" dirty="0"/>
              <a:t>Please also see the Octaplasma (Solvent Detergent [S/D] Plasma): Clinical overview (longer slide deck) and </a:t>
            </a:r>
            <a:r>
              <a:rPr lang="en-US" sz="3200"/>
              <a:t>profedu.ca for </a:t>
            </a:r>
            <a:r>
              <a:rPr lang="en-US" sz="3200" dirty="0"/>
              <a:t>more discussion</a:t>
            </a:r>
            <a:endParaRPr lang="en-US" dirty="0"/>
          </a:p>
        </p:txBody>
      </p:sp>
      <p:sp>
        <p:nvSpPr>
          <p:cNvPr id="5" name="TextBox 4">
            <a:extLst>
              <a:ext uri="{FF2B5EF4-FFF2-40B4-BE49-F238E27FC236}">
                <a16:creationId xmlns:a16="http://schemas.microsoft.com/office/drawing/2014/main" id="{3EC89BEC-30EF-A3C7-30DE-2A63DC7D4A57}"/>
              </a:ext>
            </a:extLst>
          </p:cNvPr>
          <p:cNvSpPr txBox="1"/>
          <p:nvPr/>
        </p:nvSpPr>
        <p:spPr>
          <a:xfrm>
            <a:off x="4542263" y="6161656"/>
            <a:ext cx="6664714" cy="600164"/>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This document may be found on: Canadian Blood Services’ professional education website, profedu.ca​</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Information is current to January 12, 2023. Always refer to the Product Monograph for up-to-date information.  </a:t>
            </a:r>
            <a:r>
              <a:rPr kumimoji="0" lang="en-CA" sz="1100" b="0" i="0" u="sng"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Our product portfolio (octapharma.ca)</a:t>
            </a:r>
            <a:r>
              <a:rPr kumimoji="0" lang="en-CA" sz="11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8185417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019556-7B87-4997-8366-1D4CEA4F518E}"/>
              </a:ext>
            </a:extLst>
          </p:cNvPr>
          <p:cNvSpPr>
            <a:spLocks noGrp="1"/>
          </p:cNvSpPr>
          <p:nvPr>
            <p:ph type="title"/>
          </p:nvPr>
        </p:nvSpPr>
        <p:spPr/>
        <p:txBody>
          <a:bodyPr/>
          <a:lstStyle/>
          <a:p>
            <a:r>
              <a:rPr lang="en-US"/>
              <a:t>Additional resources</a:t>
            </a:r>
            <a:br>
              <a:rPr lang="en-US"/>
            </a:br>
            <a:endParaRPr lang="en-US"/>
          </a:p>
        </p:txBody>
      </p:sp>
      <p:pic>
        <p:nvPicPr>
          <p:cNvPr id="9" name="Picture 2" descr="Icon&#10;&#10;Description automatically generated">
            <a:extLst>
              <a:ext uri="{FF2B5EF4-FFF2-40B4-BE49-F238E27FC236}">
                <a16:creationId xmlns:a16="http://schemas.microsoft.com/office/drawing/2014/main" id="{6AA4C750-08DA-2D49-5A10-92C179D2B2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604" y="1017233"/>
            <a:ext cx="5308147" cy="503146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Graphical user interface, website&#10;&#10;Description automatically generated">
            <a:extLst>
              <a:ext uri="{FF2B5EF4-FFF2-40B4-BE49-F238E27FC236}">
                <a16:creationId xmlns:a16="http://schemas.microsoft.com/office/drawing/2014/main" id="{B28D3166-699C-81F7-A6CD-FE690233AC73}"/>
              </a:ext>
            </a:extLst>
          </p:cNvPr>
          <p:cNvPicPr>
            <a:picLocks noChangeAspect="1"/>
          </p:cNvPicPr>
          <p:nvPr/>
        </p:nvPicPr>
        <p:blipFill rotWithShape="1">
          <a:blip r:embed="rId5"/>
          <a:srcRect l="4040" r="2424" b="2076"/>
          <a:stretch/>
        </p:blipFill>
        <p:spPr>
          <a:xfrm>
            <a:off x="974889" y="1544375"/>
            <a:ext cx="4303091" cy="2629559"/>
          </a:xfrm>
          <a:prstGeom prst="rect">
            <a:avLst/>
          </a:prstGeom>
        </p:spPr>
      </p:pic>
      <p:sp>
        <p:nvSpPr>
          <p:cNvPr id="3" name="TextBox 2">
            <a:extLst>
              <a:ext uri="{FF2B5EF4-FFF2-40B4-BE49-F238E27FC236}">
                <a16:creationId xmlns:a16="http://schemas.microsoft.com/office/drawing/2014/main" id="{A98D8B78-4554-0ED2-13EF-A3FFE235AEA8}"/>
              </a:ext>
            </a:extLst>
          </p:cNvPr>
          <p:cNvSpPr txBox="1"/>
          <p:nvPr/>
        </p:nvSpPr>
        <p:spPr>
          <a:xfrm>
            <a:off x="6713034" y="5984463"/>
            <a:ext cx="5229923" cy="769441"/>
          </a:xfrm>
          <a:prstGeom prst="rect">
            <a:avLst/>
          </a:prstGeom>
          <a:noFill/>
        </p:spPr>
        <p:txBody>
          <a:bodyPr wrap="square">
            <a:spAutoFit/>
          </a:bodyPr>
          <a:lstStyle/>
          <a:p>
            <a:pPr algn="l" rtl="0" fontAlgn="base"/>
            <a:r>
              <a:rPr lang="en-CA" sz="1100" b="0" i="0" u="none" strike="noStrike">
                <a:solidFill>
                  <a:schemeClr val="bg1"/>
                </a:solidFill>
                <a:effectLst/>
                <a:latin typeface="Arial" panose="020B0604020202020204" pitchFamily="34" charset="0"/>
                <a:cs typeface="Arial" panose="020B0604020202020204" pitchFamily="34" charset="0"/>
              </a:rPr>
              <a:t>This document may be found on: Canadian Blood Services’ professional education website, profedu.ca</a:t>
            </a:r>
            <a:r>
              <a:rPr lang="en-CA" sz="1100" b="0" i="0">
                <a:solidFill>
                  <a:schemeClr val="bg1"/>
                </a:solidFill>
                <a:effectLst/>
                <a:latin typeface="Arial" panose="020B0604020202020204" pitchFamily="34" charset="0"/>
                <a:cs typeface="Arial" panose="020B0604020202020204" pitchFamily="34" charset="0"/>
              </a:rPr>
              <a:t>​</a:t>
            </a:r>
          </a:p>
          <a:p>
            <a:pPr algn="l" rtl="0" fontAlgn="base"/>
            <a:r>
              <a:rPr lang="en-CA" sz="1100" b="0" i="0" u="none" strike="noStrike">
                <a:solidFill>
                  <a:schemeClr val="bg1"/>
                </a:solidFill>
                <a:effectLst/>
                <a:latin typeface="Arial" panose="020B0604020202020204" pitchFamily="34" charset="0"/>
                <a:cs typeface="Arial" panose="020B0604020202020204" pitchFamily="34" charset="0"/>
              </a:rPr>
              <a:t>Information is current to January 12, 2023. Always refer to the Product Monograph for up-to-date information.  </a:t>
            </a:r>
            <a:r>
              <a:rPr lang="en-CA" sz="1100" b="0" i="0" u="sng" strike="noStrike">
                <a:solidFill>
                  <a:schemeClr val="bg1"/>
                </a:solidFill>
                <a:effectLst/>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Our product portfolio (octapharma.ca)</a:t>
            </a:r>
            <a:r>
              <a:rPr lang="en-CA" sz="1100" b="0" i="0">
                <a:solidFill>
                  <a:schemeClr val="bg1"/>
                </a:solidFill>
                <a:effectLst/>
                <a:latin typeface="Arial" panose="020B0604020202020204" pitchFamily="34" charset="0"/>
                <a:cs typeface="Arial" panose="020B0604020202020204" pitchFamily="34" charset="0"/>
              </a:rPr>
              <a:t>​</a:t>
            </a:r>
          </a:p>
        </p:txBody>
      </p:sp>
    </p:spTree>
    <p:custDataLst>
      <p:tags r:id="rId1"/>
    </p:custDataLst>
    <p:extLst>
      <p:ext uri="{BB962C8B-B14F-4D97-AF65-F5344CB8AC3E}">
        <p14:creationId xmlns:p14="http://schemas.microsoft.com/office/powerpoint/2010/main" val="7833524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93C04CD-BBCB-7850-6602-C09734A310DE}"/>
              </a:ext>
            </a:extLst>
          </p:cNvPr>
          <p:cNvSpPr>
            <a:spLocks noGrp="1"/>
          </p:cNvSpPr>
          <p:nvPr>
            <p:ph type="body" sz="quarter" idx="13"/>
          </p:nvPr>
        </p:nvSpPr>
        <p:spPr>
          <a:xfrm>
            <a:off x="411481" y="1143000"/>
            <a:ext cx="11384280" cy="5069456"/>
          </a:xfrm>
        </p:spPr>
        <p:txBody>
          <a:bodyPr>
            <a:normAutofit lnSpcReduction="10000"/>
          </a:bodyPr>
          <a:lstStyle/>
          <a:p>
            <a:endParaRPr lang="en-US" sz="2400">
              <a:latin typeface="Arial"/>
              <a:cs typeface="Arial"/>
            </a:endParaRPr>
          </a:p>
          <a:p>
            <a:r>
              <a:rPr lang="en-US" sz="2400" dirty="0" err="1">
                <a:latin typeface="Arial"/>
                <a:cs typeface="Arial"/>
              </a:rPr>
              <a:t>Octapharma</a:t>
            </a:r>
            <a:r>
              <a:rPr lang="en-US" sz="2400" dirty="0">
                <a:latin typeface="Arial"/>
                <a:cs typeface="Arial"/>
              </a:rPr>
              <a:t> Canada website (</a:t>
            </a:r>
            <a:r>
              <a:rPr lang="en-US" sz="2400" dirty="0">
                <a:latin typeface="Arial"/>
                <a:cs typeface="Arial"/>
                <a:hlinkClick r:id="rId4"/>
              </a:rPr>
              <a:t>https://octapharma.ca</a:t>
            </a:r>
            <a:r>
              <a:rPr lang="en-US" sz="2400" dirty="0">
                <a:latin typeface="Arial"/>
                <a:cs typeface="Arial"/>
              </a:rPr>
              <a:t>)</a:t>
            </a:r>
            <a:endParaRPr lang="en-US" sz="2400" dirty="0">
              <a:highlight>
                <a:srgbClr val="FFFF00"/>
              </a:highlight>
            </a:endParaRPr>
          </a:p>
          <a:p>
            <a:r>
              <a:rPr lang="en-US" sz="2400" dirty="0" err="1">
                <a:latin typeface="Arial"/>
                <a:cs typeface="Arial"/>
              </a:rPr>
              <a:t>Octaplasma</a:t>
            </a:r>
            <a:r>
              <a:rPr lang="en-US" sz="2400" dirty="0">
                <a:latin typeface="Arial"/>
                <a:cs typeface="Arial"/>
              </a:rPr>
              <a:t> product monograph</a:t>
            </a:r>
            <a:endParaRPr lang="en-US" sz="2400" dirty="0"/>
          </a:p>
          <a:p>
            <a:pPr indent="228600">
              <a:buNone/>
            </a:pPr>
            <a:r>
              <a:rPr lang="en-US" sz="2400" dirty="0">
                <a:latin typeface="Arial"/>
                <a:cs typeface="Arial"/>
              </a:rPr>
              <a:t>(</a:t>
            </a:r>
            <a:r>
              <a:rPr lang="en-US" sz="2400" dirty="0">
                <a:latin typeface="Arial"/>
                <a:cs typeface="Arial"/>
                <a:hlinkClick r:id="rId5"/>
              </a:rPr>
              <a:t>https://octapharma.ca/en/therapies/product-overview</a:t>
            </a:r>
            <a:r>
              <a:rPr lang="en-US" sz="2400" dirty="0">
                <a:latin typeface="Arial"/>
                <a:cs typeface="Arial"/>
              </a:rPr>
              <a:t>)  </a:t>
            </a:r>
          </a:p>
          <a:p>
            <a:endParaRPr lang="en-US" sz="2400">
              <a:latin typeface="Arial"/>
              <a:cs typeface="Arial"/>
            </a:endParaRPr>
          </a:p>
          <a:p>
            <a:r>
              <a:rPr lang="en-US" sz="2400" dirty="0">
                <a:latin typeface="Arial"/>
                <a:cs typeface="Arial"/>
              </a:rPr>
              <a:t>FAQ: Solvent detergent (S/D) treated plasma (</a:t>
            </a:r>
            <a:r>
              <a:rPr lang="en-US" sz="2400" dirty="0" err="1">
                <a:latin typeface="Arial"/>
                <a:cs typeface="Arial"/>
              </a:rPr>
              <a:t>Octaplasma</a:t>
            </a:r>
            <a:r>
              <a:rPr lang="en-US" sz="2400" dirty="0">
                <a:latin typeface="Arial"/>
                <a:cs typeface="Arial"/>
              </a:rPr>
              <a:t>) (under publications on </a:t>
            </a:r>
            <a:r>
              <a:rPr lang="en-US" sz="2400" dirty="0">
                <a:latin typeface="Arial"/>
                <a:cs typeface="Arial"/>
                <a:hlinkClick r:id="rId6"/>
              </a:rPr>
              <a:t>profedu.ca)</a:t>
            </a:r>
          </a:p>
          <a:p>
            <a:pPr marL="457200" indent="0">
              <a:buNone/>
            </a:pPr>
            <a:r>
              <a:rPr lang="en-US" sz="2400" dirty="0">
                <a:latin typeface="Arial"/>
                <a:cs typeface="Arial"/>
              </a:rPr>
              <a:t>Including additional resources:</a:t>
            </a:r>
            <a:r>
              <a:rPr lang="en-US" sz="2800" dirty="0">
                <a:latin typeface="Arial"/>
                <a:cs typeface="Arial"/>
              </a:rPr>
              <a:t> </a:t>
            </a:r>
          </a:p>
          <a:p>
            <a:pPr marL="685800"/>
            <a:r>
              <a:rPr lang="en-US" sz="2400" dirty="0" err="1">
                <a:latin typeface="Arial"/>
                <a:cs typeface="Arial"/>
              </a:rPr>
              <a:t>Octaplasma</a:t>
            </a:r>
            <a:r>
              <a:rPr lang="en-US" sz="2400" dirty="0">
                <a:latin typeface="Arial"/>
                <a:cs typeface="Arial"/>
              </a:rPr>
              <a:t>: Clinical overview slide deck (also available as narrated video) </a:t>
            </a:r>
            <a:endParaRPr lang="en-US" dirty="0"/>
          </a:p>
          <a:p>
            <a:pPr marL="685800"/>
            <a:r>
              <a:rPr lang="en-US" sz="2400" dirty="0" err="1">
                <a:latin typeface="Arial"/>
                <a:cs typeface="Arial"/>
              </a:rPr>
              <a:t>Octaplasma</a:t>
            </a:r>
            <a:r>
              <a:rPr lang="en-US" sz="2400" dirty="0">
                <a:latin typeface="Arial"/>
                <a:cs typeface="Arial"/>
              </a:rPr>
              <a:t>: Information for laboratory technologists slide deck (also available as narrated video) </a:t>
            </a:r>
            <a:endParaRPr lang="en-US" sz="2400" dirty="0"/>
          </a:p>
          <a:p>
            <a:pPr marL="685800"/>
            <a:r>
              <a:rPr lang="en-US" sz="2400" dirty="0" err="1">
                <a:latin typeface="Arial"/>
                <a:cs typeface="Arial"/>
              </a:rPr>
              <a:t>Octaplasma</a:t>
            </a:r>
            <a:r>
              <a:rPr lang="en-US" sz="2400" dirty="0">
                <a:latin typeface="Arial"/>
                <a:cs typeface="Arial"/>
              </a:rPr>
              <a:t> (S/D plasma): One-page clinical summary</a:t>
            </a:r>
          </a:p>
          <a:p>
            <a:endParaRPr lang="en-US" sz="2400"/>
          </a:p>
        </p:txBody>
      </p:sp>
      <p:sp>
        <p:nvSpPr>
          <p:cNvPr id="5" name="Title 4">
            <a:extLst>
              <a:ext uri="{FF2B5EF4-FFF2-40B4-BE49-F238E27FC236}">
                <a16:creationId xmlns:a16="http://schemas.microsoft.com/office/drawing/2014/main" id="{E41A8E17-B973-1814-D3B5-3B9EA6139634}"/>
              </a:ext>
            </a:extLst>
          </p:cNvPr>
          <p:cNvSpPr>
            <a:spLocks noGrp="1"/>
          </p:cNvSpPr>
          <p:nvPr>
            <p:ph type="title"/>
          </p:nvPr>
        </p:nvSpPr>
        <p:spPr/>
        <p:txBody>
          <a:bodyPr/>
          <a:lstStyle/>
          <a:p>
            <a:r>
              <a:rPr lang="en-CA"/>
              <a:t>Resources</a:t>
            </a:r>
            <a:endParaRPr lang="en-US"/>
          </a:p>
        </p:txBody>
      </p:sp>
      <p:sp>
        <p:nvSpPr>
          <p:cNvPr id="2" name="TextBox 1">
            <a:extLst>
              <a:ext uri="{FF2B5EF4-FFF2-40B4-BE49-F238E27FC236}">
                <a16:creationId xmlns:a16="http://schemas.microsoft.com/office/drawing/2014/main" id="{457561AC-7879-67D1-8432-B9036D1F11F1}"/>
              </a:ext>
            </a:extLst>
          </p:cNvPr>
          <p:cNvSpPr txBox="1"/>
          <p:nvPr/>
        </p:nvSpPr>
        <p:spPr>
          <a:xfrm>
            <a:off x="4542263" y="6161656"/>
            <a:ext cx="6664714" cy="600164"/>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This document may be found on: Canadian Blood Services’ professional education website, profedu.ca​</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Information is current to January 12, 2023. Always refer to the Product Monograph for up-to-date information.  </a:t>
            </a:r>
            <a:r>
              <a:rPr kumimoji="0" lang="en-CA" sz="1100" b="0" i="0" u="sng"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hlinkClick r:id="rId5">
                  <a:extLst>
                    <a:ext uri="{A12FA001-AC4F-418D-AE19-62706E023703}">
                      <ahyp:hlinkClr xmlns:ahyp="http://schemas.microsoft.com/office/drawing/2018/hyperlinkcolor" val="tx"/>
                    </a:ext>
                  </a:extLst>
                </a:hlinkClick>
              </a:rPr>
              <a:t>Our product portfolio (octapharma.ca)</a:t>
            </a:r>
            <a:r>
              <a:rPr kumimoji="0" lang="en-CA" sz="11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a:t>
            </a:r>
          </a:p>
        </p:txBody>
      </p:sp>
    </p:spTree>
    <p:custDataLst>
      <p:tags r:id="rId1"/>
    </p:custDataLst>
    <p:extLst>
      <p:ext uri="{BB962C8B-B14F-4D97-AF65-F5344CB8AC3E}">
        <p14:creationId xmlns:p14="http://schemas.microsoft.com/office/powerpoint/2010/main" val="394769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AA55285-8C8F-4DEF-95D6-56C4E8745D4D}"/>
              </a:ext>
            </a:extLst>
          </p:cNvPr>
          <p:cNvSpPr>
            <a:spLocks noGrp="1"/>
          </p:cNvSpPr>
          <p:nvPr>
            <p:ph type="body" sz="quarter" idx="13"/>
          </p:nvPr>
        </p:nvSpPr>
        <p:spPr>
          <a:xfrm>
            <a:off x="693820" y="1075623"/>
            <a:ext cx="7257515" cy="5029200"/>
          </a:xfrm>
        </p:spPr>
        <p:txBody>
          <a:bodyPr>
            <a:normAutofit/>
          </a:bodyPr>
          <a:lstStyle/>
          <a:p>
            <a:pPr fontAlgn="base">
              <a:lnSpc>
                <a:spcPct val="100000"/>
              </a:lnSpc>
            </a:pPr>
            <a:r>
              <a:rPr lang="en-US" dirty="0">
                <a:latin typeface="Arial"/>
                <a:cs typeface="Arial"/>
              </a:rPr>
              <a:t>Pathogen-reduced inventory at Canadian Blood Services</a:t>
            </a:r>
          </a:p>
          <a:p>
            <a:pPr lvl="1" fontAlgn="base">
              <a:lnSpc>
                <a:spcPct val="100000"/>
              </a:lnSpc>
            </a:pPr>
            <a:r>
              <a:rPr lang="en-US" dirty="0">
                <a:latin typeface="Arial"/>
                <a:cs typeface="Arial"/>
              </a:rPr>
              <a:t>Benefits of pathogen inactivation</a:t>
            </a:r>
          </a:p>
          <a:p>
            <a:pPr fontAlgn="base">
              <a:lnSpc>
                <a:spcPct val="100000"/>
              </a:lnSpc>
            </a:pPr>
            <a:r>
              <a:rPr lang="en-US" dirty="0">
                <a:latin typeface="Arial"/>
                <a:cs typeface="Arial"/>
              </a:rPr>
              <a:t>Octaplasma product characteristics</a:t>
            </a:r>
          </a:p>
          <a:p>
            <a:pPr>
              <a:lnSpc>
                <a:spcPct val="100000"/>
              </a:lnSpc>
            </a:pPr>
            <a:r>
              <a:rPr lang="en-US" dirty="0">
                <a:latin typeface="Arial"/>
                <a:cs typeface="Arial"/>
              </a:rPr>
              <a:t>Indications and contraindications</a:t>
            </a:r>
          </a:p>
          <a:p>
            <a:pPr>
              <a:lnSpc>
                <a:spcPct val="100000"/>
              </a:lnSpc>
            </a:pPr>
            <a:r>
              <a:rPr lang="en-US" dirty="0">
                <a:latin typeface="Arial"/>
                <a:cs typeface="Arial"/>
              </a:rPr>
              <a:t>Additional resources</a:t>
            </a:r>
            <a:endParaRPr lang="en-US" dirty="0"/>
          </a:p>
        </p:txBody>
      </p:sp>
      <p:sp>
        <p:nvSpPr>
          <p:cNvPr id="6" name="Title 5">
            <a:extLst>
              <a:ext uri="{FF2B5EF4-FFF2-40B4-BE49-F238E27FC236}">
                <a16:creationId xmlns:a16="http://schemas.microsoft.com/office/drawing/2014/main" id="{E57E7F5C-08DF-4E09-8C26-87262AAEC187}"/>
              </a:ext>
            </a:extLst>
          </p:cNvPr>
          <p:cNvSpPr>
            <a:spLocks noGrp="1"/>
          </p:cNvSpPr>
          <p:nvPr>
            <p:ph type="title"/>
          </p:nvPr>
        </p:nvSpPr>
        <p:spPr/>
        <p:txBody>
          <a:bodyPr/>
          <a:lstStyle/>
          <a:p>
            <a:r>
              <a:rPr lang="en-CA"/>
              <a:t>Overview</a:t>
            </a:r>
          </a:p>
        </p:txBody>
      </p:sp>
      <p:pic>
        <p:nvPicPr>
          <p:cNvPr id="3" name="Picture 2" descr="Icon&#10;&#10;Description automatically generated">
            <a:extLst>
              <a:ext uri="{FF2B5EF4-FFF2-40B4-BE49-F238E27FC236}">
                <a16:creationId xmlns:a16="http://schemas.microsoft.com/office/drawing/2014/main" id="{23D321EC-6DF1-4C83-B495-953D1157F2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97837" y="1318662"/>
            <a:ext cx="3906653" cy="3906653"/>
          </a:xfrm>
          <a:prstGeom prst="rect">
            <a:avLst/>
          </a:prstGeom>
        </p:spPr>
      </p:pic>
      <p:sp>
        <p:nvSpPr>
          <p:cNvPr id="2" name="TextBox 1">
            <a:extLst>
              <a:ext uri="{FF2B5EF4-FFF2-40B4-BE49-F238E27FC236}">
                <a16:creationId xmlns:a16="http://schemas.microsoft.com/office/drawing/2014/main" id="{B135EA68-41A8-D4BE-2442-61F7057C87E1}"/>
              </a:ext>
            </a:extLst>
          </p:cNvPr>
          <p:cNvSpPr txBox="1"/>
          <p:nvPr/>
        </p:nvSpPr>
        <p:spPr>
          <a:xfrm>
            <a:off x="4542263" y="6161656"/>
            <a:ext cx="6664714" cy="600164"/>
          </a:xfrm>
          <a:prstGeom prst="rect">
            <a:avLst/>
          </a:prstGeom>
          <a:noFill/>
        </p:spPr>
        <p:txBody>
          <a:bodyPr wrap="square">
            <a:spAutoFit/>
          </a:bodyPr>
          <a:lstStyle/>
          <a:p>
            <a:pPr algn="l" rtl="0" fontAlgn="base"/>
            <a:r>
              <a:rPr lang="en-CA" sz="1100" b="0" i="0" u="none" strike="noStrike">
                <a:solidFill>
                  <a:schemeClr val="bg1">
                    <a:lumMod val="50000"/>
                  </a:schemeClr>
                </a:solidFill>
                <a:effectLst/>
                <a:latin typeface="Arial" panose="020B0604020202020204" pitchFamily="34" charset="0"/>
                <a:cs typeface="Arial" panose="020B0604020202020204" pitchFamily="34" charset="0"/>
              </a:rPr>
              <a:t>This document may be found on: Canadian Blood Services’ professional education website, profedu.ca</a:t>
            </a:r>
            <a:r>
              <a:rPr lang="en-CA" sz="1100" b="0" i="0">
                <a:solidFill>
                  <a:schemeClr val="bg1">
                    <a:lumMod val="50000"/>
                  </a:schemeClr>
                </a:solidFill>
                <a:effectLst/>
                <a:latin typeface="Arial" panose="020B0604020202020204" pitchFamily="34" charset="0"/>
                <a:cs typeface="Arial" panose="020B0604020202020204" pitchFamily="34" charset="0"/>
              </a:rPr>
              <a:t>​</a:t>
            </a:r>
          </a:p>
          <a:p>
            <a:pPr algn="l" rtl="0" fontAlgn="base"/>
            <a:r>
              <a:rPr lang="en-CA" sz="1100" b="0" i="0" u="none" strike="noStrike">
                <a:solidFill>
                  <a:schemeClr val="bg1">
                    <a:lumMod val="50000"/>
                  </a:schemeClr>
                </a:solidFill>
                <a:effectLst/>
                <a:latin typeface="Arial" panose="020B0604020202020204" pitchFamily="34" charset="0"/>
                <a:cs typeface="Arial" panose="020B0604020202020204" pitchFamily="34" charset="0"/>
              </a:rPr>
              <a:t>Information is current to January 12, 2023. Always refer to the Product Monograph for up-to-date information.  </a:t>
            </a:r>
            <a:r>
              <a:rPr lang="en-CA" sz="1100" b="0" i="0" u="sng" strike="noStrike">
                <a:solidFill>
                  <a:schemeClr val="bg1">
                    <a:lumMod val="50000"/>
                  </a:schemeClr>
                </a:solidFill>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Our product portfolio (octapharma.ca)</a:t>
            </a:r>
            <a:r>
              <a:rPr lang="en-CA" sz="1100" b="0" i="0">
                <a:solidFill>
                  <a:schemeClr val="bg1">
                    <a:lumMod val="50000"/>
                  </a:schemeClr>
                </a:solidFill>
                <a:effectLst/>
                <a:latin typeface="Arial" panose="020B0604020202020204" pitchFamily="34" charset="0"/>
                <a:cs typeface="Arial" panose="020B0604020202020204" pitchFamily="34" charset="0"/>
              </a:rPr>
              <a:t>​</a:t>
            </a:r>
          </a:p>
        </p:txBody>
      </p:sp>
    </p:spTree>
    <p:custDataLst>
      <p:tags r:id="rId1"/>
    </p:custDataLst>
    <p:extLst>
      <p:ext uri="{BB962C8B-B14F-4D97-AF65-F5344CB8AC3E}">
        <p14:creationId xmlns:p14="http://schemas.microsoft.com/office/powerpoint/2010/main" val="329036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AA55285-8C8F-4DEF-95D6-56C4E8745D4D}"/>
              </a:ext>
            </a:extLst>
          </p:cNvPr>
          <p:cNvSpPr>
            <a:spLocks noGrp="1"/>
          </p:cNvSpPr>
          <p:nvPr>
            <p:ph type="body" sz="quarter" idx="13"/>
          </p:nvPr>
        </p:nvSpPr>
        <p:spPr>
          <a:xfrm>
            <a:off x="828174" y="1393658"/>
            <a:ext cx="7799076" cy="3333307"/>
          </a:xfrm>
        </p:spPr>
        <p:txBody>
          <a:bodyPr>
            <a:normAutofit fontScale="85000" lnSpcReduction="10000"/>
          </a:bodyPr>
          <a:lstStyle/>
          <a:p>
            <a:pPr marL="0" indent="0" fontAlgn="base">
              <a:lnSpc>
                <a:spcPct val="110000"/>
              </a:lnSpc>
              <a:spcAft>
                <a:spcPts val="100"/>
              </a:spcAft>
              <a:buNone/>
            </a:pPr>
            <a:r>
              <a:rPr lang="en-US" sz="3600" dirty="0">
                <a:latin typeface="Arial"/>
                <a:cs typeface="Arial"/>
              </a:rPr>
              <a:t>Please contact </a:t>
            </a:r>
            <a:r>
              <a:rPr lang="en-US" sz="3600" dirty="0" err="1">
                <a:latin typeface="Arial"/>
                <a:cs typeface="Arial"/>
              </a:rPr>
              <a:t>Octapharma</a:t>
            </a:r>
            <a:r>
              <a:rPr lang="en-US" sz="3600" dirty="0">
                <a:latin typeface="Arial"/>
                <a:cs typeface="Arial"/>
              </a:rPr>
              <a:t> with any questions about </a:t>
            </a:r>
            <a:r>
              <a:rPr lang="en-US" sz="3600" dirty="0" err="1">
                <a:latin typeface="Arial"/>
                <a:cs typeface="Arial"/>
              </a:rPr>
              <a:t>Octaplasma</a:t>
            </a:r>
            <a:r>
              <a:rPr lang="en-US" sz="3600" dirty="0">
                <a:latin typeface="Arial"/>
                <a:cs typeface="Arial"/>
              </a:rPr>
              <a:t>.</a:t>
            </a:r>
            <a:endParaRPr lang="en-US" dirty="0"/>
          </a:p>
          <a:p>
            <a:pPr marL="0" indent="0" fontAlgn="base">
              <a:lnSpc>
                <a:spcPct val="110000"/>
              </a:lnSpc>
              <a:spcAft>
                <a:spcPts val="100"/>
              </a:spcAft>
              <a:buNone/>
            </a:pPr>
            <a:endParaRPr lang="en-US" sz="3600">
              <a:latin typeface="Arial"/>
              <a:cs typeface="Arial"/>
            </a:endParaRPr>
          </a:p>
          <a:p>
            <a:pPr marL="0" indent="0" fontAlgn="base">
              <a:lnSpc>
                <a:spcPct val="110000"/>
              </a:lnSpc>
              <a:spcAft>
                <a:spcPts val="100"/>
              </a:spcAft>
              <a:buNone/>
            </a:pPr>
            <a:r>
              <a:rPr lang="en-US" sz="3600" dirty="0">
                <a:latin typeface="Arial"/>
                <a:cs typeface="Arial"/>
              </a:rPr>
              <a:t>Please contact your local </a:t>
            </a:r>
            <a:r>
              <a:rPr lang="en-US" sz="3600" dirty="0">
                <a:latin typeface="Arial"/>
                <a:cs typeface="Arial"/>
                <a:hlinkClick r:id="rId4"/>
              </a:rPr>
              <a:t>Hospital Liaison Specialist</a:t>
            </a:r>
            <a:r>
              <a:rPr lang="en-US" sz="3600" dirty="0">
                <a:latin typeface="Arial"/>
                <a:cs typeface="Arial"/>
              </a:rPr>
              <a:t> with any questions about Canadian Blood Services and plasma.</a:t>
            </a:r>
          </a:p>
        </p:txBody>
      </p:sp>
      <p:sp>
        <p:nvSpPr>
          <p:cNvPr id="6" name="Title 5">
            <a:extLst>
              <a:ext uri="{FF2B5EF4-FFF2-40B4-BE49-F238E27FC236}">
                <a16:creationId xmlns:a16="http://schemas.microsoft.com/office/drawing/2014/main" id="{E57E7F5C-08DF-4E09-8C26-87262AAEC187}"/>
              </a:ext>
            </a:extLst>
          </p:cNvPr>
          <p:cNvSpPr>
            <a:spLocks noGrp="1"/>
          </p:cNvSpPr>
          <p:nvPr>
            <p:ph type="title"/>
          </p:nvPr>
        </p:nvSpPr>
        <p:spPr/>
        <p:txBody>
          <a:bodyPr/>
          <a:lstStyle/>
          <a:p>
            <a:r>
              <a:rPr lang="en-CA"/>
              <a:t>Contact</a:t>
            </a:r>
          </a:p>
        </p:txBody>
      </p:sp>
      <p:pic>
        <p:nvPicPr>
          <p:cNvPr id="3" name="Picture 2" descr="Icon&#10;&#10;Description automatically generated">
            <a:extLst>
              <a:ext uri="{FF2B5EF4-FFF2-40B4-BE49-F238E27FC236}">
                <a16:creationId xmlns:a16="http://schemas.microsoft.com/office/drawing/2014/main" id="{52FD0E54-A13A-40F3-AE69-472693E784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50596" y="2864826"/>
            <a:ext cx="3008090" cy="3008090"/>
          </a:xfrm>
          <a:prstGeom prst="rect">
            <a:avLst/>
          </a:prstGeom>
        </p:spPr>
      </p:pic>
      <p:sp>
        <p:nvSpPr>
          <p:cNvPr id="4" name="TextBox 3">
            <a:extLst>
              <a:ext uri="{FF2B5EF4-FFF2-40B4-BE49-F238E27FC236}">
                <a16:creationId xmlns:a16="http://schemas.microsoft.com/office/drawing/2014/main" id="{5EDBBBED-3CFD-B20C-CD03-6B20CAC9803A}"/>
              </a:ext>
            </a:extLst>
          </p:cNvPr>
          <p:cNvSpPr txBox="1"/>
          <p:nvPr/>
        </p:nvSpPr>
        <p:spPr>
          <a:xfrm>
            <a:off x="4542263" y="6161656"/>
            <a:ext cx="6664714" cy="600164"/>
          </a:xfrm>
          <a:prstGeom prst="rect">
            <a:avLst/>
          </a:prstGeom>
          <a:noFill/>
        </p:spPr>
        <p:txBody>
          <a:bodyPr wrap="square">
            <a:spAutoFit/>
          </a:bodyPr>
          <a:lstStyle/>
          <a:p>
            <a:pPr algn="l" rtl="0" fontAlgn="base"/>
            <a:r>
              <a:rPr lang="en-CA" sz="1100" b="0" i="0" u="none" strike="noStrike">
                <a:solidFill>
                  <a:schemeClr val="bg1">
                    <a:lumMod val="50000"/>
                  </a:schemeClr>
                </a:solidFill>
                <a:effectLst/>
                <a:latin typeface="Arial" panose="020B0604020202020204" pitchFamily="34" charset="0"/>
                <a:cs typeface="Arial" panose="020B0604020202020204" pitchFamily="34" charset="0"/>
              </a:rPr>
              <a:t>This document may be found on: Canadian Blood Services’ professional education website, profedu.ca</a:t>
            </a:r>
            <a:r>
              <a:rPr lang="en-CA" sz="1100" b="0" i="0">
                <a:solidFill>
                  <a:schemeClr val="bg1">
                    <a:lumMod val="50000"/>
                  </a:schemeClr>
                </a:solidFill>
                <a:effectLst/>
                <a:latin typeface="Arial" panose="020B0604020202020204" pitchFamily="34" charset="0"/>
                <a:cs typeface="Arial" panose="020B0604020202020204" pitchFamily="34" charset="0"/>
              </a:rPr>
              <a:t>​</a:t>
            </a:r>
          </a:p>
          <a:p>
            <a:pPr algn="l" rtl="0" fontAlgn="base"/>
            <a:r>
              <a:rPr lang="en-CA" sz="1100" b="0" i="0" u="none" strike="noStrike">
                <a:solidFill>
                  <a:schemeClr val="bg1">
                    <a:lumMod val="50000"/>
                  </a:schemeClr>
                </a:solidFill>
                <a:effectLst/>
                <a:latin typeface="Arial" panose="020B0604020202020204" pitchFamily="34" charset="0"/>
                <a:cs typeface="Arial" panose="020B0604020202020204" pitchFamily="34" charset="0"/>
              </a:rPr>
              <a:t>Information is current to January 12, 2023. Always refer to the Product Monograph for up-to-date information.  </a:t>
            </a:r>
            <a:r>
              <a:rPr lang="en-CA" sz="1100" b="0" i="0" u="sng" strike="noStrike">
                <a:solidFill>
                  <a:schemeClr val="bg1">
                    <a:lumMod val="50000"/>
                  </a:schemeClr>
                </a:solidFill>
                <a:effectLst/>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Our product portfolio (octapharma.ca)</a:t>
            </a:r>
            <a:r>
              <a:rPr lang="en-CA" sz="1100" b="0" i="0">
                <a:solidFill>
                  <a:schemeClr val="bg1">
                    <a:lumMod val="50000"/>
                  </a:schemeClr>
                </a:solidFill>
                <a:effectLst/>
                <a:latin typeface="Arial" panose="020B0604020202020204" pitchFamily="34" charset="0"/>
                <a:cs typeface="Arial" panose="020B0604020202020204" pitchFamily="34" charset="0"/>
              </a:rPr>
              <a:t>​</a:t>
            </a:r>
          </a:p>
        </p:txBody>
      </p:sp>
    </p:spTree>
    <p:custDataLst>
      <p:tags r:id="rId1"/>
    </p:custDataLst>
    <p:extLst>
      <p:ext uri="{BB962C8B-B14F-4D97-AF65-F5344CB8AC3E}">
        <p14:creationId xmlns:p14="http://schemas.microsoft.com/office/powerpoint/2010/main" val="39232515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08CFC2-B070-4880-8F82-0D61BFD77C94}"/>
              </a:ext>
            </a:extLst>
          </p:cNvPr>
          <p:cNvSpPr>
            <a:spLocks noGrp="1"/>
          </p:cNvSpPr>
          <p:nvPr>
            <p:ph type="title"/>
          </p:nvPr>
        </p:nvSpPr>
        <p:spPr>
          <a:xfrm>
            <a:off x="638079" y="497043"/>
            <a:ext cx="9731486" cy="439859"/>
          </a:xfrm>
        </p:spPr>
        <p:txBody>
          <a:bodyPr>
            <a:noAutofit/>
          </a:bodyPr>
          <a:lstStyle/>
          <a:p>
            <a:r>
              <a:rPr lang="en-CA" dirty="0">
                <a:latin typeface="Arial"/>
                <a:cs typeface="Arial"/>
              </a:rPr>
              <a:t>References</a:t>
            </a:r>
            <a:endParaRPr lang="en-US" dirty="0">
              <a:latin typeface="Arial"/>
              <a:cs typeface="Arial"/>
            </a:endParaRPr>
          </a:p>
        </p:txBody>
      </p:sp>
      <p:sp>
        <p:nvSpPr>
          <p:cNvPr id="8" name="TextBox 7">
            <a:extLst>
              <a:ext uri="{FF2B5EF4-FFF2-40B4-BE49-F238E27FC236}">
                <a16:creationId xmlns:a16="http://schemas.microsoft.com/office/drawing/2014/main" id="{11FD844A-C2CE-4225-835B-52A887F5FC5D}"/>
              </a:ext>
            </a:extLst>
          </p:cNvPr>
          <p:cNvSpPr txBox="1"/>
          <p:nvPr/>
        </p:nvSpPr>
        <p:spPr>
          <a:xfrm>
            <a:off x="559716" y="1433765"/>
            <a:ext cx="10502916" cy="2862322"/>
          </a:xfrm>
          <a:prstGeom prst="rect">
            <a:avLst/>
          </a:prstGeom>
          <a:noFill/>
        </p:spPr>
        <p:txBody>
          <a:bodyPr wrap="square" lIns="91440" tIns="45720" rIns="91440" bIns="45720" rtlCol="0" anchor="t">
            <a:spAutoFit/>
          </a:bodyPr>
          <a:lstStyle/>
          <a:p>
            <a:pPr marL="228600" indent="-228600">
              <a:spcAft>
                <a:spcPts val="600"/>
              </a:spcAft>
              <a:buFontTx/>
              <a:buAutoNum type="arabicPeriod"/>
            </a:pPr>
            <a:r>
              <a:rPr lang="en-US" sz="1600" dirty="0">
                <a:effectLst/>
                <a:latin typeface="Arial"/>
                <a:ea typeface="Calibri" panose="020F0502020204030204" pitchFamily="34" charset="0"/>
                <a:cs typeface="Arial"/>
              </a:rPr>
              <a:t>Saadah NH et al. Transition from fresh frozen plasma to solvent/detergent plasma in the Netherlands: comparing clinical use and transfusion reaction risks. </a:t>
            </a:r>
            <a:r>
              <a:rPr lang="en-US" sz="1600" i="1" dirty="0" err="1">
                <a:effectLst/>
                <a:latin typeface="Arial"/>
                <a:ea typeface="Calibri" panose="020F0502020204030204" pitchFamily="34" charset="0"/>
                <a:cs typeface="Arial"/>
              </a:rPr>
              <a:t>Haematologica</a:t>
            </a:r>
            <a:r>
              <a:rPr lang="en-US" sz="1600" i="1" dirty="0">
                <a:effectLst/>
                <a:latin typeface="Arial"/>
                <a:ea typeface="Calibri" panose="020F0502020204030204" pitchFamily="34" charset="0"/>
                <a:cs typeface="Arial"/>
              </a:rPr>
              <a:t> </a:t>
            </a:r>
            <a:r>
              <a:rPr lang="en-US" sz="1600" dirty="0">
                <a:latin typeface="Arial"/>
                <a:ea typeface="Calibri" panose="020F0502020204030204" pitchFamily="34" charset="0"/>
                <a:cs typeface="Arial"/>
              </a:rPr>
              <a:t>105:1158-65 (2020)</a:t>
            </a:r>
            <a:r>
              <a:rPr lang="en-US" sz="1600" dirty="0">
                <a:effectLst/>
                <a:latin typeface="Arial"/>
                <a:ea typeface="Calibri" panose="020F0502020204030204" pitchFamily="34" charset="0"/>
                <a:cs typeface="Arial"/>
              </a:rPr>
              <a:t>.</a:t>
            </a:r>
          </a:p>
          <a:p>
            <a:pPr marL="228600" indent="-228600">
              <a:spcAft>
                <a:spcPts val="600"/>
              </a:spcAft>
              <a:buAutoNum type="arabicPeriod"/>
            </a:pPr>
            <a:r>
              <a:rPr lang="en-US" sz="1600" dirty="0" err="1">
                <a:effectLst/>
                <a:latin typeface="Arial"/>
                <a:ea typeface="Calibri" panose="020F0502020204030204" pitchFamily="34" charset="0"/>
                <a:cs typeface="Arial"/>
              </a:rPr>
              <a:t>Liumbruno</a:t>
            </a:r>
            <a:r>
              <a:rPr lang="en-US" sz="1600" dirty="0">
                <a:effectLst/>
                <a:latin typeface="Arial"/>
                <a:ea typeface="Calibri" panose="020F0502020204030204" pitchFamily="34" charset="0"/>
                <a:cs typeface="Arial"/>
              </a:rPr>
              <a:t> GM and Franchini M. Solvent/detergent plasma: pharmaceutical characteristics and clinical experience. </a:t>
            </a:r>
            <a:r>
              <a:rPr lang="en-US" sz="1600" i="1" dirty="0">
                <a:effectLst/>
                <a:latin typeface="Arial"/>
                <a:ea typeface="Calibri" panose="020F0502020204030204" pitchFamily="34" charset="0"/>
                <a:cs typeface="Arial"/>
              </a:rPr>
              <a:t>J </a:t>
            </a:r>
            <a:r>
              <a:rPr lang="en-US" sz="1600" i="1" dirty="0" err="1">
                <a:effectLst/>
                <a:latin typeface="Arial"/>
                <a:ea typeface="Calibri" panose="020F0502020204030204" pitchFamily="34" charset="0"/>
                <a:cs typeface="Arial"/>
              </a:rPr>
              <a:t>Thromb</a:t>
            </a:r>
            <a:r>
              <a:rPr lang="en-US" sz="1600" i="1" dirty="0">
                <a:effectLst/>
                <a:latin typeface="Arial"/>
                <a:ea typeface="Calibri" panose="020F0502020204030204" pitchFamily="34" charset="0"/>
                <a:cs typeface="Arial"/>
              </a:rPr>
              <a:t> Thrombolysis</a:t>
            </a:r>
            <a:r>
              <a:rPr lang="en-US" sz="1600" dirty="0">
                <a:effectLst/>
                <a:latin typeface="Arial"/>
                <a:ea typeface="Calibri" panose="020F0502020204030204" pitchFamily="34" charset="0"/>
                <a:cs typeface="Arial"/>
              </a:rPr>
              <a:t> </a:t>
            </a:r>
            <a:r>
              <a:rPr lang="en-US" sz="1600" dirty="0">
                <a:latin typeface="Arial"/>
                <a:ea typeface="Calibri" panose="020F0502020204030204" pitchFamily="34" charset="0"/>
                <a:cs typeface="Arial"/>
              </a:rPr>
              <a:t>39:118-28 (2015)</a:t>
            </a:r>
            <a:r>
              <a:rPr lang="en-US" sz="1600" dirty="0">
                <a:effectLst/>
                <a:latin typeface="Arial"/>
                <a:ea typeface="Calibri" panose="020F0502020204030204" pitchFamily="34" charset="0"/>
                <a:cs typeface="Arial"/>
              </a:rPr>
              <a:t>.</a:t>
            </a:r>
            <a:r>
              <a:rPr lang="en-US" sz="1600" dirty="0">
                <a:latin typeface="Arial"/>
                <a:ea typeface="Calibri" panose="020F0502020204030204" pitchFamily="34" charset="0"/>
                <a:cs typeface="Arial"/>
              </a:rPr>
              <a:t> </a:t>
            </a:r>
            <a:endParaRPr lang="en-US" sz="1600">
              <a:effectLst/>
              <a:latin typeface="Arial" panose="020B0604020202020204" pitchFamily="34" charset="0"/>
              <a:ea typeface="Calibri" panose="020F0502020204030204" pitchFamily="34" charset="0"/>
              <a:cs typeface="Arial" panose="020B0604020202020204" pitchFamily="34" charset="0"/>
            </a:endParaRPr>
          </a:p>
          <a:p>
            <a:pPr marL="228600" indent="-228600">
              <a:spcAft>
                <a:spcPts val="600"/>
              </a:spcAft>
              <a:buAutoNum type="arabicPeriod"/>
            </a:pPr>
            <a:r>
              <a:rPr lang="en-US" sz="1600" dirty="0">
                <a:effectLst/>
                <a:latin typeface="Arial"/>
                <a:ea typeface="Calibri" panose="020F0502020204030204" pitchFamily="34" charset="0"/>
                <a:cs typeface="Arial"/>
              </a:rPr>
              <a:t>McGonigle AM et al. Solvent detergent treated pooled plasma and reduction of allergic transfusion reactions.</a:t>
            </a:r>
            <a:r>
              <a:rPr lang="en-US" sz="1600" i="1" dirty="0">
                <a:effectLst/>
                <a:latin typeface="Arial"/>
                <a:ea typeface="Calibri" panose="020F0502020204030204" pitchFamily="34" charset="0"/>
                <a:cs typeface="Arial"/>
              </a:rPr>
              <a:t>Transfusion</a:t>
            </a:r>
            <a:r>
              <a:rPr lang="en-US" sz="1600" dirty="0">
                <a:effectLst/>
                <a:latin typeface="Arial"/>
                <a:ea typeface="Calibri" panose="020F0502020204030204" pitchFamily="34" charset="0"/>
                <a:cs typeface="Arial"/>
              </a:rPr>
              <a:t>;60:54-61 (2020).</a:t>
            </a:r>
            <a:r>
              <a:rPr lang="en-US" sz="1600" dirty="0">
                <a:latin typeface="Arial"/>
                <a:ea typeface="Calibri" panose="020F0502020204030204" pitchFamily="34" charset="0"/>
                <a:cs typeface="Arial"/>
              </a:rPr>
              <a:t> </a:t>
            </a:r>
            <a:endParaRPr lang="en-US" sz="1600">
              <a:effectLst/>
              <a:latin typeface="Arial" panose="020B0604020202020204" pitchFamily="34" charset="0"/>
              <a:ea typeface="Calibri" panose="020F0502020204030204" pitchFamily="34" charset="0"/>
              <a:cs typeface="Arial" panose="020B0604020202020204" pitchFamily="34" charset="0"/>
            </a:endParaRPr>
          </a:p>
          <a:p>
            <a:pPr marL="228600" indent="-228600">
              <a:spcAft>
                <a:spcPts val="600"/>
              </a:spcAft>
              <a:buFontTx/>
              <a:buAutoNum type="arabicPeriod"/>
            </a:pPr>
            <a:r>
              <a:rPr lang="en-US" sz="1600" dirty="0">
                <a:latin typeface="Arial"/>
                <a:cs typeface="Arial"/>
              </a:rPr>
              <a:t>Klanderman RB et al. Reported transfusion-related acute lung injury associated with solvent/detergent plasma - A case series. </a:t>
            </a:r>
            <a:r>
              <a:rPr lang="en-US" sz="1600" i="1" dirty="0">
                <a:latin typeface="Arial"/>
                <a:cs typeface="Arial"/>
              </a:rPr>
              <a:t>Transfusion; </a:t>
            </a:r>
            <a:r>
              <a:rPr lang="en-US" sz="1600" dirty="0">
                <a:latin typeface="Arial"/>
                <a:cs typeface="Arial"/>
              </a:rPr>
              <a:t>62: 594-99 (2022).</a:t>
            </a:r>
          </a:p>
          <a:p>
            <a:pPr marL="228600" indent="-228600">
              <a:spcAft>
                <a:spcPts val="600"/>
              </a:spcAft>
              <a:buFontTx/>
              <a:buAutoNum type="arabicPeriod"/>
            </a:pPr>
            <a:r>
              <a:rPr lang="en-CA" sz="1600" dirty="0">
                <a:latin typeface="Arial"/>
                <a:cs typeface="Arial"/>
              </a:rPr>
              <a:t>Sachs UJ et al. White blood cell-reactive antibodies are undetectable in solvent/detergent plasma. </a:t>
            </a:r>
            <a:r>
              <a:rPr lang="en-CA" sz="1600" i="1" dirty="0">
                <a:latin typeface="Arial"/>
                <a:cs typeface="Arial"/>
              </a:rPr>
              <a:t>Transfusion</a:t>
            </a:r>
            <a:r>
              <a:rPr lang="en-CA" sz="1600" dirty="0">
                <a:latin typeface="Arial"/>
                <a:cs typeface="Arial"/>
              </a:rPr>
              <a:t>; 45:1628-1631 (2005).</a:t>
            </a:r>
            <a:endParaRPr lang="en-US" sz="1600" dirty="0">
              <a:latin typeface="Arial"/>
              <a:cs typeface="Arial"/>
            </a:endParaRPr>
          </a:p>
        </p:txBody>
      </p:sp>
      <p:sp>
        <p:nvSpPr>
          <p:cNvPr id="2" name="TextBox 1">
            <a:extLst>
              <a:ext uri="{FF2B5EF4-FFF2-40B4-BE49-F238E27FC236}">
                <a16:creationId xmlns:a16="http://schemas.microsoft.com/office/drawing/2014/main" id="{01EAA783-D508-6F5B-3DD0-0FC34AB65A57}"/>
              </a:ext>
            </a:extLst>
          </p:cNvPr>
          <p:cNvSpPr txBox="1"/>
          <p:nvPr/>
        </p:nvSpPr>
        <p:spPr>
          <a:xfrm>
            <a:off x="4542263" y="6161656"/>
            <a:ext cx="6664714" cy="600164"/>
          </a:xfrm>
          <a:prstGeom prst="rect">
            <a:avLst/>
          </a:prstGeom>
          <a:noFill/>
        </p:spPr>
        <p:txBody>
          <a:bodyPr wrap="square">
            <a:spAutoFit/>
          </a:bodyPr>
          <a:lstStyle/>
          <a:p>
            <a:pPr algn="l" rtl="0" fontAlgn="base"/>
            <a:r>
              <a:rPr lang="en-CA" sz="1100" b="0" i="0" u="none" strike="noStrike">
                <a:solidFill>
                  <a:schemeClr val="bg1">
                    <a:lumMod val="50000"/>
                  </a:schemeClr>
                </a:solidFill>
                <a:effectLst/>
                <a:latin typeface="Arial" panose="020B0604020202020204" pitchFamily="34" charset="0"/>
                <a:cs typeface="Arial" panose="020B0604020202020204" pitchFamily="34" charset="0"/>
              </a:rPr>
              <a:t>This document may be found on: Canadian Blood Services’ professional education website, profedu.ca</a:t>
            </a:r>
            <a:r>
              <a:rPr lang="en-CA" sz="1100" b="0" i="0">
                <a:solidFill>
                  <a:schemeClr val="bg1">
                    <a:lumMod val="50000"/>
                  </a:schemeClr>
                </a:solidFill>
                <a:effectLst/>
                <a:latin typeface="Arial" panose="020B0604020202020204" pitchFamily="34" charset="0"/>
                <a:cs typeface="Arial" panose="020B0604020202020204" pitchFamily="34" charset="0"/>
              </a:rPr>
              <a:t>​</a:t>
            </a:r>
          </a:p>
          <a:p>
            <a:pPr algn="l" rtl="0" fontAlgn="base"/>
            <a:r>
              <a:rPr lang="en-CA" sz="1100" b="0" i="0" u="none" strike="noStrike">
                <a:solidFill>
                  <a:schemeClr val="bg1">
                    <a:lumMod val="50000"/>
                  </a:schemeClr>
                </a:solidFill>
                <a:effectLst/>
                <a:latin typeface="Arial" panose="020B0604020202020204" pitchFamily="34" charset="0"/>
                <a:cs typeface="Arial" panose="020B0604020202020204" pitchFamily="34" charset="0"/>
              </a:rPr>
              <a:t>Information is current to January 12, 2023. Always refer to the Product Monograph for up-to-date information.  </a:t>
            </a:r>
            <a:r>
              <a:rPr lang="en-CA" sz="1100" b="0" i="0" u="sng" strike="noStrike">
                <a:solidFill>
                  <a:schemeClr val="bg1">
                    <a:lumMod val="50000"/>
                  </a:schemeClr>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Our product portfolio (octapharma.ca)</a:t>
            </a:r>
            <a:r>
              <a:rPr lang="en-CA" sz="1100" b="0" i="0">
                <a:solidFill>
                  <a:schemeClr val="bg1">
                    <a:lumMod val="50000"/>
                  </a:schemeClr>
                </a:solidFill>
                <a:effectLst/>
                <a:latin typeface="Arial" panose="020B0604020202020204" pitchFamily="34" charset="0"/>
                <a:cs typeface="Arial" panose="020B0604020202020204" pitchFamily="34" charset="0"/>
              </a:rPr>
              <a:t>​</a:t>
            </a:r>
          </a:p>
        </p:txBody>
      </p:sp>
    </p:spTree>
    <p:custDataLst>
      <p:tags r:id="rId1"/>
    </p:custDataLst>
    <p:extLst>
      <p:ext uri="{BB962C8B-B14F-4D97-AF65-F5344CB8AC3E}">
        <p14:creationId xmlns:p14="http://schemas.microsoft.com/office/powerpoint/2010/main" val="7523769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2534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459882-14F4-9189-3AD9-BAF1A85ABFCE}"/>
              </a:ext>
            </a:extLst>
          </p:cNvPr>
          <p:cNvSpPr>
            <a:spLocks noGrp="1"/>
          </p:cNvSpPr>
          <p:nvPr>
            <p:ph type="title"/>
          </p:nvPr>
        </p:nvSpPr>
        <p:spPr>
          <a:xfrm>
            <a:off x="700736" y="279400"/>
            <a:ext cx="10589564" cy="943442"/>
          </a:xfrm>
        </p:spPr>
        <p:txBody>
          <a:bodyPr vert="horz" lIns="91440" tIns="45720" rIns="91440" bIns="45720" rtlCol="0" anchor="t">
            <a:normAutofit/>
          </a:bodyPr>
          <a:lstStyle/>
          <a:p>
            <a:r>
              <a:rPr lang="en-US">
                <a:latin typeface="Arial"/>
                <a:cs typeface="Arial"/>
              </a:rPr>
              <a:t>Acronyms used </a:t>
            </a:r>
            <a:endParaRPr lang="en-US"/>
          </a:p>
        </p:txBody>
      </p:sp>
      <p:graphicFrame>
        <p:nvGraphicFramePr>
          <p:cNvPr id="4" name="Table 4">
            <a:extLst>
              <a:ext uri="{FF2B5EF4-FFF2-40B4-BE49-F238E27FC236}">
                <a16:creationId xmlns:a16="http://schemas.microsoft.com/office/drawing/2014/main" id="{E2035C2D-5272-D753-79EF-C12EBF2BF958}"/>
              </a:ext>
            </a:extLst>
          </p:cNvPr>
          <p:cNvGraphicFramePr>
            <a:graphicFrameLocks noGrp="1"/>
          </p:cNvGraphicFramePr>
          <p:nvPr>
            <p:extLst>
              <p:ext uri="{D42A27DB-BD31-4B8C-83A1-F6EECF244321}">
                <p14:modId xmlns:p14="http://schemas.microsoft.com/office/powerpoint/2010/main" val="3510886128"/>
              </p:ext>
            </p:extLst>
          </p:nvPr>
        </p:nvGraphicFramePr>
        <p:xfrm>
          <a:off x="1746572" y="1222842"/>
          <a:ext cx="8167990" cy="4267200"/>
        </p:xfrm>
        <a:graphic>
          <a:graphicData uri="http://schemas.openxmlformats.org/drawingml/2006/table">
            <a:tbl>
              <a:tblPr firstRow="1" bandRow="1">
                <a:tableStyleId>{5C22544A-7EE6-4342-B048-85BDC9FD1C3A}</a:tableStyleId>
              </a:tblPr>
              <a:tblGrid>
                <a:gridCol w="1866900">
                  <a:extLst>
                    <a:ext uri="{9D8B030D-6E8A-4147-A177-3AD203B41FA5}">
                      <a16:colId xmlns:a16="http://schemas.microsoft.com/office/drawing/2014/main" val="4276079606"/>
                    </a:ext>
                  </a:extLst>
                </a:gridCol>
                <a:gridCol w="6301090">
                  <a:extLst>
                    <a:ext uri="{9D8B030D-6E8A-4147-A177-3AD203B41FA5}">
                      <a16:colId xmlns:a16="http://schemas.microsoft.com/office/drawing/2014/main" val="1004864575"/>
                    </a:ext>
                  </a:extLst>
                </a:gridCol>
              </a:tblGrid>
              <a:tr h="0">
                <a:tc>
                  <a:txBody>
                    <a:bodyPr/>
                    <a:lstStyle/>
                    <a:p>
                      <a:pPr algn="ctr"/>
                      <a:r>
                        <a:rPr lang="en-US" sz="2200">
                          <a:latin typeface="Arial" panose="020B0604020202020204" pitchFamily="34" charset="0"/>
                          <a:cs typeface="Arial" panose="020B0604020202020204" pitchFamily="34" charset="0"/>
                        </a:rPr>
                        <a:t>Acronym</a:t>
                      </a:r>
                    </a:p>
                  </a:txBody>
                  <a:tcPr anchor="ctr"/>
                </a:tc>
                <a:tc>
                  <a:txBody>
                    <a:bodyPr/>
                    <a:lstStyle/>
                    <a:p>
                      <a:r>
                        <a:rPr lang="en-US" sz="2200">
                          <a:latin typeface="Arial" panose="020B0604020202020204" pitchFamily="34" charset="0"/>
                          <a:cs typeface="Arial" panose="020B0604020202020204" pitchFamily="34" charset="0"/>
                        </a:rPr>
                        <a:t>Name </a:t>
                      </a:r>
                    </a:p>
                  </a:txBody>
                  <a:tcPr/>
                </a:tc>
                <a:extLst>
                  <a:ext uri="{0D108BD9-81ED-4DB2-BD59-A6C34878D82A}">
                    <a16:rowId xmlns:a16="http://schemas.microsoft.com/office/drawing/2014/main" val="2294843328"/>
                  </a:ext>
                </a:extLst>
              </a:tr>
              <a:tr h="0">
                <a:tc>
                  <a:txBody>
                    <a:bodyPr/>
                    <a:lstStyle/>
                    <a:p>
                      <a:pPr algn="ctr"/>
                      <a:r>
                        <a:rPr lang="en-CA" sz="2200" dirty="0">
                          <a:latin typeface="Arial" panose="020B0604020202020204" pitchFamily="34" charset="0"/>
                          <a:cs typeface="Arial" panose="020B0604020202020204" pitchFamily="34" charset="0"/>
                        </a:rPr>
                        <a:t>DIC</a:t>
                      </a:r>
                      <a:endParaRPr lang="en-US" sz="2200" dirty="0">
                        <a:latin typeface="Arial" panose="020B0604020202020204" pitchFamily="34" charset="0"/>
                        <a:cs typeface="Arial" panose="020B0604020202020204" pitchFamily="34" charset="0"/>
                      </a:endParaRPr>
                    </a:p>
                  </a:txBody>
                  <a:tcPr anchor="ctr"/>
                </a:tc>
                <a:tc>
                  <a:txBody>
                    <a:bodyPr/>
                    <a:lstStyle/>
                    <a:p>
                      <a:r>
                        <a:rPr lang="en-CA" sz="2200" dirty="0">
                          <a:latin typeface="Arial" panose="020B0604020202020204" pitchFamily="34" charset="0"/>
                          <a:cs typeface="Arial" panose="020B0604020202020204" pitchFamily="34" charset="0"/>
                        </a:rPr>
                        <a:t>Disseminated intravascular coagulation</a:t>
                      </a:r>
                      <a:endParaRPr lang="en-US" sz="2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96466829"/>
                  </a:ext>
                </a:extLst>
              </a:tr>
              <a:tr h="0">
                <a:tc>
                  <a:txBody>
                    <a:bodyPr/>
                    <a:lstStyle/>
                    <a:p>
                      <a:pPr algn="ctr"/>
                      <a:r>
                        <a:rPr lang="en-CA" sz="2200" dirty="0">
                          <a:latin typeface="Arial" panose="020B0604020202020204" pitchFamily="34" charset="0"/>
                          <a:cs typeface="Arial" panose="020B0604020202020204" pitchFamily="34" charset="0"/>
                        </a:rPr>
                        <a:t>FFP</a:t>
                      </a:r>
                      <a:endParaRPr lang="en-US" sz="2200" dirty="0">
                        <a:latin typeface="Arial" panose="020B0604020202020204" pitchFamily="34" charset="0"/>
                        <a:cs typeface="Arial" panose="020B0604020202020204" pitchFamily="34" charset="0"/>
                      </a:endParaRPr>
                    </a:p>
                  </a:txBody>
                  <a:tcPr anchor="ctr"/>
                </a:tc>
                <a:tc>
                  <a:txBody>
                    <a:bodyPr/>
                    <a:lstStyle/>
                    <a:p>
                      <a:r>
                        <a:rPr lang="en-CA" sz="2200" dirty="0">
                          <a:latin typeface="Arial" panose="020B0604020202020204" pitchFamily="34" charset="0"/>
                          <a:cs typeface="Arial" panose="020B0604020202020204" pitchFamily="34" charset="0"/>
                        </a:rPr>
                        <a:t>Fresh frozen plasma</a:t>
                      </a:r>
                      <a:endParaRPr lang="en-US" sz="2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80346232"/>
                  </a:ext>
                </a:extLst>
              </a:tr>
              <a:tr h="0">
                <a:tc>
                  <a:txBody>
                    <a:bodyPr/>
                    <a:lstStyle/>
                    <a:p>
                      <a:pPr algn="ctr"/>
                      <a:r>
                        <a:rPr lang="en-CA" sz="2200" dirty="0">
                          <a:latin typeface="Arial" panose="020B0604020202020204" pitchFamily="34" charset="0"/>
                          <a:cs typeface="Arial" panose="020B0604020202020204" pitchFamily="34" charset="0"/>
                        </a:rPr>
                        <a:t>FP</a:t>
                      </a:r>
                      <a:endParaRPr lang="en-US" sz="2200" dirty="0">
                        <a:latin typeface="Arial" panose="020B0604020202020204" pitchFamily="34" charset="0"/>
                        <a:cs typeface="Arial" panose="020B0604020202020204" pitchFamily="34" charset="0"/>
                      </a:endParaRPr>
                    </a:p>
                  </a:txBody>
                  <a:tcPr anchor="ctr"/>
                </a:tc>
                <a:tc>
                  <a:txBody>
                    <a:bodyPr/>
                    <a:lstStyle/>
                    <a:p>
                      <a:r>
                        <a:rPr lang="en-CA" sz="2200" dirty="0">
                          <a:latin typeface="Arial" panose="020B0604020202020204" pitchFamily="34" charset="0"/>
                          <a:cs typeface="Arial" panose="020B0604020202020204" pitchFamily="34" charset="0"/>
                        </a:rPr>
                        <a:t>Frozen plasma</a:t>
                      </a:r>
                      <a:endParaRPr lang="en-US" sz="2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13854038"/>
                  </a:ext>
                </a:extLst>
              </a:tr>
              <a:tr h="0">
                <a:tc>
                  <a:txBody>
                    <a:bodyPr/>
                    <a:lstStyle/>
                    <a:p>
                      <a:pPr algn="ctr"/>
                      <a:r>
                        <a:rPr lang="en-CA" sz="2200" dirty="0">
                          <a:latin typeface="Arial" panose="020B0604020202020204" pitchFamily="34" charset="0"/>
                          <a:cs typeface="Arial" panose="020B0604020202020204" pitchFamily="34" charset="0"/>
                        </a:rPr>
                        <a:t>HIV</a:t>
                      </a:r>
                      <a:endParaRPr lang="en-US" sz="2200" dirty="0">
                        <a:latin typeface="Arial" panose="020B0604020202020204" pitchFamily="34" charset="0"/>
                        <a:cs typeface="Arial" panose="020B0604020202020204" pitchFamily="34" charset="0"/>
                      </a:endParaRPr>
                    </a:p>
                  </a:txBody>
                  <a:tcPr anchor="ctr"/>
                </a:tc>
                <a:tc>
                  <a:txBody>
                    <a:bodyPr/>
                    <a:lstStyle/>
                    <a:p>
                      <a:r>
                        <a:rPr lang="en-CA" sz="2200" dirty="0">
                          <a:latin typeface="Arial" panose="020B0604020202020204" pitchFamily="34" charset="0"/>
                          <a:cs typeface="Arial" panose="020B0604020202020204" pitchFamily="34" charset="0"/>
                        </a:rPr>
                        <a:t>Human immunodeficiency virus</a:t>
                      </a:r>
                      <a:endParaRPr lang="en-US" sz="2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36348496"/>
                  </a:ext>
                </a:extLst>
              </a:tr>
              <a:tr h="0">
                <a:tc>
                  <a:txBody>
                    <a:bodyPr/>
                    <a:lstStyle/>
                    <a:p>
                      <a:pPr algn="ctr"/>
                      <a:r>
                        <a:rPr lang="en-CA" sz="2200" dirty="0">
                          <a:latin typeface="Arial" panose="020B0604020202020204" pitchFamily="34" charset="0"/>
                          <a:cs typeface="Arial" panose="020B0604020202020204" pitchFamily="34" charset="0"/>
                        </a:rPr>
                        <a:t>INR</a:t>
                      </a:r>
                      <a:endParaRPr lang="en-US" sz="2200" dirty="0">
                        <a:latin typeface="Arial" panose="020B0604020202020204" pitchFamily="34" charset="0"/>
                        <a:cs typeface="Arial" panose="020B0604020202020204" pitchFamily="34" charset="0"/>
                      </a:endParaRPr>
                    </a:p>
                  </a:txBody>
                  <a:tcPr anchor="ctr"/>
                </a:tc>
                <a:tc>
                  <a:txBody>
                    <a:bodyPr/>
                    <a:lstStyle/>
                    <a:p>
                      <a:r>
                        <a:rPr lang="en-CA" sz="2200" dirty="0">
                          <a:latin typeface="Arial" panose="020B0604020202020204" pitchFamily="34" charset="0"/>
                          <a:cs typeface="Arial" panose="020B0604020202020204" pitchFamily="34" charset="0"/>
                        </a:rPr>
                        <a:t>International normalized ratio</a:t>
                      </a:r>
                      <a:endParaRPr lang="en-US" sz="2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58012958"/>
                  </a:ext>
                </a:extLst>
              </a:tr>
              <a:tr h="0">
                <a:tc>
                  <a:txBody>
                    <a:bodyPr/>
                    <a:lstStyle/>
                    <a:p>
                      <a:pPr algn="ctr"/>
                      <a:r>
                        <a:rPr lang="en-CA" sz="2200" dirty="0" err="1">
                          <a:latin typeface="Arial" panose="020B0604020202020204" pitchFamily="34" charset="0"/>
                          <a:cs typeface="Arial" panose="020B0604020202020204" pitchFamily="34" charset="0"/>
                        </a:rPr>
                        <a:t>aPTT</a:t>
                      </a:r>
                      <a:endParaRPr lang="en-US" sz="2200" dirty="0">
                        <a:latin typeface="Arial" panose="020B0604020202020204" pitchFamily="34" charset="0"/>
                        <a:cs typeface="Arial" panose="020B0604020202020204" pitchFamily="34" charset="0"/>
                      </a:endParaRPr>
                    </a:p>
                  </a:txBody>
                  <a:tcPr anchor="ctr"/>
                </a:tc>
                <a:tc>
                  <a:txBody>
                    <a:bodyPr/>
                    <a:lstStyle/>
                    <a:p>
                      <a:r>
                        <a:rPr lang="en-CA" sz="2200" dirty="0">
                          <a:latin typeface="Arial" panose="020B0604020202020204" pitchFamily="34" charset="0"/>
                          <a:cs typeface="Arial" panose="020B0604020202020204" pitchFamily="34" charset="0"/>
                        </a:rPr>
                        <a:t>Activated prothrombin time</a:t>
                      </a:r>
                      <a:endParaRPr lang="en-US" sz="2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95007858"/>
                  </a:ext>
                </a:extLst>
              </a:tr>
              <a:tr h="0">
                <a:tc>
                  <a:txBody>
                    <a:bodyPr/>
                    <a:lstStyle/>
                    <a:p>
                      <a:pPr algn="ctr"/>
                      <a:r>
                        <a:rPr lang="en-CA" sz="2200" dirty="0">
                          <a:latin typeface="Arial" panose="020B0604020202020204" pitchFamily="34" charset="0"/>
                          <a:cs typeface="Arial" panose="020B0604020202020204" pitchFamily="34" charset="0"/>
                        </a:rPr>
                        <a:t>S/D</a:t>
                      </a:r>
                      <a:endParaRPr lang="en-US" sz="2200" dirty="0">
                        <a:latin typeface="Arial" panose="020B0604020202020204" pitchFamily="34" charset="0"/>
                        <a:cs typeface="Arial" panose="020B0604020202020204" pitchFamily="34" charset="0"/>
                      </a:endParaRPr>
                    </a:p>
                  </a:txBody>
                  <a:tcPr anchor="ctr"/>
                </a:tc>
                <a:tc>
                  <a:txBody>
                    <a:bodyPr/>
                    <a:lstStyle/>
                    <a:p>
                      <a:r>
                        <a:rPr lang="en-CA" sz="2200" dirty="0">
                          <a:latin typeface="Arial" panose="020B0604020202020204" pitchFamily="34" charset="0"/>
                          <a:cs typeface="Arial" panose="020B0604020202020204" pitchFamily="34" charset="0"/>
                        </a:rPr>
                        <a:t>Solvent detergent</a:t>
                      </a:r>
                      <a:endParaRPr lang="en-US" sz="2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26814627"/>
                  </a:ext>
                </a:extLst>
              </a:tr>
              <a:tr h="0">
                <a:tc>
                  <a:txBody>
                    <a:bodyPr/>
                    <a:lstStyle/>
                    <a:p>
                      <a:pPr algn="ctr"/>
                      <a:r>
                        <a:rPr lang="en-CA" sz="2200" dirty="0">
                          <a:latin typeface="Arial" panose="020B0604020202020204" pitchFamily="34" charset="0"/>
                          <a:cs typeface="Arial" panose="020B0604020202020204" pitchFamily="34" charset="0"/>
                        </a:rPr>
                        <a:t>TNBP</a:t>
                      </a:r>
                      <a:endParaRPr lang="en-US" sz="2200" dirty="0">
                        <a:latin typeface="Arial" panose="020B0604020202020204" pitchFamily="34" charset="0"/>
                        <a:cs typeface="Arial" panose="020B0604020202020204" pitchFamily="34" charset="0"/>
                      </a:endParaRPr>
                    </a:p>
                  </a:txBody>
                  <a:tcPr anchor="ctr"/>
                </a:tc>
                <a:tc>
                  <a:txBody>
                    <a:bodyPr/>
                    <a:lstStyle/>
                    <a:p>
                      <a:r>
                        <a:rPr lang="en-US" sz="2200" dirty="0">
                          <a:latin typeface="Arial" panose="020B0604020202020204" pitchFamily="34" charset="0"/>
                          <a:cs typeface="Arial" panose="020B0604020202020204" pitchFamily="34" charset="0"/>
                        </a:rPr>
                        <a:t>Tri(</a:t>
                      </a:r>
                      <a:r>
                        <a:rPr lang="en-US" sz="2200" dirty="0" err="1">
                          <a:latin typeface="Arial" panose="020B0604020202020204" pitchFamily="34" charset="0"/>
                          <a:cs typeface="Arial" panose="020B0604020202020204" pitchFamily="34" charset="0"/>
                        </a:rPr>
                        <a:t>nbutyl</a:t>
                      </a:r>
                      <a:r>
                        <a:rPr lang="en-US" sz="2200" dirty="0">
                          <a:latin typeface="Arial" panose="020B0604020202020204" pitchFamily="34" charset="0"/>
                          <a:cs typeface="Arial" panose="020B0604020202020204" pitchFamily="34" charset="0"/>
                        </a:rPr>
                        <a:t>)- phosphate</a:t>
                      </a:r>
                    </a:p>
                  </a:txBody>
                  <a:tcPr/>
                </a:tc>
                <a:extLst>
                  <a:ext uri="{0D108BD9-81ED-4DB2-BD59-A6C34878D82A}">
                    <a16:rowId xmlns:a16="http://schemas.microsoft.com/office/drawing/2014/main" val="2960345436"/>
                  </a:ext>
                </a:extLst>
              </a:tr>
              <a:tr h="0">
                <a:tc>
                  <a:txBody>
                    <a:bodyPr/>
                    <a:lstStyle/>
                    <a:p>
                      <a:pPr algn="ctr"/>
                      <a:r>
                        <a:rPr lang="en-CA" sz="2200" dirty="0">
                          <a:latin typeface="Arial" panose="020B0604020202020204" pitchFamily="34" charset="0"/>
                          <a:cs typeface="Arial" panose="020B0604020202020204" pitchFamily="34" charset="0"/>
                        </a:rPr>
                        <a:t>TRALI</a:t>
                      </a:r>
                      <a:endParaRPr lang="en-US" sz="2200" dirty="0">
                        <a:latin typeface="Arial" panose="020B0604020202020204" pitchFamily="34" charset="0"/>
                        <a:cs typeface="Arial" panose="020B0604020202020204" pitchFamily="34" charset="0"/>
                      </a:endParaRPr>
                    </a:p>
                  </a:txBody>
                  <a:tcPr anchor="ctr"/>
                </a:tc>
                <a:tc>
                  <a:txBody>
                    <a:bodyPr/>
                    <a:lstStyle/>
                    <a:p>
                      <a:r>
                        <a:rPr lang="en-US" sz="2200" dirty="0">
                          <a:latin typeface="Arial" panose="020B0604020202020204" pitchFamily="34" charset="0"/>
                          <a:cs typeface="Arial" panose="020B0604020202020204" pitchFamily="34" charset="0"/>
                        </a:rPr>
                        <a:t>Transfusion-related acute lung injury</a:t>
                      </a:r>
                    </a:p>
                  </a:txBody>
                  <a:tcPr/>
                </a:tc>
                <a:extLst>
                  <a:ext uri="{0D108BD9-81ED-4DB2-BD59-A6C34878D82A}">
                    <a16:rowId xmlns:a16="http://schemas.microsoft.com/office/drawing/2014/main" val="4208522525"/>
                  </a:ext>
                </a:extLst>
              </a:tr>
            </a:tbl>
          </a:graphicData>
        </a:graphic>
      </p:graphicFrame>
      <p:sp>
        <p:nvSpPr>
          <p:cNvPr id="6" name="TextBox 5">
            <a:extLst>
              <a:ext uri="{FF2B5EF4-FFF2-40B4-BE49-F238E27FC236}">
                <a16:creationId xmlns:a16="http://schemas.microsoft.com/office/drawing/2014/main" id="{84F0A12F-551A-FE49-07E5-30A43A744F96}"/>
              </a:ext>
            </a:extLst>
          </p:cNvPr>
          <p:cNvSpPr txBox="1"/>
          <p:nvPr/>
        </p:nvSpPr>
        <p:spPr>
          <a:xfrm>
            <a:off x="4542263" y="6161656"/>
            <a:ext cx="6664714" cy="600164"/>
          </a:xfrm>
          <a:prstGeom prst="rect">
            <a:avLst/>
          </a:prstGeom>
          <a:noFill/>
        </p:spPr>
        <p:txBody>
          <a:bodyPr wrap="square">
            <a:spAutoFit/>
          </a:bodyPr>
          <a:lstStyle/>
          <a:p>
            <a:pPr algn="l" rtl="0" fontAlgn="base"/>
            <a:r>
              <a:rPr lang="en-CA" sz="1100" b="0" i="0" u="none" strike="noStrike">
                <a:solidFill>
                  <a:schemeClr val="bg1">
                    <a:lumMod val="50000"/>
                  </a:schemeClr>
                </a:solidFill>
                <a:effectLst/>
                <a:latin typeface="Arial" panose="020B0604020202020204" pitchFamily="34" charset="0"/>
                <a:cs typeface="Arial" panose="020B0604020202020204" pitchFamily="34" charset="0"/>
              </a:rPr>
              <a:t>This document may be found on: Canadian Blood Services’ professional education website, profedu.ca</a:t>
            </a:r>
            <a:r>
              <a:rPr lang="en-CA" sz="1100" b="0" i="0">
                <a:solidFill>
                  <a:schemeClr val="bg1">
                    <a:lumMod val="50000"/>
                  </a:schemeClr>
                </a:solidFill>
                <a:effectLst/>
                <a:latin typeface="Arial" panose="020B0604020202020204" pitchFamily="34" charset="0"/>
                <a:cs typeface="Arial" panose="020B0604020202020204" pitchFamily="34" charset="0"/>
              </a:rPr>
              <a:t>​</a:t>
            </a:r>
          </a:p>
          <a:p>
            <a:pPr algn="l" rtl="0" fontAlgn="base"/>
            <a:r>
              <a:rPr lang="en-CA" sz="1100" b="0" i="0" u="none" strike="noStrike">
                <a:solidFill>
                  <a:schemeClr val="bg1">
                    <a:lumMod val="50000"/>
                  </a:schemeClr>
                </a:solidFill>
                <a:effectLst/>
                <a:latin typeface="Arial" panose="020B0604020202020204" pitchFamily="34" charset="0"/>
                <a:cs typeface="Arial" panose="020B0604020202020204" pitchFamily="34" charset="0"/>
              </a:rPr>
              <a:t>Information is current to January 12, 2023. Always refer to the Product Monograph for up-to-date information.  </a:t>
            </a:r>
            <a:r>
              <a:rPr lang="en-CA" sz="1100" b="0" i="0" u="sng" strike="noStrike">
                <a:solidFill>
                  <a:schemeClr val="bg1">
                    <a:lumMod val="50000"/>
                  </a:schemeClr>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Our product portfolio (octapharma.ca)</a:t>
            </a:r>
            <a:r>
              <a:rPr lang="en-CA" sz="1100" b="0" i="0">
                <a:solidFill>
                  <a:schemeClr val="bg1">
                    <a:lumMod val="50000"/>
                  </a:schemeClr>
                </a:solidFill>
                <a:effectLst/>
                <a:latin typeface="Arial" panose="020B0604020202020204" pitchFamily="34" charset="0"/>
                <a:cs typeface="Arial" panose="020B0604020202020204" pitchFamily="34" charset="0"/>
              </a:rPr>
              <a:t>​</a:t>
            </a:r>
          </a:p>
        </p:txBody>
      </p:sp>
    </p:spTree>
    <p:custDataLst>
      <p:tags r:id="rId1"/>
    </p:custDataLst>
    <p:extLst>
      <p:ext uri="{BB962C8B-B14F-4D97-AF65-F5344CB8AC3E}">
        <p14:creationId xmlns:p14="http://schemas.microsoft.com/office/powerpoint/2010/main" val="2986934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45D71-7EE6-47D0-A32B-466B4A0FF24B}"/>
              </a:ext>
            </a:extLst>
          </p:cNvPr>
          <p:cNvSpPr>
            <a:spLocks noGrp="1"/>
          </p:cNvSpPr>
          <p:nvPr>
            <p:ph type="title"/>
          </p:nvPr>
        </p:nvSpPr>
        <p:spPr/>
        <p:txBody>
          <a:bodyPr/>
          <a:lstStyle/>
          <a:p>
            <a:pPr>
              <a:tabLst>
                <a:tab pos="1546225" algn="l"/>
              </a:tabLst>
            </a:pPr>
            <a:r>
              <a:rPr lang="en-CA">
                <a:latin typeface="Arial"/>
                <a:cs typeface="Arial"/>
              </a:rPr>
              <a:t>A pathogen-reduced inventory at Canadian Blood Services</a:t>
            </a:r>
          </a:p>
        </p:txBody>
      </p:sp>
      <p:pic>
        <p:nvPicPr>
          <p:cNvPr id="3" name="Picture 2">
            <a:extLst>
              <a:ext uri="{FF2B5EF4-FFF2-40B4-BE49-F238E27FC236}">
                <a16:creationId xmlns:a16="http://schemas.microsoft.com/office/drawing/2014/main" id="{EC694538-AA99-18C7-8F66-A412338BA215}"/>
              </a:ext>
            </a:extLst>
          </p:cNvPr>
          <p:cNvPicPr>
            <a:picLocks noChangeAspect="1"/>
          </p:cNvPicPr>
          <p:nvPr/>
        </p:nvPicPr>
        <p:blipFill>
          <a:blip r:embed="rId4"/>
          <a:stretch>
            <a:fillRect/>
          </a:stretch>
        </p:blipFill>
        <p:spPr>
          <a:xfrm>
            <a:off x="413120" y="674319"/>
            <a:ext cx="5249111" cy="5249111"/>
          </a:xfrm>
          <a:prstGeom prst="rect">
            <a:avLst/>
          </a:prstGeom>
        </p:spPr>
      </p:pic>
      <p:sp>
        <p:nvSpPr>
          <p:cNvPr id="5" name="TextBox 4">
            <a:extLst>
              <a:ext uri="{FF2B5EF4-FFF2-40B4-BE49-F238E27FC236}">
                <a16:creationId xmlns:a16="http://schemas.microsoft.com/office/drawing/2014/main" id="{C25A25C5-5BA7-8F93-29F0-64BD3FEC48E0}"/>
              </a:ext>
            </a:extLst>
          </p:cNvPr>
          <p:cNvSpPr txBox="1"/>
          <p:nvPr/>
        </p:nvSpPr>
        <p:spPr>
          <a:xfrm>
            <a:off x="6713034" y="5984463"/>
            <a:ext cx="5229923" cy="769441"/>
          </a:xfrm>
          <a:prstGeom prst="rect">
            <a:avLst/>
          </a:prstGeom>
          <a:noFill/>
        </p:spPr>
        <p:txBody>
          <a:bodyPr wrap="square">
            <a:spAutoFit/>
          </a:bodyPr>
          <a:lstStyle/>
          <a:p>
            <a:pPr algn="l" rtl="0" fontAlgn="base"/>
            <a:r>
              <a:rPr lang="en-CA" sz="1100" b="0" i="0" u="none" strike="noStrike">
                <a:solidFill>
                  <a:schemeClr val="bg1"/>
                </a:solidFill>
                <a:effectLst/>
                <a:latin typeface="Arial" panose="020B0604020202020204" pitchFamily="34" charset="0"/>
                <a:cs typeface="Arial" panose="020B0604020202020204" pitchFamily="34" charset="0"/>
              </a:rPr>
              <a:t>This document may be found on: Canadian Blood Services’ professional education website, profedu.ca</a:t>
            </a:r>
            <a:r>
              <a:rPr lang="en-CA" sz="1100" b="0" i="0">
                <a:solidFill>
                  <a:schemeClr val="bg1"/>
                </a:solidFill>
                <a:effectLst/>
                <a:latin typeface="Arial" panose="020B0604020202020204" pitchFamily="34" charset="0"/>
                <a:cs typeface="Arial" panose="020B0604020202020204" pitchFamily="34" charset="0"/>
              </a:rPr>
              <a:t>​</a:t>
            </a:r>
          </a:p>
          <a:p>
            <a:pPr algn="l" rtl="0" fontAlgn="base"/>
            <a:r>
              <a:rPr lang="en-CA" sz="1100" b="0" i="0" u="none" strike="noStrike">
                <a:solidFill>
                  <a:schemeClr val="bg1"/>
                </a:solidFill>
                <a:effectLst/>
                <a:latin typeface="Arial" panose="020B0604020202020204" pitchFamily="34" charset="0"/>
                <a:cs typeface="Arial" panose="020B0604020202020204" pitchFamily="34" charset="0"/>
              </a:rPr>
              <a:t>Information is current to January 12, 2023. Always refer to the Product Monograph for up-to-date information.  </a:t>
            </a:r>
            <a:r>
              <a:rPr lang="en-CA" sz="1100" b="0" i="0" u="sng" strike="noStrike">
                <a:solidFill>
                  <a:schemeClr val="bg1"/>
                </a:solidFill>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Our product portfolio (octapharma.ca)</a:t>
            </a:r>
            <a:r>
              <a:rPr lang="en-CA" sz="1100" b="0" i="0">
                <a:solidFill>
                  <a:schemeClr val="bg1"/>
                </a:solidFill>
                <a:effectLst/>
                <a:latin typeface="Arial" panose="020B0604020202020204" pitchFamily="34" charset="0"/>
                <a:cs typeface="Arial" panose="020B0604020202020204" pitchFamily="34" charset="0"/>
              </a:rPr>
              <a:t>​</a:t>
            </a:r>
          </a:p>
        </p:txBody>
      </p:sp>
    </p:spTree>
    <p:custDataLst>
      <p:tags r:id="rId1"/>
    </p:custDataLst>
    <p:extLst>
      <p:ext uri="{BB962C8B-B14F-4D97-AF65-F5344CB8AC3E}">
        <p14:creationId xmlns:p14="http://schemas.microsoft.com/office/powerpoint/2010/main" val="1810138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EEE3B76-1B2C-4164-A1AD-2E77E40F0F61}"/>
              </a:ext>
            </a:extLst>
          </p:cNvPr>
          <p:cNvSpPr>
            <a:spLocks noGrp="1"/>
          </p:cNvSpPr>
          <p:nvPr>
            <p:ph type="body" sz="quarter" idx="13"/>
          </p:nvPr>
        </p:nvSpPr>
        <p:spPr>
          <a:xfrm>
            <a:off x="715536" y="1053790"/>
            <a:ext cx="9209300" cy="4724400"/>
          </a:xfrm>
        </p:spPr>
        <p:txBody>
          <a:bodyPr anchor="t" anchorCtr="0">
            <a:normAutofit/>
          </a:bodyPr>
          <a:lstStyle/>
          <a:p>
            <a:pPr marL="0" indent="0">
              <a:lnSpc>
                <a:spcPct val="100000"/>
              </a:lnSpc>
              <a:spcBef>
                <a:spcPts val="0"/>
              </a:spcBef>
              <a:buNone/>
            </a:pPr>
            <a:r>
              <a:rPr lang="en-US" sz="2400" dirty="0">
                <a:latin typeface="Arial"/>
                <a:cs typeface="Arial"/>
              </a:rPr>
              <a:t>S/D treatment reduces the risk of transfusion-transmitted pathogen infections and provides an additional layer of safety against:</a:t>
            </a:r>
          </a:p>
          <a:p>
            <a:pPr marL="0" indent="0">
              <a:lnSpc>
                <a:spcPct val="100000"/>
              </a:lnSpc>
              <a:spcBef>
                <a:spcPts val="0"/>
              </a:spcBef>
              <a:buNone/>
            </a:pPr>
            <a:endParaRPr lang="en-US" dirty="0"/>
          </a:p>
          <a:p>
            <a:pPr marL="914400" lvl="3" indent="-457200">
              <a:lnSpc>
                <a:spcPct val="100000"/>
              </a:lnSpc>
              <a:spcBef>
                <a:spcPts val="300"/>
              </a:spcBef>
            </a:pPr>
            <a:r>
              <a:rPr lang="en-US" sz="2400" dirty="0">
                <a:latin typeface="Arial"/>
                <a:cs typeface="Arial"/>
              </a:rPr>
              <a:t>Enveloped viruses (including hepatitis B and C and human immunodeficiency virus [HIV])</a:t>
            </a:r>
          </a:p>
          <a:p>
            <a:pPr marL="914400" lvl="3" indent="-457200">
              <a:lnSpc>
                <a:spcPct val="100000"/>
              </a:lnSpc>
              <a:spcBef>
                <a:spcPts val="300"/>
              </a:spcBef>
            </a:pPr>
            <a:r>
              <a:rPr lang="en-US" sz="2400" dirty="0">
                <a:latin typeface="Arial"/>
                <a:cs typeface="Arial"/>
              </a:rPr>
              <a:t>Bacteria (gram-positive, gram-negative, spirochete)</a:t>
            </a:r>
          </a:p>
          <a:p>
            <a:pPr marL="914400" lvl="3" indent="-457200">
              <a:lnSpc>
                <a:spcPct val="100000"/>
              </a:lnSpc>
              <a:spcBef>
                <a:spcPts val="300"/>
              </a:spcBef>
            </a:pPr>
            <a:r>
              <a:rPr lang="en-US" sz="2400" dirty="0">
                <a:latin typeface="Arial"/>
                <a:cs typeface="Arial"/>
              </a:rPr>
              <a:t>Protozoa parasites</a:t>
            </a:r>
          </a:p>
          <a:p>
            <a:pPr marL="914400" lvl="3" indent="-457200">
              <a:lnSpc>
                <a:spcPct val="100000"/>
              </a:lnSpc>
              <a:spcBef>
                <a:spcPts val="300"/>
              </a:spcBef>
            </a:pPr>
            <a:r>
              <a:rPr lang="en-US" sz="2400" dirty="0">
                <a:latin typeface="Arial"/>
                <a:cs typeface="Arial"/>
              </a:rPr>
              <a:t>Prions</a:t>
            </a:r>
          </a:p>
          <a:p>
            <a:pPr marL="914400" lvl="3" indent="-457200">
              <a:lnSpc>
                <a:spcPct val="100000"/>
              </a:lnSpc>
              <a:spcBef>
                <a:spcPts val="300"/>
              </a:spcBef>
            </a:pPr>
            <a:r>
              <a:rPr lang="en-US" sz="2400" dirty="0">
                <a:latin typeface="Arial"/>
                <a:cs typeface="Arial"/>
              </a:rPr>
              <a:t>White blood cells (leukocytes)</a:t>
            </a:r>
          </a:p>
        </p:txBody>
      </p:sp>
      <p:sp>
        <p:nvSpPr>
          <p:cNvPr id="2" name="Title 1">
            <a:extLst>
              <a:ext uri="{FF2B5EF4-FFF2-40B4-BE49-F238E27FC236}">
                <a16:creationId xmlns:a16="http://schemas.microsoft.com/office/drawing/2014/main" id="{A367F8C3-4265-424F-9E04-40EAD573A5E2}"/>
              </a:ext>
            </a:extLst>
          </p:cNvPr>
          <p:cNvSpPr>
            <a:spLocks noGrp="1"/>
          </p:cNvSpPr>
          <p:nvPr>
            <p:ph type="title"/>
          </p:nvPr>
        </p:nvSpPr>
        <p:spPr/>
        <p:txBody>
          <a:bodyPr>
            <a:normAutofit/>
          </a:bodyPr>
          <a:lstStyle/>
          <a:p>
            <a:r>
              <a:rPr lang="en-CA"/>
              <a:t>Solvent detergent treatment of plasma</a:t>
            </a:r>
          </a:p>
        </p:txBody>
      </p:sp>
      <p:pic>
        <p:nvPicPr>
          <p:cNvPr id="7" name="Picture 6">
            <a:extLst>
              <a:ext uri="{FF2B5EF4-FFF2-40B4-BE49-F238E27FC236}">
                <a16:creationId xmlns:a16="http://schemas.microsoft.com/office/drawing/2014/main" id="{9D7D306A-87FA-5DC3-4762-12B8E08FBE7C}"/>
              </a:ext>
            </a:extLst>
          </p:cNvPr>
          <p:cNvPicPr>
            <a:picLocks noChangeAspect="1"/>
          </p:cNvPicPr>
          <p:nvPr/>
        </p:nvPicPr>
        <p:blipFill>
          <a:blip r:embed="rId4"/>
          <a:stretch>
            <a:fillRect/>
          </a:stretch>
        </p:blipFill>
        <p:spPr>
          <a:xfrm>
            <a:off x="9823354" y="632357"/>
            <a:ext cx="1510061" cy="1510061"/>
          </a:xfrm>
          <a:prstGeom prst="rect">
            <a:avLst/>
          </a:prstGeom>
        </p:spPr>
      </p:pic>
      <p:pic>
        <p:nvPicPr>
          <p:cNvPr id="8" name="Picture 7">
            <a:extLst>
              <a:ext uri="{FF2B5EF4-FFF2-40B4-BE49-F238E27FC236}">
                <a16:creationId xmlns:a16="http://schemas.microsoft.com/office/drawing/2014/main" id="{3EE0676C-DEFC-DEC0-16DA-BBFEA9873BAE}"/>
              </a:ext>
            </a:extLst>
          </p:cNvPr>
          <p:cNvPicPr>
            <a:picLocks noChangeAspect="1"/>
          </p:cNvPicPr>
          <p:nvPr/>
        </p:nvPicPr>
        <p:blipFill>
          <a:blip r:embed="rId5"/>
          <a:stretch>
            <a:fillRect/>
          </a:stretch>
        </p:blipFill>
        <p:spPr>
          <a:xfrm>
            <a:off x="9750665" y="1969520"/>
            <a:ext cx="1685926" cy="1685926"/>
          </a:xfrm>
          <a:prstGeom prst="rect">
            <a:avLst/>
          </a:prstGeom>
        </p:spPr>
      </p:pic>
      <p:pic>
        <p:nvPicPr>
          <p:cNvPr id="9" name="Picture 8">
            <a:extLst>
              <a:ext uri="{FF2B5EF4-FFF2-40B4-BE49-F238E27FC236}">
                <a16:creationId xmlns:a16="http://schemas.microsoft.com/office/drawing/2014/main" id="{E7A531FE-1FD2-B15A-C909-BAC2D40A87ED}"/>
              </a:ext>
            </a:extLst>
          </p:cNvPr>
          <p:cNvPicPr>
            <a:picLocks noChangeAspect="1"/>
          </p:cNvPicPr>
          <p:nvPr/>
        </p:nvPicPr>
        <p:blipFill rotWithShape="1">
          <a:blip r:embed="rId6"/>
          <a:srcRect t="14714"/>
          <a:stretch/>
        </p:blipFill>
        <p:spPr>
          <a:xfrm>
            <a:off x="9716049" y="3657600"/>
            <a:ext cx="1510061" cy="1287875"/>
          </a:xfrm>
          <a:prstGeom prst="rect">
            <a:avLst/>
          </a:prstGeom>
        </p:spPr>
      </p:pic>
      <p:sp>
        <p:nvSpPr>
          <p:cNvPr id="3" name="TextBox 2">
            <a:extLst>
              <a:ext uri="{FF2B5EF4-FFF2-40B4-BE49-F238E27FC236}">
                <a16:creationId xmlns:a16="http://schemas.microsoft.com/office/drawing/2014/main" id="{D203388E-64FB-7E49-4680-F585746C952C}"/>
              </a:ext>
            </a:extLst>
          </p:cNvPr>
          <p:cNvSpPr txBox="1"/>
          <p:nvPr/>
        </p:nvSpPr>
        <p:spPr>
          <a:xfrm>
            <a:off x="561676" y="5057541"/>
            <a:ext cx="10994684" cy="769441"/>
          </a:xfrm>
          <a:prstGeom prst="rect">
            <a:avLst/>
          </a:prstGeom>
          <a:solidFill>
            <a:schemeClr val="bg1"/>
          </a:solidFill>
          <a:ln w="38100">
            <a:solidFill>
              <a:schemeClr val="accent5"/>
            </a:solidFill>
          </a:ln>
        </p:spPr>
        <p:txBody>
          <a:bodyPr wrap="square" lIns="91440" tIns="45720" rIns="91440" bIns="45720" rtlCol="0" anchor="t">
            <a:spAutoFit/>
          </a:bodyPr>
          <a:lstStyle/>
          <a:p>
            <a:pPr algn="ctr"/>
            <a:r>
              <a:rPr lang="en-US" sz="2200" b="1">
                <a:latin typeface="Arial"/>
                <a:cs typeface="Arial"/>
              </a:rPr>
              <a:t>Only effective for viruses enveloped in a lipid coat and/or large enough to be filtered. Not effective against hepatitis A virus and parvovirus B19.</a:t>
            </a:r>
            <a:endParaRPr lang="en-US" sz="2200"/>
          </a:p>
        </p:txBody>
      </p:sp>
      <p:sp>
        <p:nvSpPr>
          <p:cNvPr id="5" name="TextBox 4">
            <a:extLst>
              <a:ext uri="{FF2B5EF4-FFF2-40B4-BE49-F238E27FC236}">
                <a16:creationId xmlns:a16="http://schemas.microsoft.com/office/drawing/2014/main" id="{D16DA417-C5A0-9D44-33C2-E1C57E7844F8}"/>
              </a:ext>
            </a:extLst>
          </p:cNvPr>
          <p:cNvSpPr txBox="1"/>
          <p:nvPr/>
        </p:nvSpPr>
        <p:spPr>
          <a:xfrm>
            <a:off x="4542263" y="6161656"/>
            <a:ext cx="6664714" cy="600164"/>
          </a:xfrm>
          <a:prstGeom prst="rect">
            <a:avLst/>
          </a:prstGeom>
          <a:noFill/>
        </p:spPr>
        <p:txBody>
          <a:bodyPr wrap="square">
            <a:spAutoFit/>
          </a:bodyPr>
          <a:lstStyle/>
          <a:p>
            <a:pPr algn="l" rtl="0" fontAlgn="base"/>
            <a:r>
              <a:rPr lang="en-CA" sz="1100" b="0" i="0" u="none" strike="noStrike">
                <a:solidFill>
                  <a:schemeClr val="bg1">
                    <a:lumMod val="50000"/>
                  </a:schemeClr>
                </a:solidFill>
                <a:effectLst/>
                <a:latin typeface="Arial" panose="020B0604020202020204" pitchFamily="34" charset="0"/>
                <a:cs typeface="Arial" panose="020B0604020202020204" pitchFamily="34" charset="0"/>
              </a:rPr>
              <a:t>This document may be found on: Canadian Blood Services’ professional education website, profedu.ca</a:t>
            </a:r>
            <a:r>
              <a:rPr lang="en-CA" sz="1100" b="0" i="0">
                <a:solidFill>
                  <a:schemeClr val="bg1">
                    <a:lumMod val="50000"/>
                  </a:schemeClr>
                </a:solidFill>
                <a:effectLst/>
                <a:latin typeface="Arial" panose="020B0604020202020204" pitchFamily="34" charset="0"/>
                <a:cs typeface="Arial" panose="020B0604020202020204" pitchFamily="34" charset="0"/>
              </a:rPr>
              <a:t>​</a:t>
            </a:r>
          </a:p>
          <a:p>
            <a:pPr algn="l" rtl="0" fontAlgn="base"/>
            <a:r>
              <a:rPr lang="en-CA" sz="1100" b="0" i="0" u="none" strike="noStrike">
                <a:solidFill>
                  <a:schemeClr val="bg1">
                    <a:lumMod val="50000"/>
                  </a:schemeClr>
                </a:solidFill>
                <a:effectLst/>
                <a:latin typeface="Arial" panose="020B0604020202020204" pitchFamily="34" charset="0"/>
                <a:cs typeface="Arial" panose="020B0604020202020204" pitchFamily="34" charset="0"/>
              </a:rPr>
              <a:t>Information is current to January 12, 2023. Always refer to the Product Monograph for up-to-date information.  </a:t>
            </a:r>
            <a:r>
              <a:rPr lang="en-CA" sz="1100" b="0" i="0" u="sng" strike="noStrike">
                <a:solidFill>
                  <a:schemeClr val="bg1">
                    <a:lumMod val="50000"/>
                  </a:schemeClr>
                </a:solidFill>
                <a:effectLst/>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Our product portfolio (octapharma.ca)</a:t>
            </a:r>
            <a:r>
              <a:rPr lang="en-CA" sz="1100" b="0" i="0">
                <a:solidFill>
                  <a:schemeClr val="bg1">
                    <a:lumMod val="50000"/>
                  </a:schemeClr>
                </a:solidFill>
                <a:effectLst/>
                <a:latin typeface="Arial" panose="020B0604020202020204" pitchFamily="34" charset="0"/>
                <a:cs typeface="Arial" panose="020B0604020202020204" pitchFamily="34" charset="0"/>
              </a:rPr>
              <a:t>​</a:t>
            </a:r>
          </a:p>
        </p:txBody>
      </p:sp>
    </p:spTree>
    <p:custDataLst>
      <p:tags r:id="rId1"/>
    </p:custDataLst>
    <p:extLst>
      <p:ext uri="{BB962C8B-B14F-4D97-AF65-F5344CB8AC3E}">
        <p14:creationId xmlns:p14="http://schemas.microsoft.com/office/powerpoint/2010/main" val="555759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AE25ED-8298-DE6C-4829-9EB98FACEC5A}"/>
              </a:ext>
            </a:extLst>
          </p:cNvPr>
          <p:cNvSpPr>
            <a:spLocks noGrp="1"/>
          </p:cNvSpPr>
          <p:nvPr>
            <p:ph type="body" sz="quarter" idx="13"/>
          </p:nvPr>
        </p:nvSpPr>
        <p:spPr>
          <a:xfrm>
            <a:off x="478602" y="3103418"/>
            <a:ext cx="10515600" cy="1357539"/>
          </a:xfrm>
        </p:spPr>
        <p:txBody>
          <a:bodyPr>
            <a:noAutofit/>
          </a:bodyPr>
          <a:lstStyle/>
          <a:p>
            <a:pPr marL="0" indent="0">
              <a:lnSpc>
                <a:spcPct val="100000"/>
              </a:lnSpc>
              <a:buNone/>
            </a:pPr>
            <a:endParaRPr lang="en-CA" sz="2200" b="1" u="sng"/>
          </a:p>
          <a:p>
            <a:pPr marL="0" indent="0">
              <a:lnSpc>
                <a:spcPct val="100000"/>
              </a:lnSpc>
              <a:buNone/>
            </a:pPr>
            <a:endParaRPr lang="en-CA" sz="2200" b="1" u="sng"/>
          </a:p>
        </p:txBody>
      </p:sp>
      <p:sp>
        <p:nvSpPr>
          <p:cNvPr id="3" name="Title 2">
            <a:extLst>
              <a:ext uri="{FF2B5EF4-FFF2-40B4-BE49-F238E27FC236}">
                <a16:creationId xmlns:a16="http://schemas.microsoft.com/office/drawing/2014/main" id="{FC30079C-7E1C-3DBF-1C16-D80E778C060B}"/>
              </a:ext>
            </a:extLst>
          </p:cNvPr>
          <p:cNvSpPr>
            <a:spLocks noGrp="1"/>
          </p:cNvSpPr>
          <p:nvPr>
            <p:ph type="title"/>
          </p:nvPr>
        </p:nvSpPr>
        <p:spPr>
          <a:xfrm>
            <a:off x="775387" y="0"/>
            <a:ext cx="10589564" cy="943442"/>
          </a:xfrm>
        </p:spPr>
        <p:txBody>
          <a:bodyPr/>
          <a:lstStyle/>
          <a:p>
            <a:r>
              <a:rPr lang="en-CA" dirty="0">
                <a:latin typeface="Arial"/>
                <a:cs typeface="Arial"/>
              </a:rPr>
              <a:t>Octaplasma: a S/D plasma</a:t>
            </a:r>
            <a:endParaRPr lang="en-US" dirty="0">
              <a:latin typeface="Arial"/>
              <a:cs typeface="Arial"/>
            </a:endParaRPr>
          </a:p>
        </p:txBody>
      </p:sp>
      <p:sp>
        <p:nvSpPr>
          <p:cNvPr id="7" name="TextBox 6">
            <a:extLst>
              <a:ext uri="{FF2B5EF4-FFF2-40B4-BE49-F238E27FC236}">
                <a16:creationId xmlns:a16="http://schemas.microsoft.com/office/drawing/2014/main" id="{4BF51ADF-1447-071D-B9AD-A51D35088D55}"/>
              </a:ext>
            </a:extLst>
          </p:cNvPr>
          <p:cNvSpPr txBox="1"/>
          <p:nvPr/>
        </p:nvSpPr>
        <p:spPr>
          <a:xfrm>
            <a:off x="654391" y="2988398"/>
            <a:ext cx="10710560"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lr>
                <a:srgbClr val="FF0000"/>
              </a:buClr>
              <a:buFont typeface="Arial" panose="020B0604020202020204" pitchFamily="34" charset="0"/>
              <a:buChar char="•"/>
            </a:pPr>
            <a:r>
              <a:rPr lang="en-US" sz="2400" dirty="0">
                <a:latin typeface="Arial"/>
              </a:rPr>
              <a:t>As of 2023, Octaplasma, the S/D plasma manufactured by </a:t>
            </a:r>
            <a:r>
              <a:rPr lang="en-US" sz="2400" dirty="0" err="1">
                <a:latin typeface="Arial"/>
              </a:rPr>
              <a:t>Octapharma</a:t>
            </a:r>
            <a:r>
              <a:rPr lang="en-US" sz="2400" dirty="0">
                <a:latin typeface="Arial"/>
              </a:rPr>
              <a:t>, will be available for all patients (and no longer restricted to special patient populations).</a:t>
            </a:r>
          </a:p>
          <a:p>
            <a:pPr marL="285750" indent="-285750">
              <a:buClr>
                <a:srgbClr val="FF0000"/>
              </a:buClr>
              <a:buFont typeface="Arial" panose="020B0604020202020204" pitchFamily="34" charset="0"/>
              <a:buChar char="•"/>
            </a:pPr>
            <a:endParaRPr lang="en-US" sz="2400" dirty="0">
              <a:latin typeface="Arial"/>
            </a:endParaRPr>
          </a:p>
          <a:p>
            <a:pPr marL="285750" indent="-285750">
              <a:buClr>
                <a:srgbClr val="FF0000"/>
              </a:buClr>
              <a:buFont typeface="Arial" panose="020B0604020202020204" pitchFamily="34" charset="0"/>
              <a:buChar char="•"/>
            </a:pPr>
            <a:r>
              <a:rPr lang="en-US" sz="2400" dirty="0">
                <a:latin typeface="Arial"/>
              </a:rPr>
              <a:t>The most timely and cost-effective path to a pathogen-reduced plasma supply is through the expanded purchasing of Octaplasma.</a:t>
            </a:r>
            <a:endParaRPr lang="en-US" sz="2400" dirty="0">
              <a:latin typeface="Arial"/>
              <a:cs typeface="Arial"/>
            </a:endParaRPr>
          </a:p>
          <a:p>
            <a:pPr marL="285750" indent="-285750">
              <a:buClr>
                <a:srgbClr val="FF0000"/>
              </a:buClr>
              <a:buFont typeface="Arial" panose="020B0604020202020204" pitchFamily="34" charset="0"/>
              <a:buChar char="•"/>
            </a:pPr>
            <a:endParaRPr lang="en-US" sz="2400" dirty="0"/>
          </a:p>
        </p:txBody>
      </p:sp>
      <p:sp>
        <p:nvSpPr>
          <p:cNvPr id="11" name="TextBox 10">
            <a:extLst>
              <a:ext uri="{FF2B5EF4-FFF2-40B4-BE49-F238E27FC236}">
                <a16:creationId xmlns:a16="http://schemas.microsoft.com/office/drawing/2014/main" id="{4A93D52D-F9A8-B742-32FD-0BF8FB22CDEE}"/>
              </a:ext>
            </a:extLst>
          </p:cNvPr>
          <p:cNvSpPr txBox="1"/>
          <p:nvPr/>
        </p:nvSpPr>
        <p:spPr>
          <a:xfrm>
            <a:off x="847274" y="1423265"/>
            <a:ext cx="10071952" cy="1200329"/>
          </a:xfrm>
          <a:prstGeom prst="rect">
            <a:avLst/>
          </a:prstGeom>
          <a:noFill/>
        </p:spPr>
        <p:txBody>
          <a:bodyPr wrap="square" lIns="91440" tIns="45720" rIns="91440" bIns="45720" anchor="t">
            <a:spAutoFit/>
          </a:bodyPr>
          <a:lstStyle/>
          <a:p>
            <a:r>
              <a:rPr lang="en-US" sz="2400" b="1" err="1">
                <a:solidFill>
                  <a:srgbClr val="ED1C24"/>
                </a:solidFill>
                <a:latin typeface="Arial"/>
                <a:cs typeface="Arial"/>
              </a:rPr>
              <a:t>Octaplasma</a:t>
            </a:r>
            <a:r>
              <a:rPr lang="en-US" sz="2400" b="1">
                <a:solidFill>
                  <a:srgbClr val="ED1C24"/>
                </a:solidFill>
                <a:latin typeface="Arial"/>
                <a:cs typeface="Arial"/>
              </a:rPr>
              <a:t> is a pathogen-reduced form of frozen plasma that reduces the risk of transfusion-transmitted viral infections and other adverse reactions.</a:t>
            </a:r>
            <a:endParaRPr lang="en-US" sz="2400">
              <a:solidFill>
                <a:srgbClr val="ED1C24"/>
              </a:solidFill>
              <a:latin typeface="Arial"/>
              <a:cs typeface="Arial"/>
            </a:endParaRPr>
          </a:p>
        </p:txBody>
      </p:sp>
      <p:sp>
        <p:nvSpPr>
          <p:cNvPr id="5" name="TextBox 4">
            <a:extLst>
              <a:ext uri="{FF2B5EF4-FFF2-40B4-BE49-F238E27FC236}">
                <a16:creationId xmlns:a16="http://schemas.microsoft.com/office/drawing/2014/main" id="{49ABED74-471F-66CD-C299-7CD5A9B8FDB7}"/>
              </a:ext>
            </a:extLst>
          </p:cNvPr>
          <p:cNvSpPr txBox="1"/>
          <p:nvPr/>
        </p:nvSpPr>
        <p:spPr>
          <a:xfrm>
            <a:off x="4542263" y="6161656"/>
            <a:ext cx="6664714" cy="600164"/>
          </a:xfrm>
          <a:prstGeom prst="rect">
            <a:avLst/>
          </a:prstGeom>
          <a:noFill/>
        </p:spPr>
        <p:txBody>
          <a:bodyPr wrap="square">
            <a:spAutoFit/>
          </a:bodyPr>
          <a:lstStyle/>
          <a:p>
            <a:pPr algn="l" rtl="0" fontAlgn="base"/>
            <a:r>
              <a:rPr lang="en-CA" sz="1100" b="0" i="0" u="none" strike="noStrike">
                <a:solidFill>
                  <a:schemeClr val="bg1">
                    <a:lumMod val="50000"/>
                  </a:schemeClr>
                </a:solidFill>
                <a:effectLst/>
                <a:latin typeface="Arial" panose="020B0604020202020204" pitchFamily="34" charset="0"/>
                <a:cs typeface="Arial" panose="020B0604020202020204" pitchFamily="34" charset="0"/>
              </a:rPr>
              <a:t>This document may be found on: Canadian Blood Services’ professional education website, profedu.ca</a:t>
            </a:r>
            <a:r>
              <a:rPr lang="en-CA" sz="1100" b="0" i="0">
                <a:solidFill>
                  <a:schemeClr val="bg1">
                    <a:lumMod val="50000"/>
                  </a:schemeClr>
                </a:solidFill>
                <a:effectLst/>
                <a:latin typeface="Arial" panose="020B0604020202020204" pitchFamily="34" charset="0"/>
                <a:cs typeface="Arial" panose="020B0604020202020204" pitchFamily="34" charset="0"/>
              </a:rPr>
              <a:t>​</a:t>
            </a:r>
          </a:p>
          <a:p>
            <a:pPr algn="l" rtl="0" fontAlgn="base"/>
            <a:r>
              <a:rPr lang="en-CA" sz="1100" b="0" i="0" u="none" strike="noStrike">
                <a:solidFill>
                  <a:schemeClr val="bg1">
                    <a:lumMod val="50000"/>
                  </a:schemeClr>
                </a:solidFill>
                <a:effectLst/>
                <a:latin typeface="Arial" panose="020B0604020202020204" pitchFamily="34" charset="0"/>
                <a:cs typeface="Arial" panose="020B0604020202020204" pitchFamily="34" charset="0"/>
              </a:rPr>
              <a:t>Information is current to January 12, 2023. Always refer to the Product Monograph for up-to-date information.  </a:t>
            </a:r>
            <a:r>
              <a:rPr lang="en-CA" sz="1100" b="0" i="0" u="sng" strike="noStrike">
                <a:solidFill>
                  <a:schemeClr val="bg1">
                    <a:lumMod val="50000"/>
                  </a:schemeClr>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Our product portfolio (octapharma.ca)</a:t>
            </a:r>
            <a:r>
              <a:rPr lang="en-CA" sz="1100" b="0" i="0">
                <a:solidFill>
                  <a:schemeClr val="bg1">
                    <a:lumMod val="50000"/>
                  </a:schemeClr>
                </a:solidFill>
                <a:effectLst/>
                <a:latin typeface="Arial" panose="020B0604020202020204" pitchFamily="34" charset="0"/>
                <a:cs typeface="Arial" panose="020B0604020202020204" pitchFamily="34" charset="0"/>
              </a:rPr>
              <a:t>​</a:t>
            </a:r>
          </a:p>
        </p:txBody>
      </p:sp>
    </p:spTree>
    <p:custDataLst>
      <p:tags r:id="rId1"/>
    </p:custDataLst>
    <p:extLst>
      <p:ext uri="{BB962C8B-B14F-4D97-AF65-F5344CB8AC3E}">
        <p14:creationId xmlns:p14="http://schemas.microsoft.com/office/powerpoint/2010/main" val="339560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AE25ED-8298-DE6C-4829-9EB98FACEC5A}"/>
              </a:ext>
            </a:extLst>
          </p:cNvPr>
          <p:cNvSpPr>
            <a:spLocks noGrp="1"/>
          </p:cNvSpPr>
          <p:nvPr>
            <p:ph type="body" sz="quarter" idx="13"/>
          </p:nvPr>
        </p:nvSpPr>
        <p:spPr>
          <a:xfrm>
            <a:off x="797256" y="2183643"/>
            <a:ext cx="10515600" cy="2402005"/>
          </a:xfrm>
        </p:spPr>
        <p:txBody>
          <a:bodyPr>
            <a:noAutofit/>
          </a:bodyPr>
          <a:lstStyle/>
          <a:p>
            <a:pPr marL="0" indent="0">
              <a:lnSpc>
                <a:spcPct val="100000"/>
              </a:lnSpc>
              <a:buNone/>
            </a:pPr>
            <a:endParaRPr lang="en-CA" sz="2200" b="1" u="sng"/>
          </a:p>
          <a:p>
            <a:pPr marL="0" indent="0">
              <a:lnSpc>
                <a:spcPct val="100000"/>
              </a:lnSpc>
              <a:buNone/>
            </a:pPr>
            <a:endParaRPr lang="en-CA" sz="2200" b="1" u="sng"/>
          </a:p>
        </p:txBody>
      </p:sp>
      <p:sp>
        <p:nvSpPr>
          <p:cNvPr id="3" name="Title 2">
            <a:extLst>
              <a:ext uri="{FF2B5EF4-FFF2-40B4-BE49-F238E27FC236}">
                <a16:creationId xmlns:a16="http://schemas.microsoft.com/office/drawing/2014/main" id="{FC30079C-7E1C-3DBF-1C16-D80E778C060B}"/>
              </a:ext>
            </a:extLst>
          </p:cNvPr>
          <p:cNvSpPr>
            <a:spLocks noGrp="1"/>
          </p:cNvSpPr>
          <p:nvPr>
            <p:ph type="title"/>
          </p:nvPr>
        </p:nvSpPr>
        <p:spPr>
          <a:xfrm>
            <a:off x="723292" y="497307"/>
            <a:ext cx="10589564" cy="943442"/>
          </a:xfrm>
        </p:spPr>
        <p:txBody>
          <a:bodyPr anchor="t"/>
          <a:lstStyle/>
          <a:p>
            <a:r>
              <a:rPr lang="en-CA">
                <a:latin typeface="Arial"/>
                <a:cs typeface="Arial"/>
              </a:rPr>
              <a:t>Benefits of </a:t>
            </a:r>
            <a:r>
              <a:rPr lang="en-CA" err="1">
                <a:latin typeface="Arial"/>
                <a:cs typeface="Arial"/>
              </a:rPr>
              <a:t>Octaplasma</a:t>
            </a:r>
            <a:endParaRPr lang="en-US">
              <a:latin typeface="Arial"/>
              <a:cs typeface="Arial"/>
            </a:endParaRPr>
          </a:p>
        </p:txBody>
      </p:sp>
      <p:sp>
        <p:nvSpPr>
          <p:cNvPr id="6" name="TextBox 5">
            <a:extLst>
              <a:ext uri="{FF2B5EF4-FFF2-40B4-BE49-F238E27FC236}">
                <a16:creationId xmlns:a16="http://schemas.microsoft.com/office/drawing/2014/main" id="{7C9BBFC0-A3C0-28CA-E1CF-557BB5BFC640}"/>
              </a:ext>
            </a:extLst>
          </p:cNvPr>
          <p:cNvSpPr txBox="1"/>
          <p:nvPr/>
        </p:nvSpPr>
        <p:spPr>
          <a:xfrm>
            <a:off x="718018" y="1115421"/>
            <a:ext cx="7165444" cy="4154984"/>
          </a:xfrm>
          <a:prstGeom prst="rect">
            <a:avLst/>
          </a:prstGeom>
          <a:noFill/>
        </p:spPr>
        <p:txBody>
          <a:bodyPr wrap="square" lIns="91440" tIns="45720" rIns="91440" bIns="45720" rtlCol="0" anchor="t">
            <a:spAutoFit/>
          </a:bodyPr>
          <a:lstStyle/>
          <a:p>
            <a:pPr>
              <a:lnSpc>
                <a:spcPct val="100000"/>
              </a:lnSpc>
              <a:buClr>
                <a:schemeClr val="accent1"/>
              </a:buClr>
            </a:pPr>
            <a:r>
              <a:rPr lang="en-CA" sz="2400" b="1" dirty="0">
                <a:solidFill>
                  <a:srgbClr val="ED1C24"/>
                </a:solidFill>
                <a:latin typeface="Arial"/>
                <a:cs typeface="Arial"/>
              </a:rPr>
              <a:t>For patients</a:t>
            </a:r>
          </a:p>
          <a:p>
            <a:pPr marL="342900" indent="-342900">
              <a:lnSpc>
                <a:spcPct val="100000"/>
              </a:lnSpc>
              <a:buClr>
                <a:schemeClr val="accent1"/>
              </a:buClr>
              <a:buFont typeface="Arial" panose="020B0604020202020204" pitchFamily="34" charset="0"/>
              <a:buChar char="•"/>
            </a:pPr>
            <a:r>
              <a:rPr lang="en-CA" sz="2400" dirty="0">
                <a:latin typeface="Arial" panose="020B0604020202020204" pitchFamily="34" charset="0"/>
                <a:cs typeface="Arial" panose="020B0604020202020204" pitchFamily="34" charset="0"/>
              </a:rPr>
              <a:t>Enhanced safety profile: decreased risk of bacterial, viral, protozoal infection</a:t>
            </a:r>
          </a:p>
          <a:p>
            <a:pPr marL="342900" indent="-342900">
              <a:buClr>
                <a:schemeClr val="accent1"/>
              </a:buClr>
              <a:buFont typeface="Arial" panose="020B0604020202020204" pitchFamily="34" charset="0"/>
              <a:buChar char="•"/>
            </a:pPr>
            <a:r>
              <a:rPr lang="en-CA" sz="2400" dirty="0">
                <a:latin typeface="Arial"/>
                <a:cs typeface="Arial"/>
              </a:rPr>
              <a:t>May be associated with decreased incidence of adverse transfusion reactions: allergic</a:t>
            </a:r>
            <a:r>
              <a:rPr lang="en-CA" sz="2400" baseline="30000" dirty="0">
                <a:latin typeface="Arial"/>
                <a:cs typeface="Arial"/>
              </a:rPr>
              <a:t>1-3</a:t>
            </a:r>
            <a:r>
              <a:rPr lang="en-CA" sz="2400" dirty="0">
                <a:latin typeface="Arial"/>
                <a:cs typeface="Arial"/>
              </a:rPr>
              <a:t>, TRALI</a:t>
            </a:r>
            <a:r>
              <a:rPr lang="en-CA" sz="2400" baseline="30000" dirty="0">
                <a:latin typeface="Arial"/>
                <a:cs typeface="Arial"/>
              </a:rPr>
              <a:t>4,5</a:t>
            </a:r>
            <a:r>
              <a:rPr lang="en-CA" sz="2400" dirty="0">
                <a:latin typeface="Arial"/>
                <a:cs typeface="Arial"/>
              </a:rPr>
              <a:t>, other immunologic reactions</a:t>
            </a:r>
            <a:endParaRPr lang="en-CA" sz="2400" dirty="0">
              <a:highlight>
                <a:srgbClr val="FFFF00"/>
              </a:highlight>
              <a:latin typeface="Arial"/>
              <a:cs typeface="Arial"/>
            </a:endParaRPr>
          </a:p>
          <a:p>
            <a:pPr marL="342900" indent="-342900">
              <a:lnSpc>
                <a:spcPct val="100000"/>
              </a:lnSpc>
              <a:buClr>
                <a:schemeClr val="accent1"/>
              </a:buClr>
              <a:buFont typeface="Arial" panose="020B0604020202020204" pitchFamily="34" charset="0"/>
              <a:buChar char="•"/>
            </a:pPr>
            <a:r>
              <a:rPr lang="en-CA" sz="2400" dirty="0">
                <a:latin typeface="Arial" panose="020B0604020202020204" pitchFamily="34" charset="0"/>
                <a:cs typeface="Arial" panose="020B0604020202020204" pitchFamily="34" charset="0"/>
              </a:rPr>
              <a:t>Consistent levels of coagulation factors</a:t>
            </a:r>
          </a:p>
          <a:p>
            <a:pPr marL="342900" indent="-342900">
              <a:buClr>
                <a:schemeClr val="accent1"/>
              </a:buClr>
              <a:buFont typeface="Arial" panose="020B0604020202020204" pitchFamily="34" charset="0"/>
              <a:buChar char="•"/>
            </a:pPr>
            <a:r>
              <a:rPr lang="en-CA" sz="2400" dirty="0">
                <a:latin typeface="Arial"/>
                <a:cs typeface="Arial"/>
              </a:rPr>
              <a:t>Consistent unit volume</a:t>
            </a:r>
          </a:p>
          <a:p>
            <a:pPr marL="342900" indent="-342900">
              <a:lnSpc>
                <a:spcPct val="100000"/>
              </a:lnSpc>
              <a:buClr>
                <a:schemeClr val="accent1"/>
              </a:buClr>
              <a:buFont typeface="Arial" panose="020B0604020202020204" pitchFamily="34" charset="0"/>
              <a:buChar char="•"/>
            </a:pPr>
            <a:endParaRPr lang="en-CA" sz="2400">
              <a:solidFill>
                <a:srgbClr val="ED1C24"/>
              </a:solidFill>
              <a:latin typeface="Arial" panose="020B0604020202020204" pitchFamily="34" charset="0"/>
              <a:cs typeface="Arial" panose="020B0604020202020204" pitchFamily="34" charset="0"/>
            </a:endParaRPr>
          </a:p>
          <a:p>
            <a:pPr>
              <a:lnSpc>
                <a:spcPct val="100000"/>
              </a:lnSpc>
              <a:buClr>
                <a:schemeClr val="accent1"/>
              </a:buClr>
            </a:pPr>
            <a:r>
              <a:rPr lang="en-CA" sz="2400" b="1" dirty="0">
                <a:solidFill>
                  <a:srgbClr val="ED1C24"/>
                </a:solidFill>
                <a:latin typeface="Arial" panose="020B0604020202020204" pitchFamily="34" charset="0"/>
                <a:cs typeface="Arial" panose="020B0604020202020204" pitchFamily="34" charset="0"/>
              </a:rPr>
              <a:t>For the blood system</a:t>
            </a:r>
          </a:p>
          <a:p>
            <a:pPr marL="342900" indent="-342900">
              <a:lnSpc>
                <a:spcPct val="100000"/>
              </a:lnSpc>
              <a:buClr>
                <a:schemeClr val="accent1"/>
              </a:buClr>
              <a:buFont typeface="Arial" panose="020B0604020202020204" pitchFamily="34" charset="0"/>
              <a:buChar char="•"/>
            </a:pPr>
            <a:r>
              <a:rPr lang="en-CA" sz="2400" dirty="0">
                <a:latin typeface="Arial" panose="020B0604020202020204" pitchFamily="34" charset="0"/>
                <a:cs typeface="Arial" panose="020B0604020202020204" pitchFamily="34" charset="0"/>
              </a:rPr>
              <a:t>Increased plasma available for fractionation</a:t>
            </a:r>
            <a:endParaRPr lang="en-US" sz="2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2CF60C33-F681-A822-6E96-74925DA46872}"/>
              </a:ext>
            </a:extLst>
          </p:cNvPr>
          <p:cNvSpPr txBox="1"/>
          <p:nvPr/>
        </p:nvSpPr>
        <p:spPr>
          <a:xfrm>
            <a:off x="4542263" y="6161656"/>
            <a:ext cx="6664714" cy="600164"/>
          </a:xfrm>
          <a:prstGeom prst="rect">
            <a:avLst/>
          </a:prstGeom>
          <a:noFill/>
        </p:spPr>
        <p:txBody>
          <a:bodyPr wrap="square">
            <a:spAutoFit/>
          </a:bodyPr>
          <a:lstStyle/>
          <a:p>
            <a:pPr algn="l" rtl="0" fontAlgn="base"/>
            <a:r>
              <a:rPr lang="en-CA" sz="1100" b="0" i="0" u="none" strike="noStrike">
                <a:solidFill>
                  <a:schemeClr val="bg1">
                    <a:lumMod val="50000"/>
                  </a:schemeClr>
                </a:solidFill>
                <a:effectLst/>
                <a:latin typeface="Arial" panose="020B0604020202020204" pitchFamily="34" charset="0"/>
                <a:cs typeface="Arial" panose="020B0604020202020204" pitchFamily="34" charset="0"/>
              </a:rPr>
              <a:t>This document may be found on: Canadian Blood Services’ professional education website, profedu.ca</a:t>
            </a:r>
            <a:r>
              <a:rPr lang="en-CA" sz="1100" b="0" i="0">
                <a:solidFill>
                  <a:schemeClr val="bg1">
                    <a:lumMod val="50000"/>
                  </a:schemeClr>
                </a:solidFill>
                <a:effectLst/>
                <a:latin typeface="Arial" panose="020B0604020202020204" pitchFamily="34" charset="0"/>
                <a:cs typeface="Arial" panose="020B0604020202020204" pitchFamily="34" charset="0"/>
              </a:rPr>
              <a:t>​</a:t>
            </a:r>
          </a:p>
          <a:p>
            <a:pPr algn="l" rtl="0" fontAlgn="base"/>
            <a:r>
              <a:rPr lang="en-CA" sz="1100" b="0" i="0" u="none" strike="noStrike">
                <a:solidFill>
                  <a:schemeClr val="bg1">
                    <a:lumMod val="50000"/>
                  </a:schemeClr>
                </a:solidFill>
                <a:effectLst/>
                <a:latin typeface="Arial" panose="020B0604020202020204" pitchFamily="34" charset="0"/>
                <a:cs typeface="Arial" panose="020B0604020202020204" pitchFamily="34" charset="0"/>
              </a:rPr>
              <a:t>Information is current to January 12, 2023. Always refer to the Product Monograph for up-to-date information.  </a:t>
            </a:r>
            <a:r>
              <a:rPr lang="en-CA" sz="1100" b="0" i="0" u="sng" strike="noStrike">
                <a:solidFill>
                  <a:schemeClr val="bg1">
                    <a:lumMod val="50000"/>
                  </a:schemeClr>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Our product portfolio (octapharma.ca)</a:t>
            </a:r>
            <a:r>
              <a:rPr lang="en-CA" sz="1100" b="0" i="0">
                <a:solidFill>
                  <a:schemeClr val="bg1">
                    <a:lumMod val="50000"/>
                  </a:schemeClr>
                </a:solidFill>
                <a:effectLst/>
                <a:latin typeface="Arial" panose="020B0604020202020204" pitchFamily="34" charset="0"/>
                <a:cs typeface="Arial" panose="020B0604020202020204" pitchFamily="34" charset="0"/>
              </a:rPr>
              <a:t>​</a:t>
            </a:r>
          </a:p>
        </p:txBody>
      </p:sp>
      <p:sp>
        <p:nvSpPr>
          <p:cNvPr id="7" name="TextBox 6">
            <a:extLst>
              <a:ext uri="{FF2B5EF4-FFF2-40B4-BE49-F238E27FC236}">
                <a16:creationId xmlns:a16="http://schemas.microsoft.com/office/drawing/2014/main" id="{76F79378-4B9A-E222-4BAF-8369D1F5EBC3}"/>
              </a:ext>
            </a:extLst>
          </p:cNvPr>
          <p:cNvSpPr txBox="1"/>
          <p:nvPr/>
        </p:nvSpPr>
        <p:spPr>
          <a:xfrm>
            <a:off x="7827709" y="3429917"/>
            <a:ext cx="4094331" cy="2092881"/>
          </a:xfrm>
          <a:prstGeom prst="rect">
            <a:avLst/>
          </a:prstGeom>
          <a:solidFill>
            <a:schemeClr val="accent4"/>
          </a:solidFill>
        </p:spPr>
        <p:txBody>
          <a:bodyPr wrap="square" lIns="91440" tIns="45720" rIns="91440" bIns="45720" rtlCol="0" anchor="t">
            <a:spAutoFit/>
          </a:bodyPr>
          <a:lstStyle/>
          <a:p>
            <a:r>
              <a:rPr lang="en-US" dirty="0">
                <a:solidFill>
                  <a:schemeClr val="bg1"/>
                </a:solidFill>
                <a:latin typeface="Arial"/>
                <a:cs typeface="Arial"/>
              </a:rPr>
              <a:t>References (see slide 21):</a:t>
            </a:r>
          </a:p>
          <a:p>
            <a:pPr marL="342900" indent="-342900">
              <a:buFont typeface="+mj-lt"/>
              <a:buAutoNum type="arabicPeriod"/>
            </a:pPr>
            <a:r>
              <a:rPr lang="en-US" sz="1600" dirty="0">
                <a:solidFill>
                  <a:schemeClr val="bg1"/>
                </a:solidFill>
                <a:latin typeface="Arial"/>
                <a:cs typeface="Arial"/>
              </a:rPr>
              <a:t>Saadah NH et al. </a:t>
            </a:r>
            <a:r>
              <a:rPr lang="en-US" sz="1600" dirty="0" err="1">
                <a:solidFill>
                  <a:schemeClr val="bg1"/>
                </a:solidFill>
                <a:latin typeface="Arial"/>
                <a:cs typeface="Arial"/>
              </a:rPr>
              <a:t>Haematologica</a:t>
            </a:r>
            <a:r>
              <a:rPr lang="en-US" sz="1600" dirty="0">
                <a:solidFill>
                  <a:schemeClr val="bg1"/>
                </a:solidFill>
                <a:latin typeface="Arial"/>
                <a:cs typeface="Arial"/>
              </a:rPr>
              <a:t> 2020.</a:t>
            </a:r>
          </a:p>
          <a:p>
            <a:pPr marL="342900" indent="-342900">
              <a:buFont typeface="+mj-lt"/>
              <a:buAutoNum type="arabicPeriod"/>
            </a:pPr>
            <a:r>
              <a:rPr lang="en-US" sz="1600" dirty="0" err="1">
                <a:solidFill>
                  <a:schemeClr val="bg1"/>
                </a:solidFill>
                <a:latin typeface="Arial"/>
                <a:cs typeface="Arial"/>
              </a:rPr>
              <a:t>Liumbruno</a:t>
            </a:r>
            <a:r>
              <a:rPr lang="en-US" sz="1600" dirty="0">
                <a:solidFill>
                  <a:schemeClr val="bg1"/>
                </a:solidFill>
                <a:latin typeface="Arial"/>
                <a:cs typeface="Arial"/>
              </a:rPr>
              <a:t> GM, Franchini M. J </a:t>
            </a:r>
            <a:r>
              <a:rPr lang="en-US" sz="1600" dirty="0" err="1">
                <a:solidFill>
                  <a:schemeClr val="bg1"/>
                </a:solidFill>
                <a:latin typeface="Arial"/>
                <a:cs typeface="Arial"/>
              </a:rPr>
              <a:t>Thromb</a:t>
            </a:r>
            <a:r>
              <a:rPr lang="en-US" sz="1600" dirty="0">
                <a:solidFill>
                  <a:schemeClr val="bg1"/>
                </a:solidFill>
                <a:latin typeface="Arial"/>
                <a:cs typeface="Arial"/>
              </a:rPr>
              <a:t> Thrombolysis 2015. </a:t>
            </a:r>
          </a:p>
          <a:p>
            <a:pPr marL="342900" indent="-342900">
              <a:buFont typeface="+mj-lt"/>
              <a:buAutoNum type="arabicPeriod"/>
            </a:pPr>
            <a:r>
              <a:rPr lang="en-US" sz="1600" dirty="0">
                <a:solidFill>
                  <a:schemeClr val="bg1"/>
                </a:solidFill>
                <a:latin typeface="Arial"/>
                <a:cs typeface="Arial"/>
              </a:rPr>
              <a:t>McGonigle AM et al. Transfusion 2020.</a:t>
            </a:r>
          </a:p>
          <a:p>
            <a:pPr marL="342900" indent="-342900">
              <a:buFont typeface="+mj-lt"/>
              <a:buAutoNum type="arabicPeriod"/>
            </a:pPr>
            <a:r>
              <a:rPr lang="da-DK" sz="1600" dirty="0" err="1">
                <a:solidFill>
                  <a:schemeClr val="bg1"/>
                </a:solidFill>
                <a:latin typeface="Arial"/>
                <a:cs typeface="Arial"/>
              </a:rPr>
              <a:t>Klanderman</a:t>
            </a:r>
            <a:r>
              <a:rPr lang="da-DK" sz="1600" dirty="0">
                <a:solidFill>
                  <a:schemeClr val="bg1"/>
                </a:solidFill>
                <a:latin typeface="Arial"/>
                <a:cs typeface="Arial"/>
              </a:rPr>
              <a:t> RB et al. Transfusion 2022.</a:t>
            </a:r>
          </a:p>
          <a:p>
            <a:pPr marL="342900" indent="-342900">
              <a:buFont typeface="+mj-lt"/>
              <a:buAutoNum type="arabicPeriod"/>
            </a:pPr>
            <a:r>
              <a:rPr lang="da-DK" sz="1600" dirty="0">
                <a:solidFill>
                  <a:schemeClr val="bg1"/>
                </a:solidFill>
                <a:latin typeface="Arial"/>
                <a:cs typeface="Arial"/>
              </a:rPr>
              <a:t>Sachs UJ et al. Transfusion 2005</a:t>
            </a:r>
            <a:endParaRPr lang="en-US" sz="1600" dirty="0">
              <a:solidFill>
                <a:schemeClr val="bg1"/>
              </a:solidFill>
              <a:latin typeface="Arial"/>
              <a:cs typeface="Arial"/>
            </a:endParaRPr>
          </a:p>
        </p:txBody>
      </p:sp>
    </p:spTree>
    <p:custDataLst>
      <p:tags r:id="rId1"/>
    </p:custDataLst>
    <p:extLst>
      <p:ext uri="{BB962C8B-B14F-4D97-AF65-F5344CB8AC3E}">
        <p14:creationId xmlns:p14="http://schemas.microsoft.com/office/powerpoint/2010/main" val="3862494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45D71-7EE6-47D0-A32B-466B4A0FF24B}"/>
              </a:ext>
            </a:extLst>
          </p:cNvPr>
          <p:cNvSpPr>
            <a:spLocks noGrp="1"/>
          </p:cNvSpPr>
          <p:nvPr>
            <p:ph type="title"/>
          </p:nvPr>
        </p:nvSpPr>
        <p:spPr/>
        <p:txBody>
          <a:bodyPr/>
          <a:lstStyle/>
          <a:p>
            <a:pPr>
              <a:tabLst>
                <a:tab pos="1546225" algn="l"/>
              </a:tabLst>
            </a:pPr>
            <a:r>
              <a:rPr lang="en-CA" dirty="0">
                <a:latin typeface="Arial"/>
                <a:cs typeface="Arial"/>
              </a:rPr>
              <a:t>Octaplasma product </a:t>
            </a:r>
            <a:br>
              <a:rPr lang="en-CA" dirty="0">
                <a:latin typeface="Arial"/>
                <a:cs typeface="Arial"/>
              </a:rPr>
            </a:br>
            <a:r>
              <a:rPr lang="en-CA" dirty="0">
                <a:latin typeface="Arial"/>
                <a:cs typeface="Arial"/>
              </a:rPr>
              <a:t> characteristics</a:t>
            </a:r>
          </a:p>
        </p:txBody>
      </p:sp>
      <p:pic>
        <p:nvPicPr>
          <p:cNvPr id="4" name="Picture 3">
            <a:extLst>
              <a:ext uri="{FF2B5EF4-FFF2-40B4-BE49-F238E27FC236}">
                <a16:creationId xmlns:a16="http://schemas.microsoft.com/office/drawing/2014/main" id="{FC1FB667-7B60-AFD6-D0FC-48235711FF89}"/>
              </a:ext>
            </a:extLst>
          </p:cNvPr>
          <p:cNvPicPr>
            <a:picLocks noChangeAspect="1"/>
          </p:cNvPicPr>
          <p:nvPr/>
        </p:nvPicPr>
        <p:blipFill>
          <a:blip r:embed="rId4"/>
          <a:stretch>
            <a:fillRect/>
          </a:stretch>
        </p:blipFill>
        <p:spPr>
          <a:xfrm>
            <a:off x="371629" y="686512"/>
            <a:ext cx="5230821" cy="5236918"/>
          </a:xfrm>
          <a:prstGeom prst="rect">
            <a:avLst/>
          </a:prstGeom>
        </p:spPr>
      </p:pic>
      <p:sp>
        <p:nvSpPr>
          <p:cNvPr id="5" name="TextBox 4">
            <a:extLst>
              <a:ext uri="{FF2B5EF4-FFF2-40B4-BE49-F238E27FC236}">
                <a16:creationId xmlns:a16="http://schemas.microsoft.com/office/drawing/2014/main" id="{0022F49C-F11B-D9D3-7E00-18312D4ABA9A}"/>
              </a:ext>
            </a:extLst>
          </p:cNvPr>
          <p:cNvSpPr txBox="1"/>
          <p:nvPr/>
        </p:nvSpPr>
        <p:spPr>
          <a:xfrm>
            <a:off x="6713034" y="5984463"/>
            <a:ext cx="5229923" cy="769441"/>
          </a:xfrm>
          <a:prstGeom prst="rect">
            <a:avLst/>
          </a:prstGeom>
          <a:noFill/>
        </p:spPr>
        <p:txBody>
          <a:bodyPr wrap="square">
            <a:spAutoFit/>
          </a:bodyPr>
          <a:lstStyle/>
          <a:p>
            <a:pPr algn="l" rtl="0" fontAlgn="base"/>
            <a:r>
              <a:rPr lang="en-CA" sz="1100" b="0" i="0" u="none" strike="noStrike">
                <a:solidFill>
                  <a:schemeClr val="bg1"/>
                </a:solidFill>
                <a:effectLst/>
                <a:latin typeface="Arial" panose="020B0604020202020204" pitchFamily="34" charset="0"/>
                <a:cs typeface="Arial" panose="020B0604020202020204" pitchFamily="34" charset="0"/>
              </a:rPr>
              <a:t>This document may be found on: Canadian Blood Services’ professional education website, profedu.ca</a:t>
            </a:r>
            <a:r>
              <a:rPr lang="en-CA" sz="1100" b="0" i="0">
                <a:solidFill>
                  <a:schemeClr val="bg1"/>
                </a:solidFill>
                <a:effectLst/>
                <a:latin typeface="Arial" panose="020B0604020202020204" pitchFamily="34" charset="0"/>
                <a:cs typeface="Arial" panose="020B0604020202020204" pitchFamily="34" charset="0"/>
              </a:rPr>
              <a:t>​</a:t>
            </a:r>
          </a:p>
          <a:p>
            <a:pPr algn="l" rtl="0" fontAlgn="base"/>
            <a:r>
              <a:rPr lang="en-CA" sz="1100" b="0" i="0" u="none" strike="noStrike">
                <a:solidFill>
                  <a:schemeClr val="bg1"/>
                </a:solidFill>
                <a:effectLst/>
                <a:latin typeface="Arial" panose="020B0604020202020204" pitchFamily="34" charset="0"/>
                <a:cs typeface="Arial" panose="020B0604020202020204" pitchFamily="34" charset="0"/>
              </a:rPr>
              <a:t>Information is current to January 12, 2023. Always refer to the Product Monograph for up-to-date information.  </a:t>
            </a:r>
            <a:r>
              <a:rPr lang="en-CA" sz="1100" b="0" i="0" u="sng" strike="noStrike">
                <a:solidFill>
                  <a:schemeClr val="bg1"/>
                </a:solidFill>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Our product portfolio (octapharma.ca)</a:t>
            </a:r>
            <a:r>
              <a:rPr lang="en-CA" sz="1100" b="0" i="0">
                <a:solidFill>
                  <a:schemeClr val="bg1"/>
                </a:solidFill>
                <a:effectLst/>
                <a:latin typeface="Arial" panose="020B0604020202020204" pitchFamily="34" charset="0"/>
                <a:cs typeface="Arial" panose="020B0604020202020204" pitchFamily="34" charset="0"/>
              </a:rPr>
              <a:t>​</a:t>
            </a:r>
          </a:p>
        </p:txBody>
      </p:sp>
    </p:spTree>
    <p:custDataLst>
      <p:tags r:id="rId1"/>
    </p:custDataLst>
    <p:extLst>
      <p:ext uri="{BB962C8B-B14F-4D97-AF65-F5344CB8AC3E}">
        <p14:creationId xmlns:p14="http://schemas.microsoft.com/office/powerpoint/2010/main" val="3745384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7005D29-F084-3F56-02A9-EC8C03A3719B}"/>
              </a:ext>
            </a:extLst>
          </p:cNvPr>
          <p:cNvSpPr>
            <a:spLocks noGrp="1"/>
          </p:cNvSpPr>
          <p:nvPr>
            <p:ph type="body" sz="quarter" idx="13"/>
          </p:nvPr>
        </p:nvSpPr>
        <p:spPr>
          <a:xfrm>
            <a:off x="838200" y="1194060"/>
            <a:ext cx="10515600" cy="4724400"/>
          </a:xfrm>
        </p:spPr>
        <p:txBody>
          <a:bodyPr>
            <a:normAutofit/>
          </a:bodyPr>
          <a:lstStyle/>
          <a:p>
            <a:pPr marL="0" indent="0">
              <a:lnSpc>
                <a:spcPct val="110000"/>
              </a:lnSpc>
              <a:spcBef>
                <a:spcPts val="600"/>
              </a:spcBef>
              <a:buNone/>
            </a:pPr>
            <a:r>
              <a:rPr lang="en-US" sz="2400" b="1" dirty="0">
                <a:solidFill>
                  <a:srgbClr val="ED1C24"/>
                </a:solidFill>
                <a:latin typeface="Arial"/>
                <a:cs typeface="Arial"/>
              </a:rPr>
              <a:t>Octaplasma has s</a:t>
            </a:r>
            <a:r>
              <a:rPr lang="en-US" sz="2400" b="1" i="0" u="none" strike="noStrike" baseline="0" dirty="0">
                <a:solidFill>
                  <a:srgbClr val="ED1C24"/>
                </a:solidFill>
                <a:latin typeface="Arial"/>
                <a:cs typeface="Arial"/>
              </a:rPr>
              <a:t>imilar pharmacokinetic properties as frozen plasma (FP)</a:t>
            </a:r>
            <a:r>
              <a:rPr lang="en-US" sz="2400" b="1" dirty="0">
                <a:solidFill>
                  <a:srgbClr val="ED1C24"/>
                </a:solidFill>
                <a:latin typeface="Arial"/>
                <a:cs typeface="Arial"/>
              </a:rPr>
              <a:t> </a:t>
            </a:r>
            <a:endParaRPr lang="en-US" sz="2400" b="1" i="0" u="none" strike="noStrike" baseline="0" dirty="0">
              <a:solidFill>
                <a:srgbClr val="ED1C24"/>
              </a:solidFill>
            </a:endParaRPr>
          </a:p>
          <a:p>
            <a:pPr>
              <a:lnSpc>
                <a:spcPct val="110000"/>
              </a:lnSpc>
              <a:spcBef>
                <a:spcPts val="600"/>
              </a:spcBef>
            </a:pPr>
            <a:r>
              <a:rPr lang="en-US" sz="2400" b="0" i="0" u="none" strike="noStrike" baseline="0" dirty="0">
                <a:latin typeface="Arial"/>
                <a:cs typeface="Arial"/>
              </a:rPr>
              <a:t>The coagulation activity values are close to the corresponding values for normal human single-donor FP and a minimum of 0.5 IU/mL is obtained for all clotting factors.</a:t>
            </a:r>
            <a:r>
              <a:rPr lang="en-US" sz="2400" dirty="0">
                <a:latin typeface="Arial"/>
                <a:cs typeface="Arial"/>
              </a:rPr>
              <a:t> </a:t>
            </a:r>
            <a:endParaRPr lang="en-US" sz="2400" dirty="0"/>
          </a:p>
          <a:p>
            <a:pPr marL="685800">
              <a:lnSpc>
                <a:spcPct val="110000"/>
              </a:lnSpc>
              <a:spcBef>
                <a:spcPts val="600"/>
              </a:spcBef>
            </a:pPr>
            <a:r>
              <a:rPr lang="en-US" sz="2400" dirty="0">
                <a:latin typeface="Arial"/>
                <a:cs typeface="Arial"/>
              </a:rPr>
              <a:t>More consistent and standardized clotting factor content compared with single donor plasma (levels in single donor plasma may have a wide reference range [50–200%]). </a:t>
            </a:r>
            <a:endParaRPr lang="en-US" sz="2400" b="0" i="0" u="none" strike="noStrike" baseline="0" dirty="0"/>
          </a:p>
          <a:p>
            <a:pPr marL="228600" lvl="1">
              <a:lnSpc>
                <a:spcPct val="110000"/>
              </a:lnSpc>
              <a:spcBef>
                <a:spcPts val="600"/>
              </a:spcBef>
            </a:pPr>
            <a:r>
              <a:rPr lang="en-US" sz="2400" dirty="0">
                <a:latin typeface="Arial"/>
                <a:cs typeface="Arial"/>
              </a:rPr>
              <a:t>Levels of protein S, alpha-2 antiplasmin are reduced.</a:t>
            </a:r>
            <a:endParaRPr lang="en-US" sz="2400" b="0" i="0" u="none" strike="noStrike" baseline="0" dirty="0">
              <a:latin typeface="Arial"/>
              <a:cs typeface="Arial"/>
            </a:endParaRPr>
          </a:p>
        </p:txBody>
      </p:sp>
      <p:sp>
        <p:nvSpPr>
          <p:cNvPr id="5" name="Title 4">
            <a:extLst>
              <a:ext uri="{FF2B5EF4-FFF2-40B4-BE49-F238E27FC236}">
                <a16:creationId xmlns:a16="http://schemas.microsoft.com/office/drawing/2014/main" id="{91F3B013-CA4E-A022-3D9B-9395DBC2DAF8}"/>
              </a:ext>
            </a:extLst>
          </p:cNvPr>
          <p:cNvSpPr>
            <a:spLocks noGrp="1"/>
          </p:cNvSpPr>
          <p:nvPr>
            <p:ph type="title"/>
          </p:nvPr>
        </p:nvSpPr>
        <p:spPr>
          <a:xfrm>
            <a:off x="389552" y="481708"/>
            <a:ext cx="11368292" cy="943442"/>
          </a:xfrm>
        </p:spPr>
        <p:txBody>
          <a:bodyPr anchor="t">
            <a:noAutofit/>
          </a:bodyPr>
          <a:lstStyle/>
          <a:p>
            <a:r>
              <a:rPr lang="en-CA" sz="3400">
                <a:latin typeface="Arial"/>
                <a:cs typeface="Arial"/>
              </a:rPr>
              <a:t>Clotting factor activity</a:t>
            </a:r>
            <a:endParaRPr lang="en-US" sz="3400">
              <a:latin typeface="Arial"/>
              <a:cs typeface="Arial"/>
            </a:endParaRPr>
          </a:p>
        </p:txBody>
      </p:sp>
      <p:sp>
        <p:nvSpPr>
          <p:cNvPr id="2" name="TextBox 1">
            <a:extLst>
              <a:ext uri="{FF2B5EF4-FFF2-40B4-BE49-F238E27FC236}">
                <a16:creationId xmlns:a16="http://schemas.microsoft.com/office/drawing/2014/main" id="{F089D57B-0E8A-2B95-A0DF-1CBF6855268F}"/>
              </a:ext>
            </a:extLst>
          </p:cNvPr>
          <p:cNvSpPr txBox="1"/>
          <p:nvPr/>
        </p:nvSpPr>
        <p:spPr>
          <a:xfrm>
            <a:off x="4542263" y="6161656"/>
            <a:ext cx="6664714" cy="600164"/>
          </a:xfrm>
          <a:prstGeom prst="rect">
            <a:avLst/>
          </a:prstGeom>
          <a:noFill/>
        </p:spPr>
        <p:txBody>
          <a:bodyPr wrap="square">
            <a:spAutoFit/>
          </a:bodyPr>
          <a:lstStyle/>
          <a:p>
            <a:pPr algn="l" rtl="0" fontAlgn="base"/>
            <a:r>
              <a:rPr lang="en-CA" sz="1100" b="0" i="0" u="none" strike="noStrike">
                <a:solidFill>
                  <a:schemeClr val="bg1">
                    <a:lumMod val="50000"/>
                  </a:schemeClr>
                </a:solidFill>
                <a:effectLst/>
                <a:latin typeface="Arial" panose="020B0604020202020204" pitchFamily="34" charset="0"/>
                <a:cs typeface="Arial" panose="020B0604020202020204" pitchFamily="34" charset="0"/>
              </a:rPr>
              <a:t>This document may be found on: Canadian Blood Services’ professional education website, profedu.ca</a:t>
            </a:r>
            <a:r>
              <a:rPr lang="en-CA" sz="1100" b="0" i="0">
                <a:solidFill>
                  <a:schemeClr val="bg1">
                    <a:lumMod val="50000"/>
                  </a:schemeClr>
                </a:solidFill>
                <a:effectLst/>
                <a:latin typeface="Arial" panose="020B0604020202020204" pitchFamily="34" charset="0"/>
                <a:cs typeface="Arial" panose="020B0604020202020204" pitchFamily="34" charset="0"/>
              </a:rPr>
              <a:t>​</a:t>
            </a:r>
          </a:p>
          <a:p>
            <a:pPr algn="l" rtl="0" fontAlgn="base"/>
            <a:r>
              <a:rPr lang="en-CA" sz="1100" b="0" i="0" u="none" strike="noStrike">
                <a:solidFill>
                  <a:schemeClr val="bg1">
                    <a:lumMod val="50000"/>
                  </a:schemeClr>
                </a:solidFill>
                <a:effectLst/>
                <a:latin typeface="Arial" panose="020B0604020202020204" pitchFamily="34" charset="0"/>
                <a:cs typeface="Arial" panose="020B0604020202020204" pitchFamily="34" charset="0"/>
              </a:rPr>
              <a:t>Information is current to January 12, 2023. Always refer to the Product Monograph for up-to-date information.  </a:t>
            </a:r>
            <a:r>
              <a:rPr lang="en-CA" sz="1100" b="0" i="0" u="sng" strike="noStrike">
                <a:solidFill>
                  <a:schemeClr val="bg1">
                    <a:lumMod val="50000"/>
                  </a:schemeClr>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Our product portfolio (octapharma.ca)</a:t>
            </a:r>
            <a:r>
              <a:rPr lang="en-CA" sz="1100" b="0" i="0">
                <a:solidFill>
                  <a:schemeClr val="bg1">
                    <a:lumMod val="50000"/>
                  </a:schemeClr>
                </a:solidFill>
                <a:effectLst/>
                <a:latin typeface="Arial" panose="020B0604020202020204" pitchFamily="34" charset="0"/>
                <a:cs typeface="Arial" panose="020B0604020202020204" pitchFamily="34" charset="0"/>
              </a:rPr>
              <a:t>​</a:t>
            </a:r>
          </a:p>
        </p:txBody>
      </p:sp>
    </p:spTree>
    <p:custDataLst>
      <p:tags r:id="rId1"/>
    </p:custDataLst>
    <p:extLst>
      <p:ext uri="{BB962C8B-B14F-4D97-AF65-F5344CB8AC3E}">
        <p14:creationId xmlns:p14="http://schemas.microsoft.com/office/powerpoint/2010/main" val="37767638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8"/>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anadian Blood Services">
      <a:dk1>
        <a:srgbClr val="4D4D4D"/>
      </a:dk1>
      <a:lt1>
        <a:srgbClr val="FFFFFF"/>
      </a:lt1>
      <a:dk2>
        <a:srgbClr val="8C8C8C"/>
      </a:dk2>
      <a:lt2>
        <a:srgbClr val="BEBEBE"/>
      </a:lt2>
      <a:accent1>
        <a:srgbClr val="ED1C24"/>
      </a:accent1>
      <a:accent2>
        <a:srgbClr val="C4161C"/>
      </a:accent2>
      <a:accent3>
        <a:srgbClr val="A70E13"/>
      </a:accent3>
      <a:accent4>
        <a:srgbClr val="54C3BB"/>
      </a:accent4>
      <a:accent5>
        <a:srgbClr val="549B96"/>
      </a:accent5>
      <a:accent6>
        <a:srgbClr val="F2F2F2"/>
      </a:accent6>
      <a:hlink>
        <a:srgbClr val="88528B"/>
      </a:hlink>
      <a:folHlink>
        <a:srgbClr val="55325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6CCD596-1182-7148-A73C-E2D925F17539}" vid="{25DEFAFC-F2A7-AC4F-9C79-252FAF862B3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B839C5EB37899499C2FEA31F568637B" ma:contentTypeVersion="16" ma:contentTypeDescription="Create a new document." ma:contentTypeScope="" ma:versionID="8d85daeb4a24e268dfa76140ab782932">
  <xsd:schema xmlns:xsd="http://www.w3.org/2001/XMLSchema" xmlns:xs="http://www.w3.org/2001/XMLSchema" xmlns:p="http://schemas.microsoft.com/office/2006/metadata/properties" xmlns:ns2="94bdf2b4-da9d-43ff-b7eb-f691ed4e728e" xmlns:ns3="fb2134d8-df7a-4bfb-acec-b9b6001b3bd7" targetNamespace="http://schemas.microsoft.com/office/2006/metadata/properties" ma:root="true" ma:fieldsID="bad9d731d33c41020420af0d59faa1d2" ns2:_="" ns3:_="">
    <xsd:import namespace="94bdf2b4-da9d-43ff-b7eb-f691ed4e728e"/>
    <xsd:import namespace="fb2134d8-df7a-4bfb-acec-b9b6001b3bd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bdf2b4-da9d-43ff-b7eb-f691ed4e72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2b9c19e-1ce7-41ad-b5fe-f1235fea75d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b2134d8-df7a-4bfb-acec-b9b6001b3bd7"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1ae1db8-badd-4b0c-9038-d2c10e1291f3}" ma:internalName="TaxCatchAll" ma:showField="CatchAllData" ma:web="fb2134d8-df7a-4bfb-acec-b9b6001b3bd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4bdf2b4-da9d-43ff-b7eb-f691ed4e728e">
      <Terms xmlns="http://schemas.microsoft.com/office/infopath/2007/PartnerControls"/>
    </lcf76f155ced4ddcb4097134ff3c332f>
    <TaxCatchAll xmlns="fb2134d8-df7a-4bfb-acec-b9b6001b3bd7" xsi:nil="true"/>
    <SharedWithUsers xmlns="fb2134d8-df7a-4bfb-acec-b9b6001b3bd7">
      <UserInfo>
        <DisplayName>Michelle Zeller</DisplayName>
        <AccountId>305</AccountId>
        <AccountType/>
      </UserInfo>
      <UserInfo>
        <DisplayName>Shuoyan Ning</DisplayName>
        <AccountId>297</AccountId>
        <AccountType/>
      </UserInfo>
      <UserInfo>
        <DisplayName>Johnathan Mack</DisplayName>
        <AccountId>289</AccountId>
        <AccountType/>
      </UserInfo>
      <UserInfo>
        <DisplayName>Kathryn Webert</DisplayName>
        <AccountId>140</AccountId>
        <AccountType/>
      </UserInfo>
      <UserInfo>
        <DisplayName>Abby Wolfe</DisplayName>
        <AccountId>177</AccountId>
        <AccountType/>
      </UserInfo>
      <UserInfo>
        <DisplayName>Tricia Abe</DisplayName>
        <AccountId>35</AccountId>
        <AccountType/>
      </UserInfo>
      <UserInfo>
        <DisplayName>Rosanne Dawson</DisplayName>
        <AccountId>304</AccountId>
        <AccountType/>
      </UserInfo>
      <UserInfo>
        <DisplayName>Patrizia Ruoso</DisplayName>
        <AccountId>326</AccountId>
        <AccountType/>
      </UserInfo>
      <UserInfo>
        <DisplayName>Robert Romans</DisplayName>
        <AccountId>23</AccountId>
        <AccountType/>
      </UserInfo>
      <UserInfo>
        <DisplayName>Irena Gordon</DisplayName>
        <AccountId>254</AccountId>
        <AccountType/>
      </UserInfo>
    </SharedWithUsers>
  </documentManagement>
</p:properties>
</file>

<file path=customXml/itemProps1.xml><?xml version="1.0" encoding="utf-8"?>
<ds:datastoreItem xmlns:ds="http://schemas.openxmlformats.org/officeDocument/2006/customXml" ds:itemID="{23A26280-168F-4281-9621-28E9A7023582}">
  <ds:schemaRefs>
    <ds:schemaRef ds:uri="http://schemas.microsoft.com/sharepoint/v3/contenttype/forms"/>
  </ds:schemaRefs>
</ds:datastoreItem>
</file>

<file path=customXml/itemProps2.xml><?xml version="1.0" encoding="utf-8"?>
<ds:datastoreItem xmlns:ds="http://schemas.openxmlformats.org/officeDocument/2006/customXml" ds:itemID="{F9746D80-0C84-424C-BF84-13B0CA6165BE}">
  <ds:schemaRefs>
    <ds:schemaRef ds:uri="94bdf2b4-da9d-43ff-b7eb-f691ed4e728e"/>
    <ds:schemaRef ds:uri="fb2134d8-df7a-4bfb-acec-b9b6001b3bd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03BBD3C-CEA3-4B87-9EF0-FB4B0296A2D7}">
  <ds:schemaRefs>
    <ds:schemaRef ds:uri="94bdf2b4-da9d-43ff-b7eb-f691ed4e728e"/>
    <ds:schemaRef ds:uri="fb2134d8-df7a-4bfb-acec-b9b6001b3bd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196</TotalTime>
  <Words>3745</Words>
  <Application>Microsoft Office PowerPoint</Application>
  <PresentationFormat>Widescreen</PresentationFormat>
  <Paragraphs>321</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Wingdings</vt:lpstr>
      <vt:lpstr>Office Theme</vt:lpstr>
      <vt:lpstr>Octaplasma (Solvent Detergent [S/D] Plasma): Clinical overview </vt:lpstr>
      <vt:lpstr>Overview</vt:lpstr>
      <vt:lpstr>Acronyms used </vt:lpstr>
      <vt:lpstr>A pathogen-reduced inventory at Canadian Blood Services</vt:lpstr>
      <vt:lpstr>Solvent detergent treatment of plasma</vt:lpstr>
      <vt:lpstr>Octaplasma: a S/D plasma</vt:lpstr>
      <vt:lpstr>Benefits of Octaplasma</vt:lpstr>
      <vt:lpstr>Octaplasma product   characteristics</vt:lpstr>
      <vt:lpstr>Clotting factor activity</vt:lpstr>
      <vt:lpstr>Plasma protein levels</vt:lpstr>
      <vt:lpstr>PowerPoint Presentation</vt:lpstr>
      <vt:lpstr>Clinical considerations (from Product Monograph)</vt:lpstr>
      <vt:lpstr>Administration (from Product Monograph)</vt:lpstr>
      <vt:lpstr> Indications and contraindications  </vt:lpstr>
      <vt:lpstr>Indications (from Product Monograph)</vt:lpstr>
      <vt:lpstr>Contraindications (from Product Monograph)</vt:lpstr>
      <vt:lpstr>For a full list of special patient populations and for more information, please refer to the Octaplasma Product Monograph.  Please also see the Octaplasma (Solvent Detergent [S/D] Plasma): Clinical overview (longer slide deck) and profedu.ca for more discussion</vt:lpstr>
      <vt:lpstr>Additional resources </vt:lpstr>
      <vt:lpstr>Resources</vt:lpstr>
      <vt:lpstr>Contact</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presentation title here</dc:title>
  <dc:creator>Michelle Armstrong</dc:creator>
  <cp:lastModifiedBy>Tricia Abe</cp:lastModifiedBy>
  <cp:revision>76</cp:revision>
  <dcterms:created xsi:type="dcterms:W3CDTF">2020-08-13T18:27:05Z</dcterms:created>
  <dcterms:modified xsi:type="dcterms:W3CDTF">2023-04-04T20:01:59Z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0x0101001B839C5EB37899499C2FEA31F568637B</vt:lpwstr>
  </property>
  <property fmtid="{D5CDD505-2E9C-101B-9397-08002B2CF9AE}" pid="3" name="ArticulateGUID">
    <vt:lpwstr>0641CA29-D03B-476A-A112-22664E1CCE9D</vt:lpwstr>
  </property>
  <property fmtid="{D5CDD505-2E9C-101B-9397-08002B2CF9AE}" pid="4" name="ArticulatePath">
    <vt:lpwstr>https://cbsscs.sharepoint.com/teams/external/CGT/Shared Documents/NEW_PR platelets/FULL Slides_V2 SN AK edits</vt:lpwstr>
  </property>
  <property fmtid="{D5CDD505-2E9C-101B-9397-08002B2CF9AE}" pid="5" name="MediaServiceImageTags">
    <vt:lpwstr/>
  </property>
</Properties>
</file>