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11" r:id="rId6"/>
    <p:sldId id="649" r:id="rId7"/>
    <p:sldId id="5389" r:id="rId8"/>
    <p:sldId id="5379" r:id="rId9"/>
    <p:sldId id="5395" r:id="rId10"/>
    <p:sldId id="646" r:id="rId11"/>
    <p:sldId id="685" r:id="rId12"/>
    <p:sldId id="5407" r:id="rId13"/>
    <p:sldId id="314" r:id="rId14"/>
    <p:sldId id="5402" r:id="rId15"/>
    <p:sldId id="650" r:id="rId16"/>
    <p:sldId id="664" r:id="rId17"/>
    <p:sldId id="5403" r:id="rId18"/>
    <p:sldId id="5406" r:id="rId19"/>
    <p:sldId id="697" r:id="rId20"/>
    <p:sldId id="660" r:id="rId21"/>
    <p:sldId id="689" r:id="rId22"/>
    <p:sldId id="657" r:id="rId23"/>
    <p:sldId id="5409" r:id="rId24"/>
    <p:sldId id="690" r:id="rId25"/>
    <p:sldId id="699" r:id="rId26"/>
    <p:sldId id="696" r:id="rId27"/>
    <p:sldId id="607" r:id="rId28"/>
    <p:sldId id="592" r:id="rId29"/>
    <p:sldId id="318" r:id="rId30"/>
    <p:sldId id="691" r:id="rId31"/>
    <p:sldId id="675" r:id="rId32"/>
    <p:sldId id="676" r:id="rId33"/>
    <p:sldId id="641" r:id="rId34"/>
    <p:sldId id="5412" r:id="rId35"/>
    <p:sldId id="663" r:id="rId36"/>
    <p:sldId id="684" r:id="rId37"/>
    <p:sldId id="647" r:id="rId38"/>
    <p:sldId id="5413" r:id="rId39"/>
    <p:sldId id="5410" r:id="rId40"/>
    <p:sldId id="599" r:id="rId41"/>
    <p:sldId id="5411"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A6F200-ED11-A429-596B-15EBC0BCCE65}" name="Abby Wolfe" initials="AW" userId="S::abby.wolfe@blood.ca::4bd8c99e-4269-4737-a7cb-b8469a7bc8fd" providerId="AD"/>
  <p188:author id="{771B361A-D400-A834-2532-A0294A4D4ED3}" name="Rosanne Dawson" initials="RD" userId="S::Rosanne.Dawson@blood.ca::1030683f-5a69-49c3-8fe0-a695b4418ebb" providerId="AD"/>
  <p188:author id="{C16C2F49-1682-F94B-BCA6-A3A329139EF4}" name="Aditi Khandelwal" initials="AK" userId="S::aditi.khandelwal@blood.ca::7abcef6e-8258-45ee-a25f-6a92d7b1a3cd" providerId="AD"/>
  <p188:author id="{4BAD1D54-C365-C9CC-CFBD-DD2843A8DAC4}" name="Tricia Abe" initials="TA" userId="S::tricia.abe@blood.ca::54ab208a-2579-46a2-bbb1-09dd3af9c75d" providerId="AD"/>
  <p188:author id="{9CA8C16A-0819-4728-A8BF-7B8EF504827D}" name="Shuoyan Ning" initials="SN" userId="S::shuoyan.ning@blood.ca::9214369e-58a0-4792-a46f-d721ec4ea434" providerId="AD"/>
  <p188:author id="{5358D6A8-1E11-39E6-CDBD-C9A109D26E4D}" name="Michelle Zeller" initials="MZ" userId="S::michelle.zeller@blood.ca::d39c63db-2a57-4bcd-ac97-2096246c82d0" providerId="AD"/>
  <p188:author id="{42BEBAC5-E228-B817-E3E3-7E18BBE5D163}" name="Kathryn Webert" initials="KW" userId="S::kathryn.webert@blood.ca::d77486ed-c22a-4b28-8880-15883ffff453" providerId="AD"/>
  <p188:author id="{6F4D84D2-1992-529F-D488-421CF60E8F86}" name="Patrizia Ruoso" initials="PR" userId="S::Patrizia.Ruoso@blood.ca::994cc2a7-e06c-4d30-93c7-8b9f7f8c3b65" providerId="AD"/>
  <p188:author id="{9FEB14FC-B6BA-6583-5420-1E9761792E3B}" name="Kathryn Webert" initials="KW" userId="S::Kathryn.Webert@blood.ca::d77486ed-c22a-4b28-8880-15883ffff45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antal Couture" initials="CC" lastIdx="79" clrIdx="0">
    <p:extLst>
      <p:ext uri="{19B8F6BF-5375-455C-9EA6-DF929625EA0E}">
        <p15:presenceInfo xmlns:p15="http://schemas.microsoft.com/office/powerpoint/2012/main" userId="S::Chantal.Couture@blood.ca::4e2f9947-7e80-49a9-a133-b0d677940a4e" providerId="AD"/>
      </p:ext>
    </p:extLst>
  </p:cmAuthor>
  <p:cmAuthor id="2" name="Amanda Nowry" initials="AN" lastIdx="9" clrIdx="1">
    <p:extLst>
      <p:ext uri="{19B8F6BF-5375-455C-9EA6-DF929625EA0E}">
        <p15:presenceInfo xmlns:p15="http://schemas.microsoft.com/office/powerpoint/2012/main" userId="S::Amanda.Nowry@blood.ca::328760f5-f4aa-4caf-bc28-192646c5848f" providerId="AD"/>
      </p:ext>
    </p:extLst>
  </p:cmAuthor>
  <p:cmAuthor id="3" name="Waseem Anani" initials="WA" lastIdx="2" clrIdx="2">
    <p:extLst>
      <p:ext uri="{19B8F6BF-5375-455C-9EA6-DF929625EA0E}">
        <p15:presenceInfo xmlns:p15="http://schemas.microsoft.com/office/powerpoint/2012/main" userId="S::waseem.anani@blood.ca::d735bd4c-96e2-44a3-a859-92395dbc2ccc" providerId="AD"/>
      </p:ext>
    </p:extLst>
  </p:cmAuthor>
  <p:cmAuthor id="4" name="Patrizia Ruoso" initials="PR" lastIdx="18" clrIdx="3">
    <p:extLst>
      <p:ext uri="{19B8F6BF-5375-455C-9EA6-DF929625EA0E}">
        <p15:presenceInfo xmlns:p15="http://schemas.microsoft.com/office/powerpoint/2012/main" userId="S::Patrizia.Ruoso@blood.ca::994cc2a7-e06c-4d30-93c7-8b9f7f8c3b65" providerId="AD"/>
      </p:ext>
    </p:extLst>
  </p:cmAuthor>
  <p:cmAuthor id="5" name="Andrea Colbourne" initials="AC" lastIdx="5" clrIdx="4">
    <p:extLst>
      <p:ext uri="{19B8F6BF-5375-455C-9EA6-DF929625EA0E}">
        <p15:presenceInfo xmlns:p15="http://schemas.microsoft.com/office/powerpoint/2012/main" userId="S::Andrea.Colbourne@blood.ca::60ba7371-403f-49a0-a49d-6e3f624e69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9E99"/>
    <a:srgbClr val="ED1C24"/>
    <a:srgbClr val="ED3338"/>
    <a:srgbClr val="88528B"/>
    <a:srgbClr val="E5A812"/>
    <a:srgbClr val="54C3BB"/>
    <a:srgbClr val="BEBEBE"/>
    <a:srgbClr val="8C8C8C"/>
    <a:srgbClr val="F6B600"/>
    <a:srgbClr val="E5A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834" y="10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B7EC99-B55D-4665-8F00-FB55CF318D4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70662609-3863-4A8A-914B-CC02289F74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03A6354-54B3-4670-89C1-320F7A56B3EF}" type="datetimeFigureOut">
              <a:rPr lang="en-CA" smtClean="0"/>
              <a:t>2023-04-04</a:t>
            </a:fld>
            <a:endParaRPr lang="en-CA"/>
          </a:p>
        </p:txBody>
      </p:sp>
      <p:sp>
        <p:nvSpPr>
          <p:cNvPr id="4" name="Footer Placeholder 3">
            <a:extLst>
              <a:ext uri="{FF2B5EF4-FFF2-40B4-BE49-F238E27FC236}">
                <a16:creationId xmlns:a16="http://schemas.microsoft.com/office/drawing/2014/main" id="{BDDC6D5B-BBAD-429F-ABBF-DF5419B81E3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F59F72D0-FA33-4E00-A45E-51E5A2D657A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9DCD17-FB70-4447-A747-9ADE3B867C3E}" type="slidenum">
              <a:rPr lang="en-CA" smtClean="0"/>
              <a:t>‹#›</a:t>
            </a:fld>
            <a:endParaRPr lang="en-CA"/>
          </a:p>
        </p:txBody>
      </p:sp>
    </p:spTree>
    <p:extLst>
      <p:ext uri="{BB962C8B-B14F-4D97-AF65-F5344CB8AC3E}">
        <p14:creationId xmlns:p14="http://schemas.microsoft.com/office/powerpoint/2010/main" val="10729895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BC6736-BBE7-42BD-8FC3-A09AD53371F1}" type="datetimeFigureOut">
              <a:rPr lang="en-CA" smtClean="0"/>
              <a:t>2023-04-04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95374F-67B4-4964-B74C-2D30B3D88A80}" type="slidenum">
              <a:rPr lang="en-CA" smtClean="0"/>
              <a:t>‹#›</a:t>
            </a:fld>
            <a:endParaRPr lang="en-CA"/>
          </a:p>
        </p:txBody>
      </p:sp>
    </p:spTree>
    <p:extLst>
      <p:ext uri="{BB962C8B-B14F-4D97-AF65-F5344CB8AC3E}">
        <p14:creationId xmlns:p14="http://schemas.microsoft.com/office/powerpoint/2010/main" val="1325909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Solvent detergent (S/D) plasma: clinical overview</a:t>
            </a:r>
            <a:endParaRPr lang="en-US"/>
          </a:p>
        </p:txBody>
      </p:sp>
      <p:sp>
        <p:nvSpPr>
          <p:cNvPr id="4" name="Slide Number Placeholder 3"/>
          <p:cNvSpPr>
            <a:spLocks noGrp="1"/>
          </p:cNvSpPr>
          <p:nvPr>
            <p:ph type="sldNum" sz="quarter" idx="10"/>
          </p:nvPr>
        </p:nvSpPr>
        <p:spPr/>
        <p:txBody>
          <a:bodyPr/>
          <a:lstStyle/>
          <a:p>
            <a:fld id="{6795374F-67B4-4964-B74C-2D30B3D88A80}" type="slidenum">
              <a:rPr lang="en-CA" smtClean="0"/>
              <a:t>1</a:t>
            </a:fld>
            <a:endParaRPr lang="en-CA"/>
          </a:p>
        </p:txBody>
      </p:sp>
    </p:spTree>
    <p:extLst>
      <p:ext uri="{BB962C8B-B14F-4D97-AF65-F5344CB8AC3E}">
        <p14:creationId xmlns:p14="http://schemas.microsoft.com/office/powerpoint/2010/main" val="3685778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cs typeface="Calibri"/>
              </a:rPr>
              <a:t>The next few slides will review </a:t>
            </a:r>
            <a:r>
              <a:rPr lang="en-CA" err="1">
                <a:cs typeface="Calibri"/>
              </a:rPr>
              <a:t>Octapharma’s</a:t>
            </a:r>
            <a:r>
              <a:rPr lang="en-CA">
                <a:cs typeface="Calibri"/>
              </a:rPr>
              <a:t> manufacturing process for solvent detergent treated plasma.</a:t>
            </a:r>
            <a:endParaRPr lang="en-CA"/>
          </a:p>
        </p:txBody>
      </p:sp>
      <p:sp>
        <p:nvSpPr>
          <p:cNvPr id="4" name="Slide Number Placeholder 3"/>
          <p:cNvSpPr>
            <a:spLocks noGrp="1"/>
          </p:cNvSpPr>
          <p:nvPr>
            <p:ph type="sldNum" sz="quarter" idx="5"/>
          </p:nvPr>
        </p:nvSpPr>
        <p:spPr/>
        <p:txBody>
          <a:bodyPr/>
          <a:lstStyle/>
          <a:p>
            <a:fld id="{6795374F-67B4-4964-B74C-2D30B3D88A80}" type="slidenum">
              <a:rPr lang="en-CA" smtClean="0"/>
              <a:t>10</a:t>
            </a:fld>
            <a:endParaRPr lang="en-CA"/>
          </a:p>
        </p:txBody>
      </p:sp>
    </p:spTree>
    <p:extLst>
      <p:ext uri="{BB962C8B-B14F-4D97-AF65-F5344CB8AC3E}">
        <p14:creationId xmlns:p14="http://schemas.microsoft.com/office/powerpoint/2010/main" val="2697865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602773"/>
          </a:xfrm>
        </p:spPr>
        <p:txBody>
          <a:bodyPr>
            <a:normAutofit lnSpcReduction="10000"/>
          </a:bodyPr>
          <a:lstStyle/>
          <a:p>
            <a:r>
              <a:rPr lang="en-US"/>
              <a:t>Pooled plasma from 630-1520 donors is treated pooled. This step reduces neutralizing antibodies that may be present in the plasma pool through dilution and lowers the antibody </a:t>
            </a:r>
            <a:r>
              <a:rPr lang="en-US" err="1"/>
              <a:t>titres</a:t>
            </a:r>
            <a:r>
              <a:rPr lang="en-US"/>
              <a:t> against blood cells and plasma proteins.</a:t>
            </a:r>
          </a:p>
          <a:p>
            <a:endParaRPr lang="en-US"/>
          </a:p>
          <a:p>
            <a:r>
              <a:rPr lang="en-US"/>
              <a:t>The pooled plasma then undergoes sterile filtration steps resulting in complete leukocyte removal without activating the leukocytes as well as the removal of removal of prions, parasites and viruses.</a:t>
            </a:r>
          </a:p>
          <a:p>
            <a:endParaRPr lang="en-US"/>
          </a:p>
          <a:p>
            <a:r>
              <a:rPr lang="en-US"/>
              <a:t>The pooled plasma is treated with a combination of 1 % Tri(</a:t>
            </a:r>
            <a:r>
              <a:rPr lang="en-US" err="1"/>
              <a:t>nbutyl</a:t>
            </a:r>
            <a:r>
              <a:rPr lang="en-US"/>
              <a:t>)-phosphate, or TNBP, and 1 % </a:t>
            </a:r>
            <a:r>
              <a:rPr lang="en-US" err="1"/>
              <a:t>octoxynol</a:t>
            </a:r>
            <a:r>
              <a:rPr lang="en-US"/>
              <a:t>. The TNBP is the solvent and the </a:t>
            </a:r>
            <a:r>
              <a:rPr lang="en-US" err="1"/>
              <a:t>octoxynol</a:t>
            </a:r>
            <a:r>
              <a:rPr lang="en-US"/>
              <a:t> is the detergent. </a:t>
            </a:r>
            <a:endParaRPr lang="en-US">
              <a:cs typeface="Calibri"/>
            </a:endParaRPr>
          </a:p>
          <a:p>
            <a:endParaRPr lang="en-US"/>
          </a:p>
          <a:p>
            <a:r>
              <a:rPr lang="en-US"/>
              <a:t>The solvent creates an environment in which the aggregation reaction between the lipid coat and the detergent happen more rapidly. The detergent interrupts the interactions between the molecules in the virus' lipid coating. Most enveloped viruses cannot exist without their lipid coating so are destroyed (or unable to reproduce) when exposed to these detergents.  </a:t>
            </a:r>
            <a:endParaRPr lang="en-US">
              <a:cs typeface="Calibri"/>
            </a:endParaRPr>
          </a:p>
          <a:p>
            <a:endParaRPr lang="en-US"/>
          </a:p>
          <a:p>
            <a:r>
              <a:rPr lang="en-US"/>
              <a:t>The solvent and detergent reagents are removed by castor oil extraction, which removes TNBP, and solid phase extraction which removes the </a:t>
            </a:r>
            <a:r>
              <a:rPr lang="en-US" err="1"/>
              <a:t>Octoxynol</a:t>
            </a:r>
            <a:r>
              <a:rPr lang="en-US"/>
              <a:t>.  </a:t>
            </a:r>
          </a:p>
          <a:p>
            <a:endParaRPr lang="en-US">
              <a:cs typeface="Calibri"/>
            </a:endParaRPr>
          </a:p>
          <a:p>
            <a:r>
              <a:rPr lang="en-US"/>
              <a:t>The plasma is run through an affinity ligand resin column which specifically remove prion proteins. This safety measure is considered effective for removing the infectious agent causing </a:t>
            </a:r>
            <a:r>
              <a:rPr lang="en-US" err="1"/>
              <a:t>vCJD</a:t>
            </a:r>
            <a:r>
              <a:rPr lang="en-US"/>
              <a:t>, if present in plasma.</a:t>
            </a:r>
            <a:endParaRPr lang="en-US">
              <a:cs typeface="Calibri"/>
            </a:endParaRPr>
          </a:p>
          <a:p>
            <a:endParaRPr lang="en-US"/>
          </a:p>
          <a:p>
            <a:r>
              <a:rPr lang="en-US">
                <a:cs typeface="Calibri"/>
              </a:rPr>
              <a:t>The final product is </a:t>
            </a:r>
            <a:r>
              <a:rPr lang="en-US"/>
              <a:t>aseptically packaged into pyrogen-free, plasticized polyvinyl chloride blood bag, overwrapped with a polyamide/polyethylene film and frozen.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940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cs typeface="Calibri"/>
              </a:rPr>
              <a:t>Let’s look at the product characteristics of </a:t>
            </a:r>
            <a:r>
              <a:rPr lang="en-CA" err="1">
                <a:cs typeface="Calibri"/>
              </a:rPr>
              <a:t>Octaplasma</a:t>
            </a:r>
            <a:r>
              <a:rPr lang="en-CA">
                <a:cs typeface="Calibri"/>
              </a:rPr>
              <a:t>.</a:t>
            </a:r>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737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Solvent detergent treated plasma has similar pharmacokinetic properties as frozen plasma.  </a:t>
            </a:r>
          </a:p>
          <a:p>
            <a:endParaRPr lang="en-US"/>
          </a:p>
          <a:p>
            <a:r>
              <a:rPr lang="en-US"/>
              <a:t>The coagulation activity values are close to the corresponding values for normal human single-donor FP and a minimum of 0.5 IU/mL is obtained for all clotting factors. </a:t>
            </a:r>
            <a:endParaRPr lang="en-US">
              <a:cs typeface="Calibri" panose="020F0502020204030204"/>
            </a:endParaRPr>
          </a:p>
          <a:p>
            <a:r>
              <a:rPr lang="en-US"/>
              <a:t>The levels of coagulation factors and proteins are more consistent than FP as levels of clotting factors and inhibitors in single plasma units have a wide reference range from 50 to 200%.</a:t>
            </a:r>
            <a:endParaRPr lang="en-US">
              <a:cs typeface="Calibri"/>
            </a:endParaRPr>
          </a:p>
          <a:p>
            <a:r>
              <a:rPr lang="en-US"/>
              <a:t> </a:t>
            </a:r>
            <a:endParaRPr lang="en-US">
              <a:cs typeface="Calibri"/>
            </a:endParaRPr>
          </a:p>
          <a:p>
            <a:r>
              <a:rPr lang="en-US"/>
              <a:t>As a result of the S/D treatment and purification, the levels of protein S and alpha-2 antiplasmin are reduced.</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13</a:t>
            </a:fld>
            <a:endParaRPr lang="en-CA"/>
          </a:p>
        </p:txBody>
      </p:sp>
    </p:spTree>
    <p:extLst>
      <p:ext uri="{BB962C8B-B14F-4D97-AF65-F5344CB8AC3E}">
        <p14:creationId xmlns:p14="http://schemas.microsoft.com/office/powerpoint/2010/main" val="2913778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slide is for your reference and is from the </a:t>
            </a:r>
            <a:r>
              <a:rPr lang="en-US" err="1">
                <a:cs typeface="Calibri"/>
              </a:rPr>
              <a:t>Octaplasma</a:t>
            </a:r>
            <a:r>
              <a:rPr lang="en-US">
                <a:cs typeface="Calibri"/>
              </a:rPr>
              <a:t> Product Monograph. It provides a comparison of specific protein, immune globulin and factor levels in </a:t>
            </a:r>
            <a:r>
              <a:rPr lang="en-US" err="1">
                <a:cs typeface="Calibri"/>
              </a:rPr>
              <a:t>Octaplasma</a:t>
            </a:r>
            <a:r>
              <a:rPr lang="en-US">
                <a:cs typeface="Calibri"/>
              </a:rPr>
              <a:t> and plasma. Note that the study being referenced used fresh frozen plasma as opposed to frozen plasma, which is the product available from CBS; however, results would be expected to be similar. </a:t>
            </a:r>
          </a:p>
          <a:p>
            <a:endParaRPr lang="en-US">
              <a:cs typeface="Calibri"/>
            </a:endParaRPr>
          </a:p>
          <a:p>
            <a:r>
              <a:rPr lang="en-US">
                <a:cs typeface="Calibri"/>
              </a:rPr>
              <a:t>T</a:t>
            </a:r>
            <a:r>
              <a:rPr lang="en-US"/>
              <a:t>he coagulation factor levels are above 0.5 international units per </a:t>
            </a:r>
            <a:r>
              <a:rPr lang="en-US" err="1"/>
              <a:t>millilitre</a:t>
            </a:r>
            <a:r>
              <a:rPr lang="en-US"/>
              <a:t>. Also note that there is a modest reduction of protein S levels and a more significant reduction of alpha-2 antiplasmin levels.</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14</a:t>
            </a:fld>
            <a:endParaRPr lang="en-CA"/>
          </a:p>
        </p:txBody>
      </p:sp>
    </p:spTree>
    <p:extLst>
      <p:ext uri="{BB962C8B-B14F-4D97-AF65-F5344CB8AC3E}">
        <p14:creationId xmlns:p14="http://schemas.microsoft.com/office/powerpoint/2010/main" val="3292218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required dosage of Octaplasma depends upon the clinical situation and underlying disorder. </a:t>
            </a:r>
          </a:p>
          <a:p>
            <a:endParaRPr lang="en-US"/>
          </a:p>
          <a:p>
            <a:r>
              <a:rPr lang="en-US"/>
              <a:t>Similar to frozen plasma, 12-15 mL of plasma per kg body weight is a generally accepted starting dose and would be expected to increase the patient's plasma coagulation factor levels by approximately 25%. </a:t>
            </a:r>
          </a:p>
          <a:p>
            <a:endParaRPr lang="en-US"/>
          </a:p>
          <a:p>
            <a:r>
              <a:rPr lang="en-US"/>
              <a:t>As an example, for a patient who weighs 70 kg, the appropriate dose would be 4-5 units of plasma.</a:t>
            </a:r>
            <a:endParaRPr lang="en-US">
              <a:cs typeface="Calibri" panose="020F0502020204030204"/>
            </a:endParaRPr>
          </a:p>
          <a:p>
            <a:endParaRPr lang="en-US"/>
          </a:p>
          <a:p>
            <a:r>
              <a:rPr lang="en-US"/>
              <a:t>As with all plasma transfusions, it is important to monitor the response, both clinically and with measurement of appropriate coagulation tests.</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15</a:t>
            </a:fld>
            <a:endParaRPr lang="en-CA"/>
          </a:p>
        </p:txBody>
      </p:sp>
    </p:spTree>
    <p:extLst>
      <p:ext uri="{BB962C8B-B14F-4D97-AF65-F5344CB8AC3E}">
        <p14:creationId xmlns:p14="http://schemas.microsoft.com/office/powerpoint/2010/main" val="238508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Solvent detergent plasma can be considered similar to frozen plasma with the same clinical efficacy. </a:t>
            </a:r>
          </a:p>
          <a:p>
            <a:endParaRPr lang="en-US"/>
          </a:p>
          <a:p>
            <a:r>
              <a:rPr lang="en-US"/>
              <a:t>As noted previously, the dosing volume is the same as for frozen plasma, but it is very important to note that, when dosing by number of units, more units may be required as the unit volume is smaller with Octaplasma units being 200 mL and plasma units generally ranging from 270 to 300 </a:t>
            </a:r>
            <a:r>
              <a:rPr lang="en-US" err="1"/>
              <a:t>mL.</a:t>
            </a:r>
            <a:endParaRPr lang="en-US">
              <a:cs typeface="Calibri"/>
            </a:endParaRPr>
          </a:p>
          <a:p>
            <a:endParaRPr lang="en-US">
              <a:cs typeface="Calibri"/>
            </a:endParaRPr>
          </a:p>
          <a:p>
            <a:r>
              <a:rPr lang="en-US"/>
              <a:t>Medical judgement is required, but, in general, solvent detergent plasma is acceptable for almost all patient groups. </a:t>
            </a:r>
          </a:p>
          <a:p>
            <a:endParaRPr lang="en-US"/>
          </a:p>
          <a:p>
            <a:r>
              <a:rPr lang="en-US"/>
              <a:t>It should not be used in patients with severe protein S deficiency, which is a rare condition that may present with thrombosis. If a patient has a contraindication to the use of S/D plasma, FP remains available.</a:t>
            </a:r>
            <a:endParaRPr lang="en-US">
              <a:cs typeface="Calibri"/>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16</a:t>
            </a:fld>
            <a:endParaRPr lang="en-CA"/>
          </a:p>
        </p:txBody>
      </p:sp>
    </p:spTree>
    <p:extLst>
      <p:ext uri="{BB962C8B-B14F-4D97-AF65-F5344CB8AC3E}">
        <p14:creationId xmlns:p14="http://schemas.microsoft.com/office/powerpoint/2010/main" val="2038724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administration of </a:t>
            </a:r>
            <a:r>
              <a:rPr lang="en-US" err="1"/>
              <a:t>Octaplasma</a:t>
            </a:r>
            <a:r>
              <a:rPr lang="en-US"/>
              <a:t> must be ABO-blood group compatible.</a:t>
            </a:r>
          </a:p>
          <a:p>
            <a:endParaRPr lang="en-US"/>
          </a:p>
          <a:p>
            <a:r>
              <a:rPr lang="en-US"/>
              <a:t>Like regular plasma, high dosages or infusion rates may induce hypervolemia, pulmonary edema and/or cardiac failure. High infusion rates may also cause cardiovascular effects as a result of citrate toxicity which can cause a fall in ionized calcium, especially in patients with liver function disorders. The effects of citrate can be minimized by giving calcium gluconate IV using another line to administer.</a:t>
            </a:r>
            <a:endParaRPr lang="en-US">
              <a:cs typeface="Calibri"/>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17</a:t>
            </a:fld>
            <a:endParaRPr lang="en-CA"/>
          </a:p>
        </p:txBody>
      </p:sp>
    </p:spTree>
    <p:extLst>
      <p:ext uri="{BB962C8B-B14F-4D97-AF65-F5344CB8AC3E}">
        <p14:creationId xmlns:p14="http://schemas.microsoft.com/office/powerpoint/2010/main" val="2475031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cs typeface="Calibri"/>
              </a:rPr>
              <a:t>How safe is </a:t>
            </a:r>
            <a:r>
              <a:rPr lang="en-CA" err="1">
                <a:cs typeface="Calibri"/>
              </a:rPr>
              <a:t>Octaplasma</a:t>
            </a:r>
            <a:r>
              <a:rPr lang="en-CA">
                <a:cs typeface="Calibri"/>
              </a:rPr>
              <a:t>, when considering infectious risks?</a:t>
            </a:r>
          </a:p>
        </p:txBody>
      </p:sp>
      <p:sp>
        <p:nvSpPr>
          <p:cNvPr id="4" name="Slide Number Placeholder 3"/>
          <p:cNvSpPr>
            <a:spLocks noGrp="1"/>
          </p:cNvSpPr>
          <p:nvPr>
            <p:ph type="sldNum" sz="quarter" idx="5"/>
          </p:nvPr>
        </p:nvSpPr>
        <p:spPr/>
        <p:txBody>
          <a:bodyPr/>
          <a:lstStyle/>
          <a:p>
            <a:fld id="{6795374F-67B4-4964-B74C-2D30B3D88A80}" type="slidenum">
              <a:rPr lang="en-CA" smtClean="0"/>
              <a:t>18</a:t>
            </a:fld>
            <a:endParaRPr lang="en-CA"/>
          </a:p>
        </p:txBody>
      </p:sp>
    </p:spTree>
    <p:extLst>
      <p:ext uri="{BB962C8B-B14F-4D97-AF65-F5344CB8AC3E}">
        <p14:creationId xmlns:p14="http://schemas.microsoft.com/office/powerpoint/2010/main" val="30206162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Controls are applied to the selection and screening of donors for hepatitis B, hepatitis C and HIV infection. </a:t>
            </a:r>
          </a:p>
          <a:p>
            <a:endParaRPr lang="en-US"/>
          </a:p>
          <a:p>
            <a:r>
              <a:rPr lang="en-US"/>
              <a:t>The plasma pools are also tested for:</a:t>
            </a:r>
            <a:endParaRPr lang="en-US">
              <a:cs typeface="Calibri"/>
            </a:endParaRPr>
          </a:p>
          <a:p>
            <a:pPr marL="171450" indent="-171450">
              <a:buFont typeface="Arial"/>
              <a:buChar char="•"/>
            </a:pPr>
            <a:r>
              <a:rPr lang="en-US"/>
              <a:t>Hepatitis B surface antigen; </a:t>
            </a:r>
            <a:endParaRPr lang="en-US">
              <a:cs typeface="Calibri" panose="020F0502020204030204"/>
            </a:endParaRPr>
          </a:p>
          <a:p>
            <a:pPr marL="171450" indent="-171450">
              <a:buFont typeface="Arial"/>
              <a:buChar char="•"/>
            </a:pPr>
            <a:r>
              <a:rPr lang="en-US"/>
              <a:t>Antibodies against HIV types 1 and 2; </a:t>
            </a:r>
            <a:endParaRPr lang="en-US">
              <a:cs typeface="Calibri" panose="020F0502020204030204"/>
            </a:endParaRPr>
          </a:p>
          <a:p>
            <a:pPr marL="171450" indent="-171450">
              <a:buFont typeface="Arial"/>
              <a:buChar char="•"/>
            </a:pPr>
            <a:r>
              <a:rPr lang="en-US"/>
              <a:t>And nucleic acid testing for HIV, hepatitis A, hepatitis B, hepatitis C, hepatitis E and parvovirus B19</a:t>
            </a:r>
            <a:endParaRPr lang="en-US">
              <a:cs typeface="Calibri"/>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19</a:t>
            </a:fld>
            <a:endParaRPr lang="en-CA"/>
          </a:p>
        </p:txBody>
      </p:sp>
    </p:spTree>
    <p:extLst>
      <p:ext uri="{BB962C8B-B14F-4D97-AF65-F5344CB8AC3E}">
        <p14:creationId xmlns:p14="http://schemas.microsoft.com/office/powerpoint/2010/main" val="3268813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presentation will cover the following topics:</a:t>
            </a:r>
          </a:p>
          <a:p>
            <a:pPr marL="171450" indent="-171450">
              <a:spcBef>
                <a:spcPts val="1000"/>
              </a:spcBef>
              <a:buFont typeface="Arial"/>
              <a:buChar char="•"/>
            </a:pPr>
            <a:r>
              <a:rPr lang="en-US"/>
              <a:t>Pathogen-reduced inventory at Canadian Blood Services including the benefits of pathogen inactivation</a:t>
            </a:r>
            <a:endParaRPr lang="en-US">
              <a:cs typeface="Calibri"/>
            </a:endParaRPr>
          </a:p>
          <a:p>
            <a:pPr marL="171450" indent="-171450">
              <a:spcBef>
                <a:spcPts val="1000"/>
              </a:spcBef>
              <a:buFont typeface="Arial"/>
              <a:buChar char="•"/>
            </a:pPr>
            <a:r>
              <a:rPr lang="en-US"/>
              <a:t>The </a:t>
            </a:r>
            <a:r>
              <a:rPr lang="en-US" err="1"/>
              <a:t>Octapharma</a:t>
            </a:r>
            <a:r>
              <a:rPr lang="en-US"/>
              <a:t> S/D process;</a:t>
            </a:r>
          </a:p>
          <a:p>
            <a:pPr marL="171450" indent="-171450">
              <a:spcBef>
                <a:spcPts val="1000"/>
              </a:spcBef>
              <a:buFont typeface="Arial"/>
              <a:buChar char="•"/>
            </a:pPr>
            <a:r>
              <a:rPr lang="en-US"/>
              <a:t>Octaplasma product characteristics;</a:t>
            </a:r>
            <a:endParaRPr lang="en-US">
              <a:cs typeface="Calibri"/>
            </a:endParaRPr>
          </a:p>
          <a:p>
            <a:pPr marL="171450" indent="-171450">
              <a:spcBef>
                <a:spcPts val="1000"/>
              </a:spcBef>
              <a:buFont typeface="Arial"/>
              <a:buChar char="•"/>
            </a:pPr>
            <a:r>
              <a:rPr lang="en-US"/>
              <a:t>Safety, including infectious complications and other considerations;</a:t>
            </a:r>
            <a:endParaRPr lang="en-US">
              <a:cs typeface="Calibri" panose="020F0502020204030204"/>
            </a:endParaRPr>
          </a:p>
          <a:p>
            <a:pPr marL="171450" indent="-171450">
              <a:spcBef>
                <a:spcPts val="1000"/>
              </a:spcBef>
              <a:buFont typeface="Arial"/>
              <a:buChar char="•"/>
            </a:pPr>
            <a:r>
              <a:rPr lang="en-US"/>
              <a:t>Indications and contraindications;</a:t>
            </a:r>
            <a:endParaRPr lang="en-US">
              <a:cs typeface="Calibri"/>
            </a:endParaRPr>
          </a:p>
          <a:p>
            <a:pPr marL="171450" indent="-171450">
              <a:spcBef>
                <a:spcPts val="1000"/>
              </a:spcBef>
              <a:buFont typeface="Arial"/>
              <a:buChar char="•"/>
            </a:pPr>
            <a:r>
              <a:rPr lang="en-US"/>
              <a:t>Selected special populations; and</a:t>
            </a:r>
            <a:endParaRPr lang="en-US">
              <a:cs typeface="Calibri"/>
            </a:endParaRPr>
          </a:p>
          <a:p>
            <a:pPr marL="171450" indent="-171450">
              <a:spcBef>
                <a:spcPts val="1000"/>
              </a:spcBef>
              <a:buFont typeface="Arial"/>
              <a:buChar char="•"/>
            </a:pPr>
            <a:r>
              <a:rPr lang="en-US"/>
              <a:t>Additional resources</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a:t>
            </a:fld>
            <a:endParaRPr lang="en-CA"/>
          </a:p>
        </p:txBody>
      </p:sp>
    </p:spTree>
    <p:extLst>
      <p:ext uri="{BB962C8B-B14F-4D97-AF65-F5344CB8AC3E}">
        <p14:creationId xmlns:p14="http://schemas.microsoft.com/office/powerpoint/2010/main" val="1687932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solvent detergent method has no effect on non-enveloped viruses such as HAV and parvovirus B19. </a:t>
            </a:r>
          </a:p>
          <a:p>
            <a:r>
              <a:rPr lang="en-US"/>
              <a:t>Because plasma is pooled, it is associated with increased donor exposure which means that there is an increased risk of transmitting these viruses. </a:t>
            </a:r>
            <a:endParaRPr lang="en-US">
              <a:cs typeface="Calibri"/>
            </a:endParaRPr>
          </a:p>
          <a:p>
            <a:endParaRPr lang="en-US"/>
          </a:p>
          <a:p>
            <a:r>
              <a:rPr lang="en-US"/>
              <a:t>This risk is decreased by:</a:t>
            </a:r>
            <a:endParaRPr lang="en-US">
              <a:cs typeface="Calibri"/>
            </a:endParaRPr>
          </a:p>
          <a:p>
            <a:pPr marL="171450" indent="-171450">
              <a:buFont typeface="Arial"/>
              <a:buChar char="•"/>
            </a:pPr>
            <a:r>
              <a:rPr lang="en-US">
                <a:cs typeface="Calibri"/>
              </a:rPr>
              <a:t>Testing of donors for hepatitis A and parvovirus B19</a:t>
            </a:r>
            <a:endParaRPr lang="en-US"/>
          </a:p>
          <a:p>
            <a:pPr marL="171450" indent="-171450">
              <a:buFont typeface="Arial"/>
              <a:buChar char="•"/>
            </a:pPr>
            <a:r>
              <a:rPr lang="en-US"/>
              <a:t>Dilution of the plasma; AND </a:t>
            </a:r>
            <a:endParaRPr lang="en-US">
              <a:cs typeface="Calibri"/>
            </a:endParaRPr>
          </a:p>
          <a:p>
            <a:pPr marL="171450" indent="-171450">
              <a:buFont typeface="Arial"/>
              <a:buChar char="•"/>
            </a:pPr>
            <a:r>
              <a:rPr lang="en-US"/>
              <a:t>The presence of required limits for neutralizing antibodies towards hepatitis A and parvovirus B19 in the starting plasma and the final product. This results in immune neutralization and passive immunization for these viruses which serves to limit or prevent virus replication in the body and may limit the risk of infection, although no laboratory or clinical studies have been performed to show that it is sufficient to prevent infection.</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20</a:t>
            </a:fld>
            <a:endParaRPr lang="en-CA"/>
          </a:p>
        </p:txBody>
      </p:sp>
    </p:spTree>
    <p:extLst>
      <p:ext uri="{BB962C8B-B14F-4D97-AF65-F5344CB8AC3E}">
        <p14:creationId xmlns:p14="http://schemas.microsoft.com/office/powerpoint/2010/main" val="2135825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cs typeface="Calibri"/>
              </a:rPr>
              <a:t>Next, we will consider other non-infectious considerations.</a:t>
            </a:r>
            <a:endParaRPr lang="en-CA"/>
          </a:p>
        </p:txBody>
      </p:sp>
      <p:sp>
        <p:nvSpPr>
          <p:cNvPr id="4" name="Slide Number Placeholder 3"/>
          <p:cNvSpPr>
            <a:spLocks noGrp="1"/>
          </p:cNvSpPr>
          <p:nvPr>
            <p:ph type="sldNum" sz="quarter" idx="5"/>
          </p:nvPr>
        </p:nvSpPr>
        <p:spPr/>
        <p:txBody>
          <a:bodyPr/>
          <a:lstStyle/>
          <a:p>
            <a:fld id="{6795374F-67B4-4964-B74C-2D30B3D88A80}" type="slidenum">
              <a:rPr lang="en-CA" smtClean="0"/>
              <a:t>21</a:t>
            </a:fld>
            <a:endParaRPr lang="en-CA"/>
          </a:p>
        </p:txBody>
      </p:sp>
    </p:spTree>
    <p:extLst>
      <p:ext uri="{BB962C8B-B14F-4D97-AF65-F5344CB8AC3E}">
        <p14:creationId xmlns:p14="http://schemas.microsoft.com/office/powerpoint/2010/main" val="3578118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Solvent detergent treated plasma is prepared from a pool of 630-1520 single-donor plasma units. Pooling of plasma from many donors might theoretically reduce adverse transfusion reactions caused by a high dose of allergen from a single donor and this is suggested by the available literature.</a:t>
            </a:r>
            <a:endParaRPr lang="en-US">
              <a:cs typeface="Calibri"/>
            </a:endParaRPr>
          </a:p>
          <a:p>
            <a:endParaRPr lang="en-US">
              <a:cs typeface="Calibri"/>
            </a:endParaRPr>
          </a:p>
          <a:p>
            <a:r>
              <a:rPr lang="en-US">
                <a:cs typeface="Calibri"/>
              </a:rPr>
              <a:t>This is supported by hemovigilance</a:t>
            </a:r>
            <a:r>
              <a:rPr lang="en-US"/>
              <a:t> data from several European countries reporting a lower rate of adverse transfusion reactions with solvent detergent treated plasma and by the results of a study of patients with thrombotic thrombocytopenic purpura receiving plasma exchange with history of moderate to severe reactions. In this study, the overall adverse transfusion reaction rate decreased from 35% to 1.4%. </a:t>
            </a:r>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22</a:t>
            </a:fld>
            <a:endParaRPr lang="en-CA"/>
          </a:p>
        </p:txBody>
      </p:sp>
    </p:spTree>
    <p:extLst>
      <p:ext uri="{BB962C8B-B14F-4D97-AF65-F5344CB8AC3E}">
        <p14:creationId xmlns:p14="http://schemas.microsoft.com/office/powerpoint/2010/main" val="3662114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literature, TRALI reactions associated with S/D plasma are rare but have been reported.</a:t>
            </a:r>
          </a:p>
          <a:p>
            <a:endParaRPr lang="en-US"/>
          </a:p>
          <a:p>
            <a:r>
              <a:rPr lang="en-US"/>
              <a:t> Further, studies suggest that anti-HLA and anti-HNA antibodies have not been detected in Octaplasma. This is likely because they are diluted and neutralized by the presence of leukocytes and their fragments and because other factors contributing to TRALI are removed by the solvent detergent treatment and the filtration steps.</a:t>
            </a:r>
            <a:endParaRPr lang="en-US">
              <a:cs typeface="Calibri"/>
            </a:endParaRPr>
          </a:p>
          <a:p>
            <a:endParaRPr lang="en-US"/>
          </a:p>
          <a:p>
            <a:endParaRPr lang="en-US"/>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23</a:t>
            </a:fld>
            <a:endParaRPr lang="en-CA"/>
          </a:p>
        </p:txBody>
      </p:sp>
    </p:spTree>
    <p:extLst>
      <p:ext uri="{BB962C8B-B14F-4D97-AF65-F5344CB8AC3E}">
        <p14:creationId xmlns:p14="http://schemas.microsoft.com/office/powerpoint/2010/main" val="1754990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cs typeface="Calibri"/>
              </a:rPr>
              <a:t>The indications and contraindications of S/D plasma are similar to that of frozen plasma.</a:t>
            </a:r>
            <a:endParaRPr lang="en-CA"/>
          </a:p>
        </p:txBody>
      </p:sp>
      <p:sp>
        <p:nvSpPr>
          <p:cNvPr id="4" name="Slide Number Placeholder 3"/>
          <p:cNvSpPr>
            <a:spLocks noGrp="1"/>
          </p:cNvSpPr>
          <p:nvPr>
            <p:ph type="sldNum" sz="quarter" idx="5"/>
          </p:nvPr>
        </p:nvSpPr>
        <p:spPr/>
        <p:txBody>
          <a:bodyPr/>
          <a:lstStyle/>
          <a:p>
            <a:fld id="{6795374F-67B4-4964-B74C-2D30B3D88A80}" type="slidenum">
              <a:rPr lang="en-CA" smtClean="0"/>
              <a:t>24</a:t>
            </a:fld>
            <a:endParaRPr lang="en-CA"/>
          </a:p>
        </p:txBody>
      </p:sp>
    </p:spTree>
    <p:extLst>
      <p:ext uri="{BB962C8B-B14F-4D97-AF65-F5344CB8AC3E}">
        <p14:creationId xmlns:p14="http://schemas.microsoft.com/office/powerpoint/2010/main" val="9073839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The product monograph lists indications as the following:</a:t>
            </a:r>
            <a:endParaRPr lang="en-CA">
              <a:cs typeface="Calibri"/>
            </a:endParaRPr>
          </a:p>
          <a:p>
            <a:pPr marL="171450" indent="-171450">
              <a:buFont typeface="Arial"/>
              <a:buChar char="•"/>
            </a:pPr>
            <a:r>
              <a:rPr lang="en-CA"/>
              <a:t>Complex deficiencies of coagulation factors such as consumption coagulopathy e.g., disseminated intravascular coagulation (DIC) or coagulopathy due to severe hepatic failure, massive transfusion, or repeated large volume plasma exchange (especially in patients with impaired liver function). </a:t>
            </a:r>
            <a:endParaRPr lang="en-CA">
              <a:cs typeface="Calibri" panose="020F0502020204030204"/>
            </a:endParaRPr>
          </a:p>
          <a:p>
            <a:pPr marL="171450" indent="-171450">
              <a:buFont typeface="Arial"/>
              <a:buChar char="•"/>
            </a:pPr>
            <a:r>
              <a:rPr lang="en-CA"/>
              <a:t>May be used for emergency substitution therapy in coagulation factor deficiencies, when situations do not allow a precise laboratory diagnosis, or when a specific coagulation factor concentrate is not available. </a:t>
            </a:r>
            <a:endParaRPr lang="en-CA">
              <a:cs typeface="Calibri"/>
            </a:endParaRPr>
          </a:p>
          <a:p>
            <a:pPr marL="171450" indent="-171450">
              <a:buFont typeface="Arial"/>
              <a:buChar char="•"/>
            </a:pPr>
            <a:r>
              <a:rPr lang="en-CA"/>
              <a:t>Rapid reversal of effects of oral anticoagulants when vitamin K is insufficient in emergency situations, or in patients with impaired liver function.</a:t>
            </a:r>
            <a:endParaRPr lang="en-CA">
              <a:cs typeface="Calibri"/>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25</a:t>
            </a:fld>
            <a:endParaRPr lang="en-CA"/>
          </a:p>
        </p:txBody>
      </p:sp>
    </p:spTree>
    <p:extLst>
      <p:ext uri="{BB962C8B-B14F-4D97-AF65-F5344CB8AC3E}">
        <p14:creationId xmlns:p14="http://schemas.microsoft.com/office/powerpoint/2010/main" val="1548432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effectLst/>
                <a:cs typeface="Arial"/>
              </a:rPr>
              <a:t>Like frozen plasma, Octaplasma is contraindicated in patients with immunoglobulin A (IgA) deficiency with documented antibodies against IgA as it may cause anaphylactic and anaphylactoid reactions.</a:t>
            </a:r>
            <a:r>
              <a:rPr lang="en-US">
                <a:solidFill>
                  <a:srgbClr val="000000"/>
                </a:solidFill>
                <a:cs typeface="Arial"/>
              </a:rPr>
              <a:t>  </a:t>
            </a:r>
            <a:endParaRPr lang="en-US">
              <a:solidFill>
                <a:srgbClr val="000000"/>
              </a:solidFill>
              <a:effectLst/>
              <a:cs typeface="Arial"/>
            </a:endParaRPr>
          </a:p>
          <a:p>
            <a:pPr marL="0" indent="0">
              <a:buFontTx/>
              <a:buNone/>
            </a:pPr>
            <a:endParaRPr lang="en-US">
              <a:solidFill>
                <a:srgbClr val="000000"/>
              </a:solidFill>
              <a:effectLst/>
            </a:endParaRPr>
          </a:p>
          <a:p>
            <a:r>
              <a:rPr lang="en-US">
                <a:solidFill>
                  <a:srgbClr val="000000"/>
                </a:solidFill>
                <a:cs typeface="Arial"/>
              </a:rPr>
              <a:t>Octaplasma is also contraindicated in patients with severe</a:t>
            </a:r>
            <a:r>
              <a:rPr lang="en-US">
                <a:solidFill>
                  <a:srgbClr val="000000"/>
                </a:solidFill>
                <a:effectLst/>
                <a:cs typeface="Arial"/>
              </a:rPr>
              <a:t> deficiency of protein S; </a:t>
            </a:r>
            <a:r>
              <a:rPr lang="en-US">
                <a:solidFill>
                  <a:srgbClr val="000000"/>
                </a:solidFill>
                <a:cs typeface="Arial"/>
              </a:rPr>
              <a:t>a history</a:t>
            </a:r>
            <a:r>
              <a:rPr lang="en-US">
                <a:solidFill>
                  <a:srgbClr val="000000"/>
                </a:solidFill>
                <a:effectLst/>
                <a:cs typeface="Arial"/>
              </a:rPr>
              <a:t> of hypersensitivity to fresh frozen plasma or to plasma-derived products including any plasma protein; or a history of hypersensitivity reaction to Octaplasma.</a:t>
            </a:r>
          </a:p>
          <a:p>
            <a:pPr marL="0" indent="0">
              <a:buFontTx/>
              <a:buNone/>
            </a:pPr>
            <a:endParaRPr lang="en-US" sz="1800">
              <a:solidFill>
                <a:srgbClr val="000000"/>
              </a:solidFill>
              <a:effectLst/>
              <a:latin typeface="Arial" panose="020B0604020202020204" pitchFamily="34" charset="0"/>
            </a:endParaRPr>
          </a:p>
          <a:p>
            <a:endParaRPr lang="en-US">
              <a:solidFill>
                <a:srgbClr val="000000"/>
              </a:solidFill>
              <a:effectLst/>
              <a:latin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26</a:t>
            </a:fld>
            <a:endParaRPr lang="en-CA"/>
          </a:p>
        </p:txBody>
      </p:sp>
    </p:spTree>
    <p:extLst>
      <p:ext uri="{BB962C8B-B14F-4D97-AF65-F5344CB8AC3E}">
        <p14:creationId xmlns:p14="http://schemas.microsoft.com/office/powerpoint/2010/main" val="21120380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There are some special </a:t>
            </a:r>
            <a:r>
              <a:rPr lang="en-CA">
                <a:cs typeface="Calibri"/>
              </a:rPr>
              <a:t>populations</a:t>
            </a:r>
            <a:r>
              <a:rPr lang="en-US">
                <a:cs typeface="Calibri"/>
              </a:rPr>
              <a:t> that need consideration when using solvent detergent plasma.</a:t>
            </a:r>
          </a:p>
        </p:txBody>
      </p:sp>
      <p:sp>
        <p:nvSpPr>
          <p:cNvPr id="4" name="Slide Number Placeholder 3"/>
          <p:cNvSpPr>
            <a:spLocks noGrp="1"/>
          </p:cNvSpPr>
          <p:nvPr>
            <p:ph type="sldNum" sz="quarter" idx="5"/>
          </p:nvPr>
        </p:nvSpPr>
        <p:spPr/>
        <p:txBody>
          <a:bodyPr/>
          <a:lstStyle/>
          <a:p>
            <a:fld id="{6795374F-67B4-4964-B74C-2D30B3D88A80}" type="slidenum">
              <a:rPr lang="en-CA" smtClean="0"/>
              <a:t>27</a:t>
            </a:fld>
            <a:endParaRPr lang="en-CA"/>
          </a:p>
        </p:txBody>
      </p:sp>
    </p:spTree>
    <p:extLst>
      <p:ext uri="{BB962C8B-B14F-4D97-AF65-F5344CB8AC3E}">
        <p14:creationId xmlns:p14="http://schemas.microsoft.com/office/powerpoint/2010/main" val="25746773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Several studies have described solvent detergent plasma use in pregnancy. The largest of these studies included 35 patients. There were no indications of harm, but the data are derived from small, non-randomized cohorts of patients.</a:t>
            </a:r>
            <a:endParaRPr lang="en-US">
              <a:cs typeface="Calibri" panose="020F0502020204030204"/>
            </a:endParaRPr>
          </a:p>
          <a:p>
            <a:endParaRPr lang="en-US">
              <a:cs typeface="Calibri" panose="020F0502020204030204"/>
            </a:endParaRPr>
          </a:p>
          <a:p>
            <a:r>
              <a:rPr lang="en-US">
                <a:cs typeface="Calibri" panose="020F0502020204030204"/>
              </a:rPr>
              <a:t>The Octaplasma product monograph says that "</a:t>
            </a:r>
            <a:r>
              <a:rPr lang="en-US"/>
              <a:t>The safety of Octaplasma for use in human pregnancy and during lactation has not been established in controlled clinical trials.“ </a:t>
            </a:r>
          </a:p>
          <a:p>
            <a:r>
              <a:rPr lang="en-US"/>
              <a:t>Also, “a</a:t>
            </a:r>
            <a:r>
              <a:rPr lang="en-US" sz="1200">
                <a:cs typeface="Arial"/>
              </a:rPr>
              <a:t>lthough no harmful effects on mother, embryo, </a:t>
            </a:r>
            <a:r>
              <a:rPr lang="en-US" sz="1200" err="1">
                <a:cs typeface="Arial"/>
              </a:rPr>
              <a:t>foetus</a:t>
            </a:r>
            <a:r>
              <a:rPr lang="en-US" sz="1200">
                <a:cs typeface="Arial"/>
              </a:rPr>
              <a:t>, or child are to be expected, Octaplasma should be used during pregnancy and lactation only if the benefit outweighs the potential risk”.</a:t>
            </a: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28</a:t>
            </a:fld>
            <a:endParaRPr lang="en-CA"/>
          </a:p>
        </p:txBody>
      </p:sp>
    </p:spTree>
    <p:extLst>
      <p:ext uri="{BB962C8B-B14F-4D97-AF65-F5344CB8AC3E}">
        <p14:creationId xmlns:p14="http://schemas.microsoft.com/office/powerpoint/2010/main" val="13057170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Several studies have described solvent detergent plasma use in pediatrics with the largest study including 443 patients. In the studies, there were no indications of harm.</a:t>
            </a:r>
            <a:endParaRPr lang="en-US">
              <a:cs typeface="Calibri" panose="020F0502020204030204"/>
            </a:endParaRPr>
          </a:p>
          <a:p>
            <a:endParaRPr lang="en-US"/>
          </a:p>
          <a:p>
            <a:r>
              <a:rPr lang="en-US"/>
              <a:t>Because of the lack of evidence, the product monograph states that the product should only be administered to these individuals if the likely benefits clearly outweigh potential risks. </a:t>
            </a:r>
          </a:p>
          <a:p>
            <a:endParaRPr lang="en-US"/>
          </a:p>
          <a:p>
            <a:r>
              <a:rPr lang="en-US"/>
              <a:t>This is true for all transfusions.</a:t>
            </a:r>
            <a:endParaRPr lang="en-US">
              <a:cs typeface="Calibri"/>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29</a:t>
            </a:fld>
            <a:endParaRPr lang="en-CA"/>
          </a:p>
        </p:txBody>
      </p:sp>
    </p:spTree>
    <p:extLst>
      <p:ext uri="{BB962C8B-B14F-4D97-AF65-F5344CB8AC3E}">
        <p14:creationId xmlns:p14="http://schemas.microsoft.com/office/powerpoint/2010/main" val="404362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acronyms will be used during the presentation.</a:t>
            </a:r>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3</a:t>
            </a:fld>
            <a:endParaRPr lang="en-CA"/>
          </a:p>
        </p:txBody>
      </p:sp>
    </p:spTree>
    <p:extLst>
      <p:ext uri="{BB962C8B-B14F-4D97-AF65-F5344CB8AC3E}">
        <p14:creationId xmlns:p14="http://schemas.microsoft.com/office/powerpoint/2010/main" val="28716019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solidFill>
                  <a:srgbClr val="141414"/>
                </a:solidFill>
              </a:rPr>
              <a:t>Studies have described solvent detergent plasma use in pediatrics and have included neonatal populations. Within these studies, there are no indications of harm but there are also no long-term follow data. </a:t>
            </a:r>
          </a:p>
          <a:p>
            <a:pPr>
              <a:defRPr/>
            </a:pPr>
            <a:endParaRPr lang="en-US">
              <a:solidFill>
                <a:srgbClr val="141414"/>
              </a:solidFill>
            </a:endParaRPr>
          </a:p>
          <a:p>
            <a:pPr>
              <a:defRPr/>
            </a:pPr>
            <a:r>
              <a:rPr lang="en-US">
                <a:solidFill>
                  <a:srgbClr val="141414"/>
                </a:solidFill>
              </a:rPr>
              <a:t>Further, there are no published studies in intrauterine transfusions.</a:t>
            </a:r>
            <a:endParaRPr lang="en-US">
              <a:solidFill>
                <a:srgbClr val="141414"/>
              </a:solidFill>
              <a:cs typeface="Calibri"/>
            </a:endParaRPr>
          </a:p>
          <a:p>
            <a:pPr>
              <a:defRPr/>
            </a:pPr>
            <a:endParaRPr lang="en-US">
              <a:solidFill>
                <a:srgbClr val="141414"/>
              </a:solidFill>
            </a:endParaRPr>
          </a:p>
          <a:p>
            <a:pPr>
              <a:defRPr/>
            </a:pPr>
            <a:r>
              <a:rPr lang="en-US">
                <a:solidFill>
                  <a:srgbClr val="141414"/>
                </a:solidFill>
                <a:cs typeface="Calibri"/>
              </a:rPr>
              <a:t>Therefore, the benefits</a:t>
            </a:r>
            <a:r>
              <a:rPr lang="en-US">
                <a:solidFill>
                  <a:srgbClr val="141414"/>
                </a:solidFill>
              </a:rPr>
              <a:t> and risks should be assessed before using S/D plasma in these settings. </a:t>
            </a:r>
            <a:endParaRPr lang="en-US">
              <a:solidFill>
                <a:srgbClr val="141414"/>
              </a:solidFill>
              <a:cs typeface="Calibri"/>
            </a:endParaRPr>
          </a:p>
          <a:p>
            <a:pPr>
              <a:defRPr/>
            </a:pPr>
            <a:endParaRPr lang="en-US">
              <a:solidFill>
                <a:srgbClr val="141414"/>
              </a:solidFill>
              <a:latin typeface="Calibri"/>
              <a:ea typeface="Calibri" panose="020F0502020204030204" pitchFamily="34" charset="0"/>
              <a:cs typeface="Calibri"/>
            </a:endParaRPr>
          </a:p>
          <a:p>
            <a:pPr>
              <a:defRPr/>
            </a:pPr>
            <a:endParaRPr lang="en-CA" sz="1200">
              <a:cs typeface="Calibri" panose="020F0502020204030204"/>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30</a:t>
            </a:fld>
            <a:endParaRPr lang="en-CA"/>
          </a:p>
        </p:txBody>
      </p:sp>
    </p:spTree>
    <p:extLst>
      <p:ext uri="{BB962C8B-B14F-4D97-AF65-F5344CB8AC3E}">
        <p14:creationId xmlns:p14="http://schemas.microsoft.com/office/powerpoint/2010/main" val="16187870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cs typeface="Calibri"/>
              </a:rPr>
              <a:t>Read slide</a:t>
            </a:r>
            <a:endParaRPr lang="en-CA"/>
          </a:p>
        </p:txBody>
      </p:sp>
      <p:sp>
        <p:nvSpPr>
          <p:cNvPr id="4" name="Slide Number Placeholder 3"/>
          <p:cNvSpPr>
            <a:spLocks noGrp="1"/>
          </p:cNvSpPr>
          <p:nvPr>
            <p:ph type="sldNum" sz="quarter" idx="5"/>
          </p:nvPr>
        </p:nvSpPr>
        <p:spPr/>
        <p:txBody>
          <a:bodyPr/>
          <a:lstStyle/>
          <a:p>
            <a:fld id="{6795374F-67B4-4964-B74C-2D30B3D88A80}" type="slidenum">
              <a:rPr lang="en-CA" smtClean="0"/>
              <a:t>32</a:t>
            </a:fld>
            <a:endParaRPr lang="en-CA"/>
          </a:p>
        </p:txBody>
      </p:sp>
    </p:spTree>
    <p:extLst>
      <p:ext uri="{BB962C8B-B14F-4D97-AF65-F5344CB8AC3E}">
        <p14:creationId xmlns:p14="http://schemas.microsoft.com/office/powerpoint/2010/main" val="29817162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summary, S/D plasma offers:</a:t>
            </a:r>
          </a:p>
          <a:p>
            <a:pPr marL="171450" indent="-171450">
              <a:buFont typeface="Arial"/>
              <a:buChar char="•"/>
            </a:pPr>
            <a:r>
              <a:rPr lang="en-US"/>
              <a:t>Enhanced safety profile of pathogen inactivated product</a:t>
            </a:r>
            <a:endParaRPr lang="en-US">
              <a:cs typeface="Calibri" panose="020F0502020204030204"/>
            </a:endParaRPr>
          </a:p>
          <a:p>
            <a:pPr marL="171450" indent="-171450">
              <a:buFont typeface="Arial"/>
              <a:buChar char="•"/>
            </a:pPr>
            <a:r>
              <a:rPr lang="en-US"/>
              <a:t>Decreased incidence of adverse reactions including: allergic, TRALI, other immunologic reactions</a:t>
            </a:r>
            <a:endParaRPr lang="en-US">
              <a:cs typeface="Calibri"/>
            </a:endParaRPr>
          </a:p>
          <a:p>
            <a:pPr marL="171450" indent="-171450">
              <a:buFont typeface="Arial"/>
              <a:buChar char="•"/>
            </a:pPr>
            <a:r>
              <a:rPr lang="en-US"/>
              <a:t>Consistent levels of coagulation factors AND</a:t>
            </a:r>
            <a:endParaRPr lang="en-US">
              <a:cs typeface="Calibri"/>
            </a:endParaRPr>
          </a:p>
          <a:p>
            <a:pPr marL="171450" indent="-171450">
              <a:buFont typeface="Arial"/>
              <a:buChar char="•"/>
            </a:pPr>
            <a:r>
              <a:rPr lang="en-US"/>
              <a:t>Consistent size of units</a:t>
            </a:r>
            <a:endParaRPr lang="en-US">
              <a:cs typeface="Calibri"/>
            </a:endParaRPr>
          </a:p>
          <a:p>
            <a:endParaRPr lang="en-US">
              <a:cs typeface="Calibri"/>
            </a:endParaRPr>
          </a:p>
          <a:p>
            <a:r>
              <a:rPr lang="en-US"/>
              <a:t>As well, the use of S/D plasma makes increased Canadian plasma available for fractionation.</a:t>
            </a:r>
            <a:endParaRPr lang="en-US">
              <a:cs typeface="Calibri"/>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33</a:t>
            </a:fld>
            <a:endParaRPr lang="en-CA"/>
          </a:p>
        </p:txBody>
      </p:sp>
    </p:spTree>
    <p:extLst>
      <p:ext uri="{BB962C8B-B14F-4D97-AF65-F5344CB8AC3E}">
        <p14:creationId xmlns:p14="http://schemas.microsoft.com/office/powerpoint/2010/main" val="31797943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cs typeface="Calibri"/>
              </a:rPr>
              <a:t>Read slide</a:t>
            </a:r>
            <a:endParaRPr lang="en-CA"/>
          </a:p>
        </p:txBody>
      </p:sp>
      <p:sp>
        <p:nvSpPr>
          <p:cNvPr id="4" name="Slide Number Placeholder 3"/>
          <p:cNvSpPr>
            <a:spLocks noGrp="1"/>
          </p:cNvSpPr>
          <p:nvPr>
            <p:ph type="sldNum" sz="quarter" idx="5"/>
          </p:nvPr>
        </p:nvSpPr>
        <p:spPr/>
        <p:txBody>
          <a:bodyPr/>
          <a:lstStyle/>
          <a:p>
            <a:fld id="{6795374F-67B4-4964-B74C-2D30B3D88A80}" type="slidenum">
              <a:rPr lang="en-CA" smtClean="0"/>
              <a:t>34</a:t>
            </a:fld>
            <a:endParaRPr lang="en-CA"/>
          </a:p>
        </p:txBody>
      </p:sp>
    </p:spTree>
    <p:extLst>
      <p:ext uri="{BB962C8B-B14F-4D97-AF65-F5344CB8AC3E}">
        <p14:creationId xmlns:p14="http://schemas.microsoft.com/office/powerpoint/2010/main" val="15883352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slide is for your reference and lists many excellent resources that are available.</a:t>
            </a:r>
          </a:p>
          <a:p>
            <a:r>
              <a:rPr lang="en-US" err="1">
                <a:cs typeface="Calibri"/>
              </a:rPr>
              <a:t>Octapharma</a:t>
            </a:r>
            <a:r>
              <a:rPr lang="en-US">
                <a:cs typeface="Calibri"/>
              </a:rPr>
              <a:t> has prepared many educational resources that are available on their website. As well, the product monograph should always be consulted.</a:t>
            </a:r>
          </a:p>
          <a:p>
            <a:endParaRPr lang="en-US">
              <a:cs typeface="Calibri"/>
            </a:endParaRPr>
          </a:p>
          <a:p>
            <a:r>
              <a:rPr lang="en-US">
                <a:cs typeface="Calibri"/>
              </a:rPr>
              <a:t>At Canadian Blood Services, there are various educational resources about S/D plasma and many other topics on the Professional Education website.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5611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Please contact </a:t>
            </a:r>
            <a:r>
              <a:rPr lang="en-US" err="1">
                <a:cs typeface="Calibri"/>
              </a:rPr>
              <a:t>Octapharma</a:t>
            </a:r>
            <a:r>
              <a:rPr lang="en-US">
                <a:cs typeface="Calibri"/>
              </a:rPr>
              <a:t> with any questions about Octaplasma.</a:t>
            </a:r>
          </a:p>
          <a:p>
            <a:endParaRPr lang="en-US">
              <a:cs typeface="Calibri"/>
            </a:endParaRPr>
          </a:p>
          <a:p>
            <a:r>
              <a:rPr lang="en-US">
                <a:cs typeface="Calibri"/>
              </a:rPr>
              <a:t>Please contact your local Hospital Liaison Specialist with any questions about Canadian Blood Services and plasma</a:t>
            </a:r>
          </a:p>
        </p:txBody>
      </p:sp>
      <p:sp>
        <p:nvSpPr>
          <p:cNvPr id="4" name="Slide Number Placeholder 3"/>
          <p:cNvSpPr>
            <a:spLocks noGrp="1"/>
          </p:cNvSpPr>
          <p:nvPr>
            <p:ph type="sldNum" sz="quarter" idx="5"/>
          </p:nvPr>
        </p:nvSpPr>
        <p:spPr/>
        <p:txBody>
          <a:bodyPr/>
          <a:lstStyle/>
          <a:p>
            <a:fld id="{6795374F-67B4-4964-B74C-2D30B3D88A80}" type="slidenum">
              <a:rPr lang="en-CA" smtClean="0"/>
              <a:t>36</a:t>
            </a:fld>
            <a:endParaRPr lang="en-CA"/>
          </a:p>
        </p:txBody>
      </p:sp>
    </p:spTree>
    <p:extLst>
      <p:ext uri="{BB962C8B-B14F-4D97-AF65-F5344CB8AC3E}">
        <p14:creationId xmlns:p14="http://schemas.microsoft.com/office/powerpoint/2010/main" val="17144722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a:p>
        </p:txBody>
      </p:sp>
      <p:sp>
        <p:nvSpPr>
          <p:cNvPr id="4" name="Slide Number Placeholder 3"/>
          <p:cNvSpPr>
            <a:spLocks noGrp="1"/>
          </p:cNvSpPr>
          <p:nvPr>
            <p:ph type="sldNum" sz="quarter" idx="5"/>
          </p:nvPr>
        </p:nvSpPr>
        <p:spPr/>
        <p:txBody>
          <a:bodyPr/>
          <a:lstStyle/>
          <a:p>
            <a:fld id="{6795374F-67B4-4964-B74C-2D30B3D88A80}" type="slidenum">
              <a:rPr lang="en-CA" smtClean="0"/>
              <a:t>37</a:t>
            </a:fld>
            <a:endParaRPr lang="en-CA"/>
          </a:p>
        </p:txBody>
      </p:sp>
    </p:spTree>
    <p:extLst>
      <p:ext uri="{BB962C8B-B14F-4D97-AF65-F5344CB8AC3E}">
        <p14:creationId xmlns:p14="http://schemas.microsoft.com/office/powerpoint/2010/main" val="23017936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38</a:t>
            </a:fld>
            <a:endParaRPr lang="en-CA"/>
          </a:p>
        </p:txBody>
      </p:sp>
    </p:spTree>
    <p:extLst>
      <p:ext uri="{BB962C8B-B14F-4D97-AF65-F5344CB8AC3E}">
        <p14:creationId xmlns:p14="http://schemas.microsoft.com/office/powerpoint/2010/main" val="1121904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cs typeface="Calibri"/>
              </a:rPr>
              <a:t>Read slide</a:t>
            </a:r>
            <a:endParaRPr lang="en-CA"/>
          </a:p>
        </p:txBody>
      </p:sp>
      <p:sp>
        <p:nvSpPr>
          <p:cNvPr id="4" name="Slide Number Placeholder 3"/>
          <p:cNvSpPr>
            <a:spLocks noGrp="1"/>
          </p:cNvSpPr>
          <p:nvPr>
            <p:ph type="sldNum" sz="quarter" idx="5"/>
          </p:nvPr>
        </p:nvSpPr>
        <p:spPr/>
        <p:txBody>
          <a:bodyPr/>
          <a:lstStyle/>
          <a:p>
            <a:fld id="{6795374F-67B4-4964-B74C-2D30B3D88A80}" type="slidenum">
              <a:rPr lang="en-CA" smtClean="0"/>
              <a:t>4</a:t>
            </a:fld>
            <a:endParaRPr lang="en-CA"/>
          </a:p>
        </p:txBody>
      </p:sp>
    </p:spTree>
    <p:extLst>
      <p:ext uri="{BB962C8B-B14F-4D97-AF65-F5344CB8AC3E}">
        <p14:creationId xmlns:p14="http://schemas.microsoft.com/office/powerpoint/2010/main" val="937661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There are many benefits of pathogen inactivation. It reduces the residual risk of transfusion transmitted infections that remain after donor screening and donation testing. It reduces the risk of emerging or unknown pathogens that can be transmitted during transfusion to a patient. And finally, it reduces the risk of a fatal adverse transfusion reaction, transfusion associated graft-vs-host disease, by rendering white cells inactive.</a:t>
            </a:r>
            <a:endParaRPr lang="en-US">
              <a:cs typeface="Calibri" panose="020F0502020204030204"/>
            </a:endParaRPr>
          </a:p>
          <a:p>
            <a:endParaRPr lang="en-US">
              <a:cs typeface="Calibri" panose="020F0502020204030204"/>
            </a:endParaRPr>
          </a:p>
          <a:p>
            <a:r>
              <a:rPr lang="en-US">
                <a:cs typeface="Calibri" panose="020F0502020204030204"/>
              </a:rPr>
              <a:t>All of these contribute to improved patient safety.</a:t>
            </a: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5</a:t>
            </a:fld>
            <a:endParaRPr lang="en-CA"/>
          </a:p>
        </p:txBody>
      </p:sp>
    </p:spTree>
    <p:extLst>
      <p:ext uri="{BB962C8B-B14F-4D97-AF65-F5344CB8AC3E}">
        <p14:creationId xmlns:p14="http://schemas.microsoft.com/office/powerpoint/2010/main" val="2403940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an additional layer of patient safety, Canadian Blood Services aims to introduce pathogen-reduced components and products, wherever possible.</a:t>
            </a:r>
            <a:r>
              <a:rPr lang="en-US">
                <a:cs typeface="Calibri"/>
              </a:rPr>
              <a:t> </a:t>
            </a:r>
            <a:r>
              <a:rPr lang="en-US">
                <a:cs typeface="Arial"/>
              </a:rPr>
              <a:t>In</a:t>
            </a:r>
            <a:r>
              <a:rPr lang="en-US" sz="1200">
                <a:cs typeface="Arial"/>
              </a:rPr>
              <a:t> 2007, we hosted an international consensus conference on pathogen inactivation technologies **including solvent detergent treatment for plasma** which at that time were starting to be used in some European countries.</a:t>
            </a:r>
            <a:r>
              <a:rPr lang="en-US">
                <a:cs typeface="Arial"/>
              </a:rPr>
              <a:t> </a:t>
            </a:r>
            <a:endParaRPr lang="en-US">
              <a:solidFill>
                <a:srgbClr val="ED7D31"/>
              </a:solidFill>
            </a:endParaRPr>
          </a:p>
          <a:p>
            <a:endParaRPr lang="en-US"/>
          </a:p>
          <a:p>
            <a:r>
              <a:rPr lang="en-US"/>
              <a:t> </a:t>
            </a:r>
            <a:r>
              <a:rPr lang="en-US">
                <a:cs typeface="Arial"/>
              </a:rPr>
              <a:t>Transition to S/D plasma as the main product for transfusion will begin in March 2023. The goal is that at least 80% of plasma use will consist of S/D plasma by September 2023.</a:t>
            </a:r>
            <a:endParaRPr lang="en-US">
              <a:solidFill>
                <a:srgbClr val="ED7D31"/>
              </a:solidFill>
              <a:cs typeface="Calibri"/>
            </a:endParaRPr>
          </a:p>
          <a:p>
            <a:endParaRPr lang="en-US">
              <a:cs typeface="Arial"/>
            </a:endParaRPr>
          </a:p>
          <a:p>
            <a:r>
              <a:rPr lang="en-US">
                <a:cs typeface="Arial"/>
              </a:rPr>
              <a:t>The introduction of Canadian Blood Services collected pathogen-reduced plasma, to be made available alongside S/D plasma, is tentatively planned for late 2024/25.</a:t>
            </a:r>
          </a:p>
          <a:p>
            <a:endParaRPr lang="en-US">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Arial"/>
              </a:rPr>
              <a:t>Once implemented, it is expected that approximately 80% of plasma use will consist of S/D plasma and 20% will consist of Canadian Blood Services collected pathogen-reduced plasma.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cs typeface="Arial"/>
              </a:rPr>
              <a:t>By 2025</a:t>
            </a:r>
            <a:r>
              <a:rPr lang="en-US">
                <a:cs typeface="Arial"/>
              </a:rPr>
              <a:t>,</a:t>
            </a:r>
            <a:r>
              <a:rPr lang="en-US" sz="1200">
                <a:cs typeface="Arial"/>
              </a:rPr>
              <a:t> the goal is for the majority of platelets and plasma for transfusion to be pathogen-reduced.</a:t>
            </a:r>
          </a:p>
          <a:p>
            <a:endParaRPr lang="en-US"/>
          </a:p>
          <a:p>
            <a:endParaRPr lang="en-US" sz="1200">
              <a:latin typeface="Arial"/>
              <a:cs typeface="Arial"/>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6</a:t>
            </a:fld>
            <a:endParaRPr lang="en-CA"/>
          </a:p>
        </p:txBody>
      </p:sp>
    </p:spTree>
    <p:extLst>
      <p:ext uri="{BB962C8B-B14F-4D97-AF65-F5344CB8AC3E}">
        <p14:creationId xmlns:p14="http://schemas.microsoft.com/office/powerpoint/2010/main" val="3485744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Plasma is produced from whole blood collections and from apheresis collections. Solvent detergent treatment reduces the risk of transfusion-transmitted pathogen infections and provides an additional layer of safety against:</a:t>
            </a:r>
          </a:p>
          <a:p>
            <a:pPr marL="285750" indent="-285750">
              <a:buFont typeface="Arial"/>
              <a:buChar char="•"/>
            </a:pPr>
            <a:r>
              <a:rPr lang="en-US"/>
              <a:t>Enveloped viruses (including Hepatitis B and C and HIV);</a:t>
            </a:r>
            <a:endParaRPr lang="en-US">
              <a:cs typeface="Calibri"/>
            </a:endParaRPr>
          </a:p>
          <a:p>
            <a:pPr marL="285750" indent="-285750">
              <a:buFont typeface="Arial"/>
              <a:buChar char="•"/>
            </a:pPr>
            <a:r>
              <a:rPr lang="en-US"/>
              <a:t>Bacteria;</a:t>
            </a:r>
            <a:endParaRPr lang="en-US">
              <a:cs typeface="Calibri"/>
            </a:endParaRPr>
          </a:p>
          <a:p>
            <a:pPr marL="285750" indent="-285750">
              <a:buFont typeface="Arial"/>
              <a:buChar char="•"/>
            </a:pPr>
            <a:r>
              <a:rPr lang="en-US"/>
              <a:t>Protozoa parasites;</a:t>
            </a:r>
            <a:endParaRPr lang="en-US">
              <a:cs typeface="Calibri"/>
            </a:endParaRPr>
          </a:p>
          <a:p>
            <a:pPr marL="285750" indent="-285750">
              <a:buFont typeface="Arial"/>
              <a:buChar char="•"/>
            </a:pPr>
            <a:r>
              <a:rPr lang="en-US"/>
              <a:t>Prions; and </a:t>
            </a:r>
            <a:endParaRPr lang="en-US">
              <a:cs typeface="Calibri"/>
            </a:endParaRPr>
          </a:p>
          <a:p>
            <a:pPr marL="285750" indent="-285750">
              <a:buFont typeface="Arial"/>
              <a:buChar char="•"/>
            </a:pPr>
            <a:r>
              <a:rPr lang="en-US"/>
              <a:t>White blood cells</a:t>
            </a:r>
            <a:endParaRPr lang="en-US">
              <a:cs typeface="Calibri"/>
            </a:endParaRPr>
          </a:p>
          <a:p>
            <a:endParaRPr lang="en-US">
              <a:cs typeface="Calibri"/>
            </a:endParaRPr>
          </a:p>
          <a:p>
            <a:r>
              <a:rPr lang="en-US"/>
              <a:t>However, please note that solvent detergent treatment is only effective for viruses enveloped in a lipid coat and/or large enough to be filtered. It is not effective against hepatitis A virus and parvovirus B19, so there are other risk-reducing steps in place for these viruses.</a:t>
            </a:r>
            <a:endParaRPr lang="en-US">
              <a:cs typeface="Calibri"/>
            </a:endParaRPr>
          </a:p>
          <a:p>
            <a:endParaRPr lang="en-US">
              <a:latin typeface="Calibri" panose="020F0502020204030204"/>
              <a:cs typeface="Calibri" panose="020F0502020204030204"/>
            </a:endParaRPr>
          </a:p>
          <a:p>
            <a:endParaRPr lang="en-CA" sz="1800">
              <a:latin typeface="Arial"/>
              <a:cs typeface="Arial"/>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7</a:t>
            </a:fld>
            <a:endParaRPr lang="en-CA"/>
          </a:p>
        </p:txBody>
      </p:sp>
    </p:spTree>
    <p:extLst>
      <p:ext uri="{BB962C8B-B14F-4D97-AF65-F5344CB8AC3E}">
        <p14:creationId xmlns:p14="http://schemas.microsoft.com/office/powerpoint/2010/main" val="132495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Canada, Octaplasma is the commercial name for the S/D plasma manufactured by </a:t>
            </a:r>
            <a:r>
              <a:rPr lang="en-US" err="1"/>
              <a:t>Octapharma</a:t>
            </a:r>
            <a:r>
              <a:rPr lang="en-US"/>
              <a:t>. Octaplasma is a pathogen-reduced form of frozen plasma that reduces the risk of transfusion-related viral infections and other adverse reactions.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Until March 2023, Octaplasma, the S/D plasma manufactured by </a:t>
            </a:r>
            <a:r>
              <a:rPr lang="en-US" err="1"/>
              <a:t>Octapharma</a:t>
            </a:r>
            <a:r>
              <a:rPr lang="en-US"/>
              <a:t>, was only available for special patient populations. Making it available to all patients is the most timely and cost-effective path to a pathogen-reduced plasma supply.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8</a:t>
            </a:fld>
            <a:endParaRPr lang="en-CA"/>
          </a:p>
        </p:txBody>
      </p:sp>
    </p:spTree>
    <p:extLst>
      <p:ext uri="{BB962C8B-B14F-4D97-AF65-F5344CB8AC3E}">
        <p14:creationId xmlns:p14="http://schemas.microsoft.com/office/powerpoint/2010/main" val="1952915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Using Octaplasma provides the following benefits to patients:</a:t>
            </a:r>
            <a:endParaRPr lang="en-US">
              <a:cs typeface="Calibri" panose="020F0502020204030204"/>
            </a:endParaRPr>
          </a:p>
          <a:p>
            <a:pPr marL="171450" indent="-171450">
              <a:buFont typeface="Arial"/>
              <a:buChar char="•"/>
            </a:pPr>
            <a:r>
              <a:rPr lang="en-US"/>
              <a:t>Decreased risk of bacterial, viral, protozoal infection;</a:t>
            </a:r>
            <a:endParaRPr lang="en-US">
              <a:cs typeface="Calibri" panose="020F0502020204030204"/>
            </a:endParaRPr>
          </a:p>
          <a:p>
            <a:pPr marL="171450" indent="-171450">
              <a:buFont typeface="Arial"/>
              <a:buChar char="•"/>
            </a:pPr>
            <a:r>
              <a:rPr lang="en-US"/>
              <a:t>It may be associated with a decreased risk of adverse reactions including allergic reactions, transfusion related acute lung injury (TRALI), and other immune reactions; and</a:t>
            </a:r>
            <a:endParaRPr lang="en-US">
              <a:cs typeface="Calibri" panose="020F0502020204030204"/>
            </a:endParaRPr>
          </a:p>
          <a:p>
            <a:pPr marL="171450" indent="-171450">
              <a:buFont typeface="Arial"/>
              <a:buChar char="•"/>
            </a:pPr>
            <a:r>
              <a:rPr lang="en-US"/>
              <a:t>The units have consistent levels of coagulation factors</a:t>
            </a:r>
            <a:endParaRPr lang="en-US">
              <a:cs typeface="Calibri" panose="020F0502020204030204"/>
            </a:endParaRPr>
          </a:p>
          <a:p>
            <a:endParaRPr lang="en-US"/>
          </a:p>
          <a:p>
            <a:r>
              <a:rPr lang="en-US"/>
              <a:t>The use of Octaplasma also benefits the blood system as it results in increased Canadian plasma available for fractionation.</a:t>
            </a:r>
            <a:endParaRPr lang="en-US">
              <a:cs typeface="Calibri"/>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9</a:t>
            </a:fld>
            <a:endParaRPr lang="en-CA"/>
          </a:p>
        </p:txBody>
      </p:sp>
    </p:spTree>
    <p:extLst>
      <p:ext uri="{BB962C8B-B14F-4D97-AF65-F5344CB8AC3E}">
        <p14:creationId xmlns:p14="http://schemas.microsoft.com/office/powerpoint/2010/main" val="3361851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Slide">
    <p:spTree>
      <p:nvGrpSpPr>
        <p:cNvPr id="1" name=""/>
        <p:cNvGrpSpPr/>
        <p:nvPr/>
      </p:nvGrpSpPr>
      <p:grpSpPr>
        <a:xfrm>
          <a:off x="0" y="0"/>
          <a:ext cx="0" cy="0"/>
          <a:chOff x="0" y="0"/>
          <a:chExt cx="0" cy="0"/>
        </a:xfrm>
      </p:grpSpPr>
      <p:sp>
        <p:nvSpPr>
          <p:cNvPr id="8" name="Body Level One…">
            <a:extLst>
              <a:ext uri="{FF2B5EF4-FFF2-40B4-BE49-F238E27FC236}">
                <a16:creationId xmlns:a16="http://schemas.microsoft.com/office/drawing/2014/main" id="{B8F45514-7B7B-44E1-9D60-359EC25A3994}"/>
              </a:ext>
            </a:extLst>
          </p:cNvPr>
          <p:cNvSpPr txBox="1">
            <a:spLocks noGrp="1"/>
          </p:cNvSpPr>
          <p:nvPr>
            <p:ph type="body" idx="1" hasCustomPrompt="1"/>
          </p:nvPr>
        </p:nvSpPr>
        <p:spPr>
          <a:xfrm>
            <a:off x="737342" y="5809145"/>
            <a:ext cx="7190678"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2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9" name="Title Text">
            <a:extLst>
              <a:ext uri="{FF2B5EF4-FFF2-40B4-BE49-F238E27FC236}">
                <a16:creationId xmlns:a16="http://schemas.microsoft.com/office/drawing/2014/main" id="{DA8EA7A6-422E-4D07-931B-5639E93C3FE5}"/>
              </a:ext>
            </a:extLst>
          </p:cNvPr>
          <p:cNvSpPr txBox="1">
            <a:spLocks noGrp="1"/>
          </p:cNvSpPr>
          <p:nvPr>
            <p:ph type="title" hasCustomPrompt="1"/>
          </p:nvPr>
        </p:nvSpPr>
        <p:spPr>
          <a:xfrm>
            <a:off x="744063" y="597417"/>
            <a:ext cx="10515600" cy="3974583"/>
          </a:xfrm>
          <a:prstGeom prst="rect">
            <a:avLst/>
          </a:prstGeom>
        </p:spPr>
        <p:txBody>
          <a:bodyPr anchor="b">
            <a:normAutofit/>
          </a:bodyPr>
          <a:lstStyle>
            <a:lvl1pPr algn="l" defTabSz="415431">
              <a:defRPr sz="4000" b="1">
                <a:solidFill>
                  <a:srgbClr val="464544"/>
                </a:solidFill>
                <a:latin typeface="Arial" panose="020B0604020202020204" pitchFamily="34" charset="0"/>
                <a:ea typeface="Arial" panose="020B0604020202020204" pitchFamily="34" charset="0"/>
                <a:cs typeface="Arial" panose="020B0604020202020204" pitchFamily="34" charset="0"/>
                <a:sym typeface="Alright Sans Bold"/>
              </a:defRPr>
            </a:lvl1pPr>
          </a:lstStyle>
          <a:p>
            <a:r>
              <a:rPr lang="en-CA"/>
              <a:t>Insert presentation title here</a:t>
            </a:r>
            <a:endParaRPr/>
          </a:p>
        </p:txBody>
      </p:sp>
      <p:pic>
        <p:nvPicPr>
          <p:cNvPr id="22" name="Image" descr="Image">
            <a:extLst>
              <a:ext uri="{FF2B5EF4-FFF2-40B4-BE49-F238E27FC236}">
                <a16:creationId xmlns:a16="http://schemas.microsoft.com/office/drawing/2014/main" id="{5A73DCE5-4761-48D2-82FF-69E694E552B9}"/>
              </a:ext>
            </a:extLst>
          </p:cNvPr>
          <p:cNvPicPr>
            <a:picLocks noChangeAspect="1"/>
          </p:cNvPicPr>
          <p:nvPr userDrawn="1"/>
        </p:nvPicPr>
        <p:blipFill>
          <a:blip r:embed="rId2"/>
          <a:srcRect l="20701" t="42362" r="20701" b="42362"/>
          <a:stretch>
            <a:fillRect/>
          </a:stretch>
        </p:blipFill>
        <p:spPr>
          <a:xfrm>
            <a:off x="8847904" y="5398341"/>
            <a:ext cx="2528199" cy="509286"/>
          </a:xfrm>
          <a:prstGeom prst="rect">
            <a:avLst/>
          </a:prstGeom>
          <a:ln w="12700">
            <a:miter lim="400000"/>
          </a:ln>
        </p:spPr>
      </p:pic>
      <p:sp>
        <p:nvSpPr>
          <p:cNvPr id="3" name="Content Placeholder 2">
            <a:extLst>
              <a:ext uri="{FF2B5EF4-FFF2-40B4-BE49-F238E27FC236}">
                <a16:creationId xmlns:a16="http://schemas.microsoft.com/office/drawing/2014/main" id="{9274ECC8-4DCC-4310-B82A-DAD3990D9196}"/>
              </a:ext>
            </a:extLst>
          </p:cNvPr>
          <p:cNvSpPr>
            <a:spLocks noGrp="1"/>
          </p:cNvSpPr>
          <p:nvPr>
            <p:ph sz="quarter" idx="10" hasCustomPrompt="1"/>
          </p:nvPr>
        </p:nvSpPr>
        <p:spPr>
          <a:xfrm>
            <a:off x="737343" y="5287158"/>
            <a:ext cx="7190678" cy="584697"/>
          </a:xfrm>
        </p:spPr>
        <p:txBody>
          <a:bodyPr anchor="b">
            <a:normAutofit/>
          </a:bodyPr>
          <a:lstStyle>
            <a:lvl1pPr marL="0" indent="0">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7" name="Picture 6">
            <a:extLst>
              <a:ext uri="{FF2B5EF4-FFF2-40B4-BE49-F238E27FC236}">
                <a16:creationId xmlns:a16="http://schemas.microsoft.com/office/drawing/2014/main" id="{46355278-06BA-494C-9449-8BEB7976B047}"/>
              </a:ext>
            </a:extLst>
          </p:cNvPr>
          <p:cNvPicPr>
            <a:picLocks noChangeAspect="1"/>
          </p:cNvPicPr>
          <p:nvPr userDrawn="1"/>
        </p:nvPicPr>
        <p:blipFill>
          <a:blip r:embed="rId3"/>
          <a:stretch>
            <a:fillRect/>
          </a:stretch>
        </p:blipFill>
        <p:spPr>
          <a:xfrm>
            <a:off x="838199" y="5062888"/>
            <a:ext cx="10515600" cy="90931"/>
          </a:xfrm>
          <a:prstGeom prst="rect">
            <a:avLst/>
          </a:prstGeom>
        </p:spPr>
      </p:pic>
    </p:spTree>
    <p:extLst>
      <p:ext uri="{BB962C8B-B14F-4D97-AF65-F5344CB8AC3E}">
        <p14:creationId xmlns:p14="http://schemas.microsoft.com/office/powerpoint/2010/main" val="2003912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Column ">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2C1FFFA-F8F9-470E-8FED-3F1D897FF781}"/>
              </a:ext>
            </a:extLst>
          </p:cNvPr>
          <p:cNvSpPr>
            <a:spLocks noGrp="1"/>
          </p:cNvSpPr>
          <p:nvPr>
            <p:ph type="title"/>
          </p:nvPr>
        </p:nvSpPr>
        <p:spPr>
          <a:xfrm>
            <a:off x="764235" y="0"/>
            <a:ext cx="10618701"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2" name="Text Placeholder 3">
            <a:extLst>
              <a:ext uri="{FF2B5EF4-FFF2-40B4-BE49-F238E27FC236}">
                <a16:creationId xmlns:a16="http://schemas.microsoft.com/office/drawing/2014/main" id="{8FFEDE44-279D-47DA-9124-22D169862C2F}"/>
              </a:ext>
            </a:extLst>
          </p:cNvPr>
          <p:cNvSpPr>
            <a:spLocks noGrp="1"/>
          </p:cNvSpPr>
          <p:nvPr>
            <p:ph type="body" sz="quarter" idx="14"/>
          </p:nvPr>
        </p:nvSpPr>
        <p:spPr>
          <a:xfrm>
            <a:off x="847160"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3">
            <a:extLst>
              <a:ext uri="{FF2B5EF4-FFF2-40B4-BE49-F238E27FC236}">
                <a16:creationId xmlns:a16="http://schemas.microsoft.com/office/drawing/2014/main" id="{7149168C-BC7C-4EF4-95CF-AB5B0545BFD4}"/>
              </a:ext>
            </a:extLst>
          </p:cNvPr>
          <p:cNvSpPr>
            <a:spLocks noGrp="1"/>
          </p:cNvSpPr>
          <p:nvPr>
            <p:ph type="body" sz="quarter" idx="15"/>
          </p:nvPr>
        </p:nvSpPr>
        <p:spPr>
          <a:xfrm>
            <a:off x="6201337"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75178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Column + ImageSourc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2C1FFFA-F8F9-470E-8FED-3F1D897FF781}"/>
              </a:ext>
            </a:extLst>
          </p:cNvPr>
          <p:cNvSpPr>
            <a:spLocks noGrp="1"/>
          </p:cNvSpPr>
          <p:nvPr>
            <p:ph type="title"/>
          </p:nvPr>
        </p:nvSpPr>
        <p:spPr>
          <a:xfrm>
            <a:off x="764235" y="0"/>
            <a:ext cx="10618701"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2" name="Text Placeholder 3">
            <a:extLst>
              <a:ext uri="{FF2B5EF4-FFF2-40B4-BE49-F238E27FC236}">
                <a16:creationId xmlns:a16="http://schemas.microsoft.com/office/drawing/2014/main" id="{8FFEDE44-279D-47DA-9124-22D169862C2F}"/>
              </a:ext>
            </a:extLst>
          </p:cNvPr>
          <p:cNvSpPr>
            <a:spLocks noGrp="1"/>
          </p:cNvSpPr>
          <p:nvPr>
            <p:ph type="body" sz="quarter" idx="14"/>
          </p:nvPr>
        </p:nvSpPr>
        <p:spPr>
          <a:xfrm>
            <a:off x="847160"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3">
            <a:extLst>
              <a:ext uri="{FF2B5EF4-FFF2-40B4-BE49-F238E27FC236}">
                <a16:creationId xmlns:a16="http://schemas.microsoft.com/office/drawing/2014/main" id="{7149168C-BC7C-4EF4-95CF-AB5B0545BFD4}"/>
              </a:ext>
            </a:extLst>
          </p:cNvPr>
          <p:cNvSpPr>
            <a:spLocks noGrp="1"/>
          </p:cNvSpPr>
          <p:nvPr>
            <p:ph type="body" sz="quarter" idx="15"/>
          </p:nvPr>
        </p:nvSpPr>
        <p:spPr>
          <a:xfrm>
            <a:off x="6201337"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AFFDC3-ED72-8C47-B4E0-87BFB6505E35}"/>
              </a:ext>
            </a:extLst>
          </p:cNvPr>
          <p:cNvSpPr>
            <a:spLocks noGrp="1"/>
          </p:cNvSpPr>
          <p:nvPr>
            <p:ph sz="quarter" idx="16" hasCustomPrompt="1"/>
          </p:nvPr>
        </p:nvSpPr>
        <p:spPr>
          <a:xfrm>
            <a:off x="3674226" y="6051176"/>
            <a:ext cx="7351678" cy="806824"/>
          </a:xfrm>
        </p:spPr>
        <p:txBody>
          <a:bodyPr>
            <a:normAutofit/>
          </a:bodyPr>
          <a:lstStyle>
            <a:lvl1pPr marL="0" indent="0" algn="r">
              <a:buNone/>
              <a:defRPr sz="1600" i="1">
                <a:solidFill>
                  <a:schemeClr val="tx2"/>
                </a:solidFill>
              </a:defRPr>
            </a:lvl1pPr>
          </a:lstStyle>
          <a:p>
            <a:pPr lvl="0"/>
            <a:r>
              <a:rPr lang="en-CA" sz="1600" i="1"/>
              <a:t>Image source</a:t>
            </a:r>
            <a:endParaRPr lang="en-CA"/>
          </a:p>
        </p:txBody>
      </p:sp>
    </p:spTree>
    <p:extLst>
      <p:ext uri="{BB962C8B-B14F-4D97-AF65-F5344CB8AC3E}">
        <p14:creationId xmlns:p14="http://schemas.microsoft.com/office/powerpoint/2010/main" val="1631931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Column + Figures">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564965EF-A34A-4B95-9AC0-14072CC2896D}"/>
              </a:ext>
            </a:extLst>
          </p:cNvPr>
          <p:cNvSpPr>
            <a:spLocks noGrp="1"/>
          </p:cNvSpPr>
          <p:nvPr>
            <p:ph type="body" sz="quarter" idx="14" hasCustomPrompt="1"/>
          </p:nvPr>
        </p:nvSpPr>
        <p:spPr>
          <a:xfrm>
            <a:off x="6170612"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1" name="Text Placeholder 9">
            <a:extLst>
              <a:ext uri="{FF2B5EF4-FFF2-40B4-BE49-F238E27FC236}">
                <a16:creationId xmlns:a16="http://schemas.microsoft.com/office/drawing/2014/main" id="{1A3CE7CF-A364-4D86-9044-63D467BA98FA}"/>
              </a:ext>
            </a:extLst>
          </p:cNvPr>
          <p:cNvSpPr>
            <a:spLocks noGrp="1"/>
          </p:cNvSpPr>
          <p:nvPr>
            <p:ph type="body" sz="quarter" idx="15" hasCustomPrompt="1"/>
          </p:nvPr>
        </p:nvSpPr>
        <p:spPr>
          <a:xfrm>
            <a:off x="838471"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4" name="Title Placeholder 1">
            <a:extLst>
              <a:ext uri="{FF2B5EF4-FFF2-40B4-BE49-F238E27FC236}">
                <a16:creationId xmlns:a16="http://schemas.microsoft.com/office/drawing/2014/main" id="{DA286B41-32C1-4A24-A30D-E1F6278232DF}"/>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5" name="Text Placeholder 3">
            <a:extLst>
              <a:ext uri="{FF2B5EF4-FFF2-40B4-BE49-F238E27FC236}">
                <a16:creationId xmlns:a16="http://schemas.microsoft.com/office/drawing/2014/main" id="{FF505823-1A0D-4EE8-9757-B0BC0A722940}"/>
              </a:ext>
            </a:extLst>
          </p:cNvPr>
          <p:cNvSpPr>
            <a:spLocks noGrp="1"/>
          </p:cNvSpPr>
          <p:nvPr>
            <p:ph type="body" sz="quarter" idx="16"/>
          </p:nvPr>
        </p:nvSpPr>
        <p:spPr>
          <a:xfrm>
            <a:off x="847160" y="2588557"/>
            <a:ext cx="5181600" cy="3467101"/>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6" name="Text Placeholder 3">
            <a:extLst>
              <a:ext uri="{FF2B5EF4-FFF2-40B4-BE49-F238E27FC236}">
                <a16:creationId xmlns:a16="http://schemas.microsoft.com/office/drawing/2014/main" id="{B62D1BFE-0502-4E79-A69D-79E5FED7870A}"/>
              </a:ext>
            </a:extLst>
          </p:cNvPr>
          <p:cNvSpPr>
            <a:spLocks noGrp="1"/>
          </p:cNvSpPr>
          <p:nvPr>
            <p:ph type="body" sz="quarter" idx="17"/>
          </p:nvPr>
        </p:nvSpPr>
        <p:spPr>
          <a:xfrm>
            <a:off x="6201337" y="2588557"/>
            <a:ext cx="5181600" cy="3467101"/>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72197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838200" y="1143000"/>
            <a:ext cx="10515600" cy="4724400"/>
          </a:xfrm>
        </p:spPr>
        <p:txBody>
          <a:bodyPr/>
          <a:lstStyle>
            <a:lvl1pPr marL="0" indent="0">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2574531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 bullets">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6165476" y="1143000"/>
            <a:ext cx="5188324" cy="4724400"/>
          </a:xfrm>
        </p:spPr>
        <p:txBody>
          <a:bodyPr/>
          <a:lstStyle>
            <a:lvl1pPr marL="0" indent="0">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7" name="Text Placeholder 3">
            <a:extLst>
              <a:ext uri="{FF2B5EF4-FFF2-40B4-BE49-F238E27FC236}">
                <a16:creationId xmlns:a16="http://schemas.microsoft.com/office/drawing/2014/main" id="{D0D20881-23DE-40CC-AD9B-65F68ADE8EB5}"/>
              </a:ext>
            </a:extLst>
          </p:cNvPr>
          <p:cNvSpPr>
            <a:spLocks noGrp="1"/>
          </p:cNvSpPr>
          <p:nvPr>
            <p:ph type="body" sz="quarter" idx="16"/>
          </p:nvPr>
        </p:nvSpPr>
        <p:spPr>
          <a:xfrm>
            <a:off x="744645" y="1249792"/>
            <a:ext cx="4662487" cy="451081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51078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 Key finding">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5513294" y="1143000"/>
            <a:ext cx="5840506" cy="4724400"/>
          </a:xfrm>
        </p:spPr>
        <p:txBody>
          <a:bodyPr/>
          <a:lstStyle>
            <a:lvl1pPr marL="0" indent="0" algn="ctr">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0CA95E4-A346-4879-B782-C1A8F135828B}"/>
              </a:ext>
            </a:extLst>
          </p:cNvPr>
          <p:cNvSpPr>
            <a:spLocks noGrp="1"/>
          </p:cNvSpPr>
          <p:nvPr>
            <p:ph sz="quarter" idx="18" hasCustomPrompt="1"/>
          </p:nvPr>
        </p:nvSpPr>
        <p:spPr>
          <a:xfrm>
            <a:off x="838200" y="1209675"/>
            <a:ext cx="4419600" cy="4657725"/>
          </a:xfrm>
        </p:spPr>
        <p:txBody>
          <a:bodyPr>
            <a:normAutofit/>
          </a:bodyPr>
          <a:lstStyle>
            <a:lvl1pPr marL="0" indent="0" algn="ctr">
              <a:spcBef>
                <a:spcPts val="0"/>
              </a:spcBef>
              <a:buNone/>
              <a:defRPr sz="3000" b="1">
                <a:solidFill>
                  <a:schemeClr val="tx1"/>
                </a:solidFill>
              </a:defRPr>
            </a:lvl1pPr>
            <a:lvl2pPr marL="457200" indent="0">
              <a:buNone/>
              <a:defRPr sz="3600" b="1"/>
            </a:lvl2pPr>
            <a:lvl3pPr marL="914400" indent="0">
              <a:buNone/>
              <a:defRPr sz="3600" b="1"/>
            </a:lvl3pPr>
            <a:lvl4pPr marL="1371600" indent="0">
              <a:buNone/>
              <a:defRPr sz="3600" b="1"/>
            </a:lvl4pPr>
            <a:lvl5pPr marL="1828800" indent="0">
              <a:buNone/>
              <a:defRPr sz="3600" b="1"/>
            </a:lvl5pPr>
          </a:lstStyle>
          <a:p>
            <a:pPr lvl="0"/>
            <a:r>
              <a:rPr lang="en-US"/>
              <a:t>Insert key </a:t>
            </a:r>
          </a:p>
          <a:p>
            <a:pPr lvl="0"/>
            <a:r>
              <a:rPr lang="en-US"/>
              <a:t>finding here</a:t>
            </a:r>
          </a:p>
        </p:txBody>
      </p:sp>
    </p:spTree>
    <p:extLst>
      <p:ext uri="{BB962C8B-B14F-4D97-AF65-F5344CB8AC3E}">
        <p14:creationId xmlns:p14="http://schemas.microsoft.com/office/powerpoint/2010/main" val="1058406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1648224238"/>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a:latin typeface="Arial" panose="020B0604020202020204" pitchFamily="34" charset="0"/>
                          <a:cs typeface="Arial" panose="020B0604020202020204" pitchFamily="34" charset="0"/>
                        </a:rPr>
                        <a:t>Aug</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Sep</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Oct</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Nov</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Dec</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Jan</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Feb</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Mar</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68125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1648224238"/>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a:latin typeface="Arial" panose="020B0604020202020204" pitchFamily="34" charset="0"/>
                          <a:cs typeface="Arial" panose="020B0604020202020204" pitchFamily="34" charset="0"/>
                        </a:rPr>
                        <a:t>Aug</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Sep</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Oct</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Nov</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Dec</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Jan</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Feb</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Mar</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681257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1648224238"/>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a:latin typeface="Arial" panose="020B0604020202020204" pitchFamily="34" charset="0"/>
                          <a:cs typeface="Arial" panose="020B0604020202020204" pitchFamily="34" charset="0"/>
                        </a:rPr>
                        <a:t>Aug</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Sep</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Oct</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Nov</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Dec</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Jan</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Feb</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Mar</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68125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1648224238"/>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a:latin typeface="Arial" panose="020B0604020202020204" pitchFamily="34" charset="0"/>
                          <a:cs typeface="Arial" panose="020B0604020202020204" pitchFamily="34" charset="0"/>
                        </a:rPr>
                        <a:t>Aug</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Sep</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Oct</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Nov</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Dec</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Jan</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Feb</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Mar</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68125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Slide_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A106DA-E128-774F-B78E-7E2CB9C8C4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7018"/>
          <a:stretch/>
        </p:blipFill>
        <p:spPr>
          <a:xfrm>
            <a:off x="0" y="0"/>
            <a:ext cx="12197816" cy="5005137"/>
          </a:xfrm>
          <a:prstGeom prst="rect">
            <a:avLst/>
          </a:prstGeom>
        </p:spPr>
      </p:pic>
      <p:sp>
        <p:nvSpPr>
          <p:cNvPr id="12" name="Content Placeholder 2">
            <a:extLst>
              <a:ext uri="{FF2B5EF4-FFF2-40B4-BE49-F238E27FC236}">
                <a16:creationId xmlns:a16="http://schemas.microsoft.com/office/drawing/2014/main" id="{5F3CEBC6-B788-3C4C-8E8B-873CBE880822}"/>
              </a:ext>
            </a:extLst>
          </p:cNvPr>
          <p:cNvSpPr>
            <a:spLocks noGrp="1"/>
          </p:cNvSpPr>
          <p:nvPr>
            <p:ph sz="quarter" idx="10" hasCustomPrompt="1"/>
          </p:nvPr>
        </p:nvSpPr>
        <p:spPr>
          <a:xfrm>
            <a:off x="737343" y="4592360"/>
            <a:ext cx="6624749" cy="847147"/>
          </a:xfrm>
        </p:spPr>
        <p:txBody>
          <a:bodyPr anchor="ctr">
            <a:normAutofit/>
          </a:bodyPr>
          <a:lstStyle>
            <a:lvl1pPr marL="0" indent="0">
              <a:buNone/>
              <a:defRPr sz="3200" b="1"/>
            </a:lvl1pPr>
            <a:lvl2pPr marL="457200" indent="0">
              <a:buNone/>
              <a:defRPr/>
            </a:lvl2pPr>
            <a:lvl3pPr marL="914400" indent="0">
              <a:buNone/>
              <a:defRPr/>
            </a:lvl3pPr>
            <a:lvl4pPr marL="1371600" indent="0">
              <a:buNone/>
              <a:defRPr/>
            </a:lvl4pPr>
            <a:lvl5pPr marL="1828800" indent="0">
              <a:buNone/>
              <a:defRPr/>
            </a:lvl5pPr>
          </a:lstStyle>
          <a:p>
            <a:pPr lvl="0"/>
            <a:r>
              <a:rPr lang="en-US"/>
              <a:t>Insert presentation title here</a:t>
            </a:r>
            <a:endParaRPr lang="en-CA"/>
          </a:p>
        </p:txBody>
      </p:sp>
      <p:sp>
        <p:nvSpPr>
          <p:cNvPr id="8" name="Body Level One…">
            <a:extLst>
              <a:ext uri="{FF2B5EF4-FFF2-40B4-BE49-F238E27FC236}">
                <a16:creationId xmlns:a16="http://schemas.microsoft.com/office/drawing/2014/main" id="{D583AB4B-A4A0-814D-8FB8-3E0768C37039}"/>
              </a:ext>
            </a:extLst>
          </p:cNvPr>
          <p:cNvSpPr txBox="1">
            <a:spLocks noGrp="1"/>
          </p:cNvSpPr>
          <p:nvPr>
            <p:ph type="body" idx="11" hasCustomPrompt="1"/>
          </p:nvPr>
        </p:nvSpPr>
        <p:spPr>
          <a:xfrm>
            <a:off x="737342" y="5809145"/>
            <a:ext cx="6624749"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0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10" name="Content Placeholder 2">
            <a:extLst>
              <a:ext uri="{FF2B5EF4-FFF2-40B4-BE49-F238E27FC236}">
                <a16:creationId xmlns:a16="http://schemas.microsoft.com/office/drawing/2014/main" id="{454024B3-6B58-1947-895C-858232006487}"/>
              </a:ext>
            </a:extLst>
          </p:cNvPr>
          <p:cNvSpPr>
            <a:spLocks noGrp="1"/>
          </p:cNvSpPr>
          <p:nvPr>
            <p:ph sz="quarter" idx="12" hasCustomPrompt="1"/>
          </p:nvPr>
        </p:nvSpPr>
        <p:spPr>
          <a:xfrm>
            <a:off x="737343" y="5439508"/>
            <a:ext cx="6624749" cy="432347"/>
          </a:xfrm>
        </p:spPr>
        <p:txBody>
          <a:bodyPr anchor="b">
            <a:normAutofit/>
          </a:bodyP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6" name="Image" descr="Image">
            <a:extLst>
              <a:ext uri="{FF2B5EF4-FFF2-40B4-BE49-F238E27FC236}">
                <a16:creationId xmlns:a16="http://schemas.microsoft.com/office/drawing/2014/main" id="{E6C0DA16-D882-EF41-9455-179AB4F6C82B}"/>
              </a:ext>
            </a:extLst>
          </p:cNvPr>
          <p:cNvPicPr>
            <a:picLocks noChangeAspect="1"/>
          </p:cNvPicPr>
          <p:nvPr userDrawn="1"/>
        </p:nvPicPr>
        <p:blipFill>
          <a:blip r:embed="rId3"/>
          <a:srcRect l="20701" t="42362" r="20701" b="42362"/>
          <a:stretch>
            <a:fillRect/>
          </a:stretch>
        </p:blipFill>
        <p:spPr>
          <a:xfrm>
            <a:off x="8847904" y="5504218"/>
            <a:ext cx="2528199" cy="509286"/>
          </a:xfrm>
          <a:prstGeom prst="rect">
            <a:avLst/>
          </a:prstGeom>
          <a:ln w="12700">
            <a:miter lim="400000"/>
          </a:ln>
        </p:spPr>
      </p:pic>
    </p:spTree>
    <p:extLst>
      <p:ext uri="{BB962C8B-B14F-4D97-AF65-F5344CB8AC3E}">
        <p14:creationId xmlns:p14="http://schemas.microsoft.com/office/powerpoint/2010/main" val="1227090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1648224238"/>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a:latin typeface="Arial" panose="020B0604020202020204" pitchFamily="34" charset="0"/>
                          <a:cs typeface="Arial" panose="020B0604020202020204" pitchFamily="34" charset="0"/>
                        </a:rPr>
                        <a:t>Aug</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Sep</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Oct</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Nov</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Dec</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Jan</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Feb</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Mar</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1849426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1648224238"/>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a:latin typeface="Arial" panose="020B0604020202020204" pitchFamily="34" charset="0"/>
                          <a:cs typeface="Arial" panose="020B0604020202020204" pitchFamily="34" charset="0"/>
                        </a:rPr>
                        <a:t>Aug</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Sep</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Oct</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Nov</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Dec</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Jan</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Feb</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Mar</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68125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1648224238"/>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a:latin typeface="Arial" panose="020B0604020202020204" pitchFamily="34" charset="0"/>
                          <a:cs typeface="Arial" panose="020B0604020202020204" pitchFamily="34" charset="0"/>
                        </a:rPr>
                        <a:t>Aug</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Sep</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Oct</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Nov</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Dec</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Jan</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Feb</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Mar</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68125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FF86CB-8E87-4935-AFC6-926708669B0C}"/>
              </a:ext>
            </a:extLst>
          </p:cNvPr>
          <p:cNvSpPr/>
          <p:nvPr userDrawn="1"/>
        </p:nvSpPr>
        <p:spPr>
          <a:xfrm>
            <a:off x="-1" y="0"/>
            <a:ext cx="12192001"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1233518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Section Heade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9656DA-A5DE-5B4B-AD17-8CF6030640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4"/>
            <a:ext cx="12192000" cy="6857591"/>
          </a:xfrm>
          <a:prstGeom prst="rect">
            <a:avLst/>
          </a:prstGeom>
        </p:spPr>
      </p:pic>
      <p:sp>
        <p:nvSpPr>
          <p:cNvPr id="7" name="Rectangle 6">
            <a:extLst>
              <a:ext uri="{FF2B5EF4-FFF2-40B4-BE49-F238E27FC236}">
                <a16:creationId xmlns:a16="http://schemas.microsoft.com/office/drawing/2014/main" id="{B3FF86CB-8E87-4935-AFC6-926708669B0C}"/>
              </a:ext>
            </a:extLst>
          </p:cNvPr>
          <p:cNvSpPr/>
          <p:nvPr userDrawn="1"/>
        </p:nvSpPr>
        <p:spPr>
          <a:xfrm>
            <a:off x="1" y="5101389"/>
            <a:ext cx="12192000" cy="176250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42609237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tatement Tex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62CDF0-C719-4392-88F5-CD858A7DCE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59" y="0"/>
            <a:ext cx="6083808" cy="6858000"/>
          </a:xfrm>
          <a:prstGeom prst="rect">
            <a:avLst/>
          </a:prstGeom>
        </p:spPr>
      </p:pic>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Content Placeholder 2">
            <a:extLst>
              <a:ext uri="{FF2B5EF4-FFF2-40B4-BE49-F238E27FC236}">
                <a16:creationId xmlns:a16="http://schemas.microsoft.com/office/drawing/2014/main" id="{52F9E5F4-DB6E-4D11-A83C-AF832E5BAC23}"/>
              </a:ext>
            </a:extLst>
          </p:cNvPr>
          <p:cNvSpPr>
            <a:spLocks noGrp="1"/>
          </p:cNvSpPr>
          <p:nvPr>
            <p:ph sz="quarter" idx="14" hasCustomPrompt="1"/>
          </p:nvPr>
        </p:nvSpPr>
        <p:spPr>
          <a:xfrm>
            <a:off x="6095999" y="6051176"/>
            <a:ext cx="6095999" cy="806824"/>
          </a:xfrm>
        </p:spPr>
        <p:txBody>
          <a:bodyPr>
            <a:normAutofit/>
          </a:bodyPr>
          <a:lstStyle>
            <a:lvl1pPr marL="0" indent="0" algn="r">
              <a:buNone/>
              <a:defRPr lang="en-CA" sz="1600" smtClean="0">
                <a:solidFill>
                  <a:schemeClr val="accent1">
                    <a:lumMod val="20000"/>
                    <a:lumOff val="80000"/>
                  </a:schemeClr>
                </a:solidFill>
                <a:effectLst/>
                <a:latin typeface="Arial" panose="020B0604020202020204" pitchFamily="34" charset="0"/>
              </a:defRPr>
            </a:lvl1pPr>
          </a:lstStyle>
          <a:p>
            <a:pPr algn="ctr"/>
            <a:r>
              <a:rPr lang="en-CA"/>
              <a:t>First name, identifier (e.g., Emily, blood donor)</a:t>
            </a:r>
          </a:p>
        </p:txBody>
      </p:sp>
      <p:sp>
        <p:nvSpPr>
          <p:cNvPr id="7" name="Title 1">
            <a:extLst>
              <a:ext uri="{FF2B5EF4-FFF2-40B4-BE49-F238E27FC236}">
                <a16:creationId xmlns:a16="http://schemas.microsoft.com/office/drawing/2014/main" id="{6B8E44F0-5CEC-4CE9-BC3F-026758AA713D}"/>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5775035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Section Heade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9656DA-A5DE-5B4B-AD17-8CF6030640E6}"/>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0" y="204"/>
            <a:ext cx="12192000" cy="6857591"/>
          </a:xfrm>
          <a:prstGeom prst="rect">
            <a:avLst/>
          </a:prstGeom>
        </p:spPr>
      </p:pic>
      <p:sp>
        <p:nvSpPr>
          <p:cNvPr id="7" name="Rectangle 6">
            <a:extLst>
              <a:ext uri="{FF2B5EF4-FFF2-40B4-BE49-F238E27FC236}">
                <a16:creationId xmlns:a16="http://schemas.microsoft.com/office/drawing/2014/main" id="{B3FF86CB-8E87-4935-AFC6-926708669B0C}"/>
              </a:ext>
            </a:extLst>
          </p:cNvPr>
          <p:cNvSpPr/>
          <p:nvPr userDrawn="1"/>
        </p:nvSpPr>
        <p:spPr>
          <a:xfrm>
            <a:off x="1" y="5101389"/>
            <a:ext cx="12192000" cy="176250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26278507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tatement Tex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62CDF0-C719-4392-88F5-CD858A7DCE2B}"/>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37359" y="0"/>
            <a:ext cx="6083808" cy="6858000"/>
          </a:xfrm>
          <a:prstGeom prst="rect">
            <a:avLst/>
          </a:prstGeom>
        </p:spPr>
      </p:pic>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Content Placeholder 2">
            <a:extLst>
              <a:ext uri="{FF2B5EF4-FFF2-40B4-BE49-F238E27FC236}">
                <a16:creationId xmlns:a16="http://schemas.microsoft.com/office/drawing/2014/main" id="{52F9E5F4-DB6E-4D11-A83C-AF832E5BAC23}"/>
              </a:ext>
            </a:extLst>
          </p:cNvPr>
          <p:cNvSpPr>
            <a:spLocks noGrp="1"/>
          </p:cNvSpPr>
          <p:nvPr>
            <p:ph sz="quarter" idx="14" hasCustomPrompt="1"/>
          </p:nvPr>
        </p:nvSpPr>
        <p:spPr>
          <a:xfrm>
            <a:off x="6095999" y="6051176"/>
            <a:ext cx="6095999" cy="806824"/>
          </a:xfrm>
        </p:spPr>
        <p:txBody>
          <a:bodyPr>
            <a:normAutofit/>
          </a:bodyPr>
          <a:lstStyle>
            <a:lvl1pPr marL="0" indent="0" algn="r">
              <a:buNone/>
              <a:defRPr lang="en-CA" sz="1600" smtClean="0">
                <a:solidFill>
                  <a:schemeClr val="accent1">
                    <a:lumMod val="20000"/>
                    <a:lumOff val="80000"/>
                  </a:schemeClr>
                </a:solidFill>
                <a:effectLst/>
                <a:latin typeface="Arial" panose="020B0604020202020204" pitchFamily="34" charset="0"/>
              </a:defRPr>
            </a:lvl1pPr>
          </a:lstStyle>
          <a:p>
            <a:pPr algn="ctr"/>
            <a:r>
              <a:rPr lang="en-CA"/>
              <a:t>First name, identifier (e.g., Emily, blood donor)</a:t>
            </a:r>
          </a:p>
        </p:txBody>
      </p:sp>
      <p:sp>
        <p:nvSpPr>
          <p:cNvPr id="7" name="Title 1">
            <a:extLst>
              <a:ext uri="{FF2B5EF4-FFF2-40B4-BE49-F238E27FC236}">
                <a16:creationId xmlns:a16="http://schemas.microsoft.com/office/drawing/2014/main" id="{6B8E44F0-5CEC-4CE9-BC3F-026758AA713D}"/>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30325106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Picture Placeholder 2">
            <a:extLst>
              <a:ext uri="{FF2B5EF4-FFF2-40B4-BE49-F238E27FC236}">
                <a16:creationId xmlns:a16="http://schemas.microsoft.com/office/drawing/2014/main" id="{B296A531-C4BD-4D5E-87B7-57FB9A7C9E47}"/>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7" name="Content Placeholder 2">
            <a:extLst>
              <a:ext uri="{FF2B5EF4-FFF2-40B4-BE49-F238E27FC236}">
                <a16:creationId xmlns:a16="http://schemas.microsoft.com/office/drawing/2014/main" id="{01762D22-9049-4C33-9AE2-DD8325879D8C}"/>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1">
                    <a:lumMod val="20000"/>
                    <a:lumOff val="80000"/>
                  </a:schemeClr>
                </a:solidFill>
                <a:effectLst/>
                <a:latin typeface="Arial" panose="020B0604020202020204" pitchFamily="34" charset="0"/>
              </a:defRPr>
            </a:lvl1pPr>
          </a:lstStyle>
          <a:p>
            <a:pPr lvl="0"/>
            <a:r>
              <a:rPr lang="en-CA"/>
              <a:t>Image source</a:t>
            </a:r>
          </a:p>
        </p:txBody>
      </p:sp>
      <p:sp>
        <p:nvSpPr>
          <p:cNvPr id="8" name="Title 1">
            <a:extLst>
              <a:ext uri="{FF2B5EF4-FFF2-40B4-BE49-F238E27FC236}">
                <a16:creationId xmlns:a16="http://schemas.microsoft.com/office/drawing/2014/main" id="{D76C72E1-F4FD-44E9-8EF2-0463E416AA86}"/>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8861896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FFFEF3-8C0A-4055-8C43-5C799AC0E57C}"/>
              </a:ext>
            </a:extLst>
          </p:cNvPr>
          <p:cNvSpPr/>
          <p:nvPr userDrawn="1"/>
        </p:nvSpPr>
        <p:spPr>
          <a:xfrm>
            <a:off x="-1" y="0"/>
            <a:ext cx="12192001"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1E1FA4F1-4762-43B4-A2EA-C59D70AAF242}"/>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558590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Slide_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B87A48-C6C9-FB49-A437-E448DAB6D6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Tree>
    <p:extLst>
      <p:ext uri="{BB962C8B-B14F-4D97-AF65-F5344CB8AC3E}">
        <p14:creationId xmlns:p14="http://schemas.microsoft.com/office/powerpoint/2010/main" val="20918363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8A9D87-6D68-5740-BED8-4A3AF78421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354"/>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16424020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tatement Text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FD8787-49B2-40D7-AE2C-5F74634FF3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67" y="0"/>
            <a:ext cx="6083808" cy="6858000"/>
          </a:xfrm>
          <a:prstGeom prst="rect">
            <a:avLst/>
          </a:prstGeom>
        </p:spPr>
      </p:pic>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Content Placeholder 2">
            <a:extLst>
              <a:ext uri="{FF2B5EF4-FFF2-40B4-BE49-F238E27FC236}">
                <a16:creationId xmlns:a16="http://schemas.microsoft.com/office/drawing/2014/main" id="{D7562D76-105D-444D-A96D-AED7C17A9A79}"/>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algn="ctr"/>
            <a:r>
              <a:rPr lang="en-CA"/>
              <a:t>First name, identifier (e.g., Larry, plasma and financial donor)</a:t>
            </a:r>
          </a:p>
        </p:txBody>
      </p:sp>
      <p:sp>
        <p:nvSpPr>
          <p:cNvPr id="8" name="Title 1">
            <a:extLst>
              <a:ext uri="{FF2B5EF4-FFF2-40B4-BE49-F238E27FC236}">
                <a16:creationId xmlns:a16="http://schemas.microsoft.com/office/drawing/2014/main" id="{46BE9C42-F991-4233-A939-5A2B33FF7AF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8865398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8A9D87-6D68-5740-BED8-4A3AF7842168}"/>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0" y="23354"/>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9964229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tatement Text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FD8787-49B2-40D7-AE2C-5F74634FF304}"/>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25167" y="0"/>
            <a:ext cx="6083808" cy="6858000"/>
          </a:xfrm>
          <a:prstGeom prst="rect">
            <a:avLst/>
          </a:prstGeom>
        </p:spPr>
      </p:pic>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Content Placeholder 2">
            <a:extLst>
              <a:ext uri="{FF2B5EF4-FFF2-40B4-BE49-F238E27FC236}">
                <a16:creationId xmlns:a16="http://schemas.microsoft.com/office/drawing/2014/main" id="{D7562D76-105D-444D-A96D-AED7C17A9A79}"/>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algn="ctr"/>
            <a:r>
              <a:rPr lang="en-CA"/>
              <a:t>First name, identifier (e.g., Larry, plasma and financial donor)</a:t>
            </a:r>
          </a:p>
        </p:txBody>
      </p:sp>
      <p:sp>
        <p:nvSpPr>
          <p:cNvPr id="8" name="Title 1">
            <a:extLst>
              <a:ext uri="{FF2B5EF4-FFF2-40B4-BE49-F238E27FC236}">
                <a16:creationId xmlns:a16="http://schemas.microsoft.com/office/drawing/2014/main" id="{46BE9C42-F991-4233-A939-5A2B33FF7AF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34896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5A9322C8-DE9B-43EB-B9B9-D2A28F91BC50}"/>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9B9E46F9-ED6C-4017-8885-0042DBB6294D}"/>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E03E2089-7414-4999-BEE8-538A1382726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4731793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807601-0D73-4759-A0B0-E2079541A706}"/>
              </a:ext>
            </a:extLst>
          </p:cNvPr>
          <p:cNvSpPr/>
          <p:nvPr userDrawn="1"/>
        </p:nvSpPr>
        <p:spPr>
          <a:xfrm>
            <a:off x="-1" y="0"/>
            <a:ext cx="12192001" cy="6863893"/>
          </a:xfrm>
          <a:prstGeom prst="rect">
            <a:avLst/>
          </a:prstGeom>
          <a:solidFill>
            <a:srgbClr val="54C3B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80E7E27B-EE09-432A-A9CD-6AC3FEE40905}"/>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18577010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3_Section Heade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FA2CE8-918E-0141-BE83-200C7A1686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 y="23446"/>
            <a:ext cx="12197816" cy="6858000"/>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549738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3" name="Picture 2">
            <a:extLst>
              <a:ext uri="{FF2B5EF4-FFF2-40B4-BE49-F238E27FC236}">
                <a16:creationId xmlns:a16="http://schemas.microsoft.com/office/drawing/2014/main" id="{834BE756-9320-41E4-A169-7595E13BAA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AC4A038-838D-4872-8F99-9F102F43AE37}"/>
              </a:ext>
            </a:extLst>
          </p:cNvPr>
          <p:cNvSpPr>
            <a:spLocks noGrp="1"/>
          </p:cNvSpPr>
          <p:nvPr>
            <p:ph sz="quarter" idx="14" hasCustomPrompt="1"/>
          </p:nvPr>
        </p:nvSpPr>
        <p:spPr>
          <a:xfrm>
            <a:off x="6083808" y="6051176"/>
            <a:ext cx="6108192"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algn="ctr"/>
            <a:r>
              <a:rPr lang="en-CA"/>
              <a:t>First name, identifier (e.g., Danny, stem cell donor)</a:t>
            </a:r>
          </a:p>
        </p:txBody>
      </p:sp>
      <p:sp>
        <p:nvSpPr>
          <p:cNvPr id="8" name="Title 1">
            <a:extLst>
              <a:ext uri="{FF2B5EF4-FFF2-40B4-BE49-F238E27FC236}">
                <a16:creationId xmlns:a16="http://schemas.microsoft.com/office/drawing/2014/main" id="{4DDD3453-1B66-40C1-A416-C87C4F22C94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1456441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_Section Heade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FA2CE8-918E-0141-BE83-200C7A168673}"/>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2908" y="23446"/>
            <a:ext cx="12197816" cy="6858000"/>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1019025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3" name="Picture 2">
            <a:extLst>
              <a:ext uri="{FF2B5EF4-FFF2-40B4-BE49-F238E27FC236}">
                <a16:creationId xmlns:a16="http://schemas.microsoft.com/office/drawing/2014/main" id="{834BE756-9320-41E4-A169-7595E13BAA2A}"/>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AC4A038-838D-4872-8F99-9F102F43AE37}"/>
              </a:ext>
            </a:extLst>
          </p:cNvPr>
          <p:cNvSpPr>
            <a:spLocks noGrp="1"/>
          </p:cNvSpPr>
          <p:nvPr>
            <p:ph sz="quarter" idx="14" hasCustomPrompt="1"/>
          </p:nvPr>
        </p:nvSpPr>
        <p:spPr>
          <a:xfrm>
            <a:off x="6083808" y="6051176"/>
            <a:ext cx="6108192"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algn="ctr"/>
            <a:r>
              <a:rPr lang="en-CA"/>
              <a:t>First name, identifier (e.g., Danny, stem cell donor)</a:t>
            </a:r>
          </a:p>
        </p:txBody>
      </p:sp>
      <p:sp>
        <p:nvSpPr>
          <p:cNvPr id="8" name="Title 1">
            <a:extLst>
              <a:ext uri="{FF2B5EF4-FFF2-40B4-BE49-F238E27FC236}">
                <a16:creationId xmlns:a16="http://schemas.microsoft.com/office/drawing/2014/main" id="{4DDD3453-1B66-40C1-A416-C87C4F22C94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4146980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Slide_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A106DA-E128-774F-B78E-7E2CB9C8C443}"/>
              </a:ext>
            </a:extLst>
          </p:cNvPr>
          <p:cNvPicPr>
            <a:picLocks noChangeAspect="1"/>
          </p:cNvPicPr>
          <p:nvPr userDrawn="1"/>
        </p:nvPicPr>
        <p:blipFill rotWithShape="1">
          <a:blip>
            <a:extLst>
              <a:ext uri="{28A0092B-C50C-407E-A947-70E740481C1C}">
                <a14:useLocalDpi xmlns:a14="http://schemas.microsoft.com/office/drawing/2010/main" val="0"/>
              </a:ext>
            </a:extLst>
          </a:blip>
          <a:srcRect b="27018"/>
          <a:stretch/>
        </p:blipFill>
        <p:spPr>
          <a:xfrm>
            <a:off x="0" y="0"/>
            <a:ext cx="12197816" cy="5005137"/>
          </a:xfrm>
          <a:prstGeom prst="rect">
            <a:avLst/>
          </a:prstGeom>
        </p:spPr>
      </p:pic>
      <p:sp>
        <p:nvSpPr>
          <p:cNvPr id="12" name="Content Placeholder 2">
            <a:extLst>
              <a:ext uri="{FF2B5EF4-FFF2-40B4-BE49-F238E27FC236}">
                <a16:creationId xmlns:a16="http://schemas.microsoft.com/office/drawing/2014/main" id="{5F3CEBC6-B788-3C4C-8E8B-873CBE880822}"/>
              </a:ext>
            </a:extLst>
          </p:cNvPr>
          <p:cNvSpPr>
            <a:spLocks noGrp="1"/>
          </p:cNvSpPr>
          <p:nvPr>
            <p:ph sz="quarter" idx="10" hasCustomPrompt="1"/>
          </p:nvPr>
        </p:nvSpPr>
        <p:spPr>
          <a:xfrm>
            <a:off x="737343" y="4592360"/>
            <a:ext cx="6624749" cy="847147"/>
          </a:xfrm>
        </p:spPr>
        <p:txBody>
          <a:bodyPr anchor="ctr">
            <a:normAutofit/>
          </a:bodyPr>
          <a:lstStyle>
            <a:lvl1pPr marL="0" indent="0">
              <a:buNone/>
              <a:defRPr sz="3200" b="1"/>
            </a:lvl1pPr>
            <a:lvl2pPr marL="457200" indent="0">
              <a:buNone/>
              <a:defRPr/>
            </a:lvl2pPr>
            <a:lvl3pPr marL="914400" indent="0">
              <a:buNone/>
              <a:defRPr/>
            </a:lvl3pPr>
            <a:lvl4pPr marL="1371600" indent="0">
              <a:buNone/>
              <a:defRPr/>
            </a:lvl4pPr>
            <a:lvl5pPr marL="1828800" indent="0">
              <a:buNone/>
              <a:defRPr/>
            </a:lvl5pPr>
          </a:lstStyle>
          <a:p>
            <a:pPr lvl="0"/>
            <a:r>
              <a:rPr lang="en-US"/>
              <a:t>Insert presentation title here</a:t>
            </a:r>
            <a:endParaRPr lang="en-CA"/>
          </a:p>
        </p:txBody>
      </p:sp>
      <p:sp>
        <p:nvSpPr>
          <p:cNvPr id="8" name="Body Level One…">
            <a:extLst>
              <a:ext uri="{FF2B5EF4-FFF2-40B4-BE49-F238E27FC236}">
                <a16:creationId xmlns:a16="http://schemas.microsoft.com/office/drawing/2014/main" id="{D583AB4B-A4A0-814D-8FB8-3E0768C37039}"/>
              </a:ext>
            </a:extLst>
          </p:cNvPr>
          <p:cNvSpPr txBox="1">
            <a:spLocks noGrp="1"/>
          </p:cNvSpPr>
          <p:nvPr>
            <p:ph type="body" idx="11" hasCustomPrompt="1"/>
          </p:nvPr>
        </p:nvSpPr>
        <p:spPr>
          <a:xfrm>
            <a:off x="737342" y="5809145"/>
            <a:ext cx="6624749"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0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10" name="Content Placeholder 2">
            <a:extLst>
              <a:ext uri="{FF2B5EF4-FFF2-40B4-BE49-F238E27FC236}">
                <a16:creationId xmlns:a16="http://schemas.microsoft.com/office/drawing/2014/main" id="{454024B3-6B58-1947-895C-858232006487}"/>
              </a:ext>
            </a:extLst>
          </p:cNvPr>
          <p:cNvSpPr>
            <a:spLocks noGrp="1"/>
          </p:cNvSpPr>
          <p:nvPr>
            <p:ph sz="quarter" idx="12" hasCustomPrompt="1"/>
          </p:nvPr>
        </p:nvSpPr>
        <p:spPr>
          <a:xfrm>
            <a:off x="737343" y="5439508"/>
            <a:ext cx="6624749" cy="432347"/>
          </a:xfrm>
        </p:spPr>
        <p:txBody>
          <a:bodyPr anchor="b">
            <a:normAutofit/>
          </a:bodyP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6" name="Image" descr="Image">
            <a:extLst>
              <a:ext uri="{FF2B5EF4-FFF2-40B4-BE49-F238E27FC236}">
                <a16:creationId xmlns:a16="http://schemas.microsoft.com/office/drawing/2014/main" id="{E6C0DA16-D882-EF41-9455-179AB4F6C82B}"/>
              </a:ext>
            </a:extLst>
          </p:cNvPr>
          <p:cNvPicPr>
            <a:picLocks noChangeAspect="1"/>
          </p:cNvPicPr>
          <p:nvPr userDrawn="1"/>
        </p:nvPicPr>
        <p:blipFill>
          <a:blip r:embed="rId2"/>
          <a:srcRect l="20701" t="42362" r="20701" b="42362"/>
          <a:stretch>
            <a:fillRect/>
          </a:stretch>
        </p:blipFill>
        <p:spPr>
          <a:xfrm>
            <a:off x="8847904" y="5504218"/>
            <a:ext cx="2528199" cy="509286"/>
          </a:xfrm>
          <a:prstGeom prst="rect">
            <a:avLst/>
          </a:prstGeom>
          <a:ln w="12700">
            <a:miter lim="400000"/>
          </a:ln>
        </p:spPr>
      </p:pic>
    </p:spTree>
    <p:extLst>
      <p:ext uri="{BB962C8B-B14F-4D97-AF65-F5344CB8AC3E}">
        <p14:creationId xmlns:p14="http://schemas.microsoft.com/office/powerpoint/2010/main" val="31793617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36FE3F20-8F3F-4E0A-88AC-98CF6E608622}"/>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FA21BC0A-A562-4D5A-896B-09F009DA272A}"/>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7300DA68-3E44-49D1-8DBD-9ADD211A14B2}"/>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9058730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Header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82B74E-2834-4223-8946-8253800EFD9F}"/>
              </a:ext>
            </a:extLst>
          </p:cNvPr>
          <p:cNvSpPr/>
          <p:nvPr userDrawn="1"/>
        </p:nvSpPr>
        <p:spPr>
          <a:xfrm>
            <a:off x="-1" y="0"/>
            <a:ext cx="12192001"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7865719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4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8F5D91-ACD3-B642-9A2F-CE6F2B4F28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779"/>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23375528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8" name="Picture 7">
            <a:extLst>
              <a:ext uri="{FF2B5EF4-FFF2-40B4-BE49-F238E27FC236}">
                <a16:creationId xmlns:a16="http://schemas.microsoft.com/office/drawing/2014/main" id="{42C13D6F-E070-45E1-8563-3188E31BD8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1F1A51C-D80E-4F7F-BF14-2521B537F109}"/>
              </a:ext>
            </a:extLst>
          </p:cNvPr>
          <p:cNvSpPr>
            <a:spLocks noGrp="1"/>
          </p:cNvSpPr>
          <p:nvPr>
            <p:ph sz="quarter" idx="14" hasCustomPrompt="1"/>
          </p:nvPr>
        </p:nvSpPr>
        <p:spPr>
          <a:xfrm>
            <a:off x="6096000" y="6051176"/>
            <a:ext cx="6083808"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First name, Identifier (e.g. Heather, organ donor)</a:t>
            </a:r>
          </a:p>
        </p:txBody>
      </p:sp>
      <p:sp>
        <p:nvSpPr>
          <p:cNvPr id="9" name="Title 1">
            <a:extLst>
              <a:ext uri="{FF2B5EF4-FFF2-40B4-BE49-F238E27FC236}">
                <a16:creationId xmlns:a16="http://schemas.microsoft.com/office/drawing/2014/main" id="{67114AFF-DF7A-4688-A615-B048815FB31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2378697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4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8F5D91-ACD3-B642-9A2F-CE6F2B4F28E4}"/>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0" y="11779"/>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8841180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8" name="Picture 7">
            <a:extLst>
              <a:ext uri="{FF2B5EF4-FFF2-40B4-BE49-F238E27FC236}">
                <a16:creationId xmlns:a16="http://schemas.microsoft.com/office/drawing/2014/main" id="{42C13D6F-E070-45E1-8563-3188E31BD87B}"/>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1F1A51C-D80E-4F7F-BF14-2521B537F109}"/>
              </a:ext>
            </a:extLst>
          </p:cNvPr>
          <p:cNvSpPr>
            <a:spLocks noGrp="1"/>
          </p:cNvSpPr>
          <p:nvPr>
            <p:ph sz="quarter" idx="14" hasCustomPrompt="1"/>
          </p:nvPr>
        </p:nvSpPr>
        <p:spPr>
          <a:xfrm>
            <a:off x="6096000" y="6051176"/>
            <a:ext cx="6083808"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First name, Identifier (e.g. Heather, organ donor)</a:t>
            </a:r>
          </a:p>
        </p:txBody>
      </p:sp>
      <p:sp>
        <p:nvSpPr>
          <p:cNvPr id="9" name="Title 1">
            <a:extLst>
              <a:ext uri="{FF2B5EF4-FFF2-40B4-BE49-F238E27FC236}">
                <a16:creationId xmlns:a16="http://schemas.microsoft.com/office/drawing/2014/main" id="{67114AFF-DF7A-4688-A615-B048815FB31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5870701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D2823228-F1EB-4E6E-8EA7-88D3854201BF}"/>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7E3712C7-DAE2-4E0F-A5BC-B53B685C585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CF8DC408-D840-41B5-B543-4F6804234C0F}"/>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1703760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5">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2253599" y="1048215"/>
            <a:ext cx="7684801" cy="4751371"/>
          </a:xfrm>
          <a:prstGeom prst="rect">
            <a:avLst/>
          </a:prstGeom>
        </p:spPr>
        <p:txBody>
          <a:bodyPr anchor="ctr">
            <a:noAutofit/>
          </a:bodyPr>
          <a:lstStyle>
            <a:lvl1pPr marL="0" marR="0" indent="0" algn="ctr" defTabSz="914400" rtl="0" eaLnBrk="1" fontAlgn="auto" latinLnBrk="0" hangingPunct="1">
              <a:lnSpc>
                <a:spcPct val="90000"/>
              </a:lnSpc>
              <a:spcBef>
                <a:spcPct val="0"/>
              </a:spcBef>
              <a:spcAft>
                <a:spcPts val="1200"/>
              </a:spcAft>
              <a:buClrTx/>
              <a:buSzTx/>
              <a:buFontTx/>
              <a:buNone/>
              <a:tabLst/>
              <a:defRPr sz="2600" b="0">
                <a:solidFill>
                  <a:schemeClr val="tx1"/>
                </a:solidFill>
                <a:latin typeface="Arial"/>
                <a:ea typeface="Arial"/>
                <a:cs typeface="Arial"/>
                <a:sym typeface="Aria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CA"/>
              <a:t>Title text</a:t>
            </a:r>
            <a:br>
              <a:rPr lang="en-CA"/>
            </a:br>
            <a:r>
              <a:rPr lang="fr-CA"/>
              <a:t>Lorem ipsum </a:t>
            </a:r>
            <a:r>
              <a:rPr lang="fr-CA" err="1"/>
              <a:t>dolor</a:t>
            </a:r>
            <a:r>
              <a:rPr lang="fr-CA"/>
              <a:t> </a:t>
            </a:r>
            <a:r>
              <a:rPr lang="fr-CA" err="1"/>
              <a:t>sit</a:t>
            </a:r>
            <a:r>
              <a:rPr lang="fr-CA"/>
              <a:t> </a:t>
            </a:r>
            <a:r>
              <a:rPr lang="fr-CA" err="1"/>
              <a:t>amet</a:t>
            </a:r>
            <a:r>
              <a:rPr lang="fr-CA"/>
              <a:t>, </a:t>
            </a:r>
            <a:r>
              <a:rPr lang="fr-CA" err="1"/>
              <a:t>consectetur</a:t>
            </a:r>
            <a:r>
              <a:rPr lang="fr-CA"/>
              <a:t> </a:t>
            </a:r>
            <a:br>
              <a:rPr lang="fr-CA"/>
            </a:br>
            <a:r>
              <a:rPr lang="fr-CA" err="1"/>
              <a:t>adipiscing</a:t>
            </a:r>
            <a:r>
              <a:rPr lang="fr-CA"/>
              <a:t> </a:t>
            </a:r>
            <a:r>
              <a:rPr lang="fr-CA" err="1"/>
              <a:t>elit</a:t>
            </a:r>
            <a:r>
              <a:rPr lang="fr-CA"/>
              <a:t>, </a:t>
            </a:r>
            <a:r>
              <a:rPr lang="fr-CA" err="1"/>
              <a:t>sed</a:t>
            </a:r>
            <a:r>
              <a:rPr lang="fr-CA"/>
              <a:t> do </a:t>
            </a:r>
            <a:r>
              <a:rPr lang="fr-CA" err="1"/>
              <a:t>eiusmod</a:t>
            </a:r>
            <a:r>
              <a:rPr lang="fr-CA"/>
              <a:t> </a:t>
            </a:r>
            <a:r>
              <a:rPr lang="fr-CA" err="1"/>
              <a:t>tempor</a:t>
            </a:r>
            <a:r>
              <a:rPr lang="fr-CA"/>
              <a:t> </a:t>
            </a:r>
            <a:r>
              <a:rPr lang="fr-CA" err="1"/>
              <a:t>incididunt</a:t>
            </a:r>
            <a:r>
              <a:rPr lang="fr-CA"/>
              <a:t> </a:t>
            </a:r>
            <a:br>
              <a:rPr lang="fr-CA"/>
            </a:br>
            <a:r>
              <a:rPr lang="fr-CA"/>
              <a:t>ut </a:t>
            </a:r>
            <a:r>
              <a:rPr lang="fr-CA" err="1"/>
              <a:t>labore</a:t>
            </a:r>
            <a:r>
              <a:rPr lang="fr-CA"/>
              <a:t> et </a:t>
            </a:r>
            <a:r>
              <a:rPr lang="fr-CA" err="1"/>
              <a:t>dolore</a:t>
            </a:r>
            <a:r>
              <a:rPr lang="fr-CA"/>
              <a:t> magna </a:t>
            </a:r>
            <a:r>
              <a:rPr lang="fr-CA" err="1"/>
              <a:t>aliqua</a:t>
            </a:r>
            <a:r>
              <a:rPr lang="fr-CA"/>
              <a:t>. </a:t>
            </a:r>
            <a:br>
              <a:rPr lang="fr-CA"/>
            </a:br>
            <a:r>
              <a:rPr lang="fr-CA"/>
              <a:t>Ut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exercitation</a:t>
            </a:r>
            <a:r>
              <a:rPr lang="fr-CA"/>
              <a:t> </a:t>
            </a:r>
            <a:r>
              <a:rPr lang="fr-CA" err="1"/>
              <a:t>ullamco</a:t>
            </a:r>
            <a:r>
              <a:rPr lang="fr-CA"/>
              <a:t> </a:t>
            </a:r>
            <a:r>
              <a:rPr lang="fr-CA" err="1"/>
              <a:t>laboris</a:t>
            </a:r>
            <a:r>
              <a:rPr lang="fr-CA"/>
              <a:t> </a:t>
            </a:r>
            <a:r>
              <a:rPr lang="fr-CA" err="1"/>
              <a:t>nisi</a:t>
            </a:r>
            <a:r>
              <a:rPr lang="fr-CA"/>
              <a:t> ut </a:t>
            </a:r>
            <a:r>
              <a:rPr lang="fr-CA" err="1"/>
              <a:t>aliquip</a:t>
            </a:r>
            <a:r>
              <a:rPr lang="fr-CA"/>
              <a:t> ex </a:t>
            </a:r>
            <a:r>
              <a:rPr lang="fr-CA" err="1"/>
              <a:t>ea</a:t>
            </a:r>
            <a:r>
              <a:rPr lang="fr-CA"/>
              <a:t> commodo </a:t>
            </a:r>
            <a:r>
              <a:rPr lang="fr-CA" err="1"/>
              <a:t>consequat</a:t>
            </a:r>
            <a:r>
              <a:rPr lang="fr-CA"/>
              <a:t>. </a:t>
            </a:r>
            <a:endParaRPr/>
          </a:p>
        </p:txBody>
      </p:sp>
    </p:spTree>
    <p:extLst>
      <p:ext uri="{BB962C8B-B14F-4D97-AF65-F5344CB8AC3E}">
        <p14:creationId xmlns:p14="http://schemas.microsoft.com/office/powerpoint/2010/main" val="10408470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tatement Text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0CDE4-B39F-CA44-9B72-1C69E408D9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
        <p:nvSpPr>
          <p:cNvPr id="5" name="Title 1">
            <a:extLst>
              <a:ext uri="{FF2B5EF4-FFF2-40B4-BE49-F238E27FC236}">
                <a16:creationId xmlns:a16="http://schemas.microsoft.com/office/drawing/2014/main" id="{2719F585-5553-4747-A966-C93EA0C84C4F}"/>
              </a:ext>
            </a:extLst>
          </p:cNvPr>
          <p:cNvSpPr>
            <a:spLocks noGrp="1"/>
          </p:cNvSpPr>
          <p:nvPr>
            <p:ph type="title" hasCustomPrompt="1"/>
          </p:nvPr>
        </p:nvSpPr>
        <p:spPr>
          <a:xfrm>
            <a:off x="6798312" y="378431"/>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6" name="Content Placeholder 2">
            <a:extLst>
              <a:ext uri="{FF2B5EF4-FFF2-40B4-BE49-F238E27FC236}">
                <a16:creationId xmlns:a16="http://schemas.microsoft.com/office/drawing/2014/main" id="{6AE6FC24-2729-46A8-8E29-54DAB383371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tx2"/>
                </a:solidFill>
                <a:effectLst/>
                <a:latin typeface="Arial" panose="020B0604020202020204" pitchFamily="34" charset="0"/>
              </a:defRPr>
            </a:lvl1pPr>
          </a:lstStyle>
          <a:p>
            <a:pPr lvl="0"/>
            <a:r>
              <a:rPr lang="en-CA"/>
              <a:t>First name, Identifier (e.g. Knox, stem cell)</a:t>
            </a:r>
          </a:p>
        </p:txBody>
      </p:sp>
    </p:spTree>
    <p:extLst>
      <p:ext uri="{BB962C8B-B14F-4D97-AF65-F5344CB8AC3E}">
        <p14:creationId xmlns:p14="http://schemas.microsoft.com/office/powerpoint/2010/main" val="14339732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tatement Text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0CDE4-B39F-CA44-9B72-1C69E408D9EF}"/>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
        <p:nvSpPr>
          <p:cNvPr id="5" name="Title 1">
            <a:extLst>
              <a:ext uri="{FF2B5EF4-FFF2-40B4-BE49-F238E27FC236}">
                <a16:creationId xmlns:a16="http://schemas.microsoft.com/office/drawing/2014/main" id="{2719F585-5553-4747-A966-C93EA0C84C4F}"/>
              </a:ext>
            </a:extLst>
          </p:cNvPr>
          <p:cNvSpPr>
            <a:spLocks noGrp="1"/>
          </p:cNvSpPr>
          <p:nvPr>
            <p:ph type="title" hasCustomPrompt="1"/>
          </p:nvPr>
        </p:nvSpPr>
        <p:spPr>
          <a:xfrm>
            <a:off x="6798312" y="378431"/>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6" name="Content Placeholder 2">
            <a:extLst>
              <a:ext uri="{FF2B5EF4-FFF2-40B4-BE49-F238E27FC236}">
                <a16:creationId xmlns:a16="http://schemas.microsoft.com/office/drawing/2014/main" id="{6AE6FC24-2729-46A8-8E29-54DAB383371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tx2"/>
                </a:solidFill>
                <a:effectLst/>
                <a:latin typeface="Arial" panose="020B0604020202020204" pitchFamily="34" charset="0"/>
              </a:defRPr>
            </a:lvl1pPr>
          </a:lstStyle>
          <a:p>
            <a:pPr lvl="0"/>
            <a:r>
              <a:rPr lang="en-CA"/>
              <a:t>First name, Identifier (e.g. Knox, stem cell)</a:t>
            </a:r>
          </a:p>
        </p:txBody>
      </p:sp>
    </p:spTree>
    <p:extLst>
      <p:ext uri="{BB962C8B-B14F-4D97-AF65-F5344CB8AC3E}">
        <p14:creationId xmlns:p14="http://schemas.microsoft.com/office/powerpoint/2010/main" val="2704893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IntroSlide_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B87A48-C6C9-FB49-A437-E448DAB6D68F}"/>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Tree>
    <p:extLst>
      <p:ext uri="{BB962C8B-B14F-4D97-AF65-F5344CB8AC3E}">
        <p14:creationId xmlns:p14="http://schemas.microsoft.com/office/powerpoint/2010/main" val="2926178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2">
            <a:extLst>
              <a:ext uri="{FF2B5EF4-FFF2-40B4-BE49-F238E27FC236}">
                <a16:creationId xmlns:a16="http://schemas.microsoft.com/office/drawing/2014/main" id="{7DA8DC55-25C5-41D7-8BB9-56E77002F771}"/>
              </a:ext>
            </a:extLst>
          </p:cNvPr>
          <p:cNvSpPr>
            <a:spLocks noGrp="1"/>
          </p:cNvSpPr>
          <p:nvPr>
            <p:ph sz="quarter" idx="14" hasCustomPrompt="1"/>
          </p:nvPr>
        </p:nvSpPr>
        <p:spPr>
          <a:xfrm>
            <a:off x="6095999" y="6051176"/>
            <a:ext cx="6095999"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8101626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 bullet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l">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D4A1BE-5A6A-4D9E-9F79-F6D92FE23A38}"/>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160601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 Cop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l">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Content Placeholder 2">
            <a:extLst>
              <a:ext uri="{FF2B5EF4-FFF2-40B4-BE49-F238E27FC236}">
                <a16:creationId xmlns:a16="http://schemas.microsoft.com/office/drawing/2014/main" id="{23960F36-0D1B-3E47-9BA4-B2FA47387877}"/>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31140100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Blank Statement Text 5 + Cop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ctr">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6" name="Content Placeholder 2">
            <a:extLst>
              <a:ext uri="{FF2B5EF4-FFF2-40B4-BE49-F238E27FC236}">
                <a16:creationId xmlns:a16="http://schemas.microsoft.com/office/drawing/2014/main" id="{D1E5F038-B3DE-3443-BB1E-1292651E7713}"/>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20977136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C62D884-BB0F-4081-BBD6-D39B1EEA434E}"/>
              </a:ext>
            </a:extLst>
          </p:cNvPr>
          <p:cNvSpPr>
            <a:spLocks noGrp="1"/>
          </p:cNvSpPr>
          <p:nvPr>
            <p:ph idx="1"/>
          </p:nvPr>
        </p:nvSpPr>
        <p:spPr>
          <a:xfrm>
            <a:off x="838200" y="1143000"/>
            <a:ext cx="10515600" cy="472439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itle Placeholder 1">
            <a:extLst>
              <a:ext uri="{FF2B5EF4-FFF2-40B4-BE49-F238E27FC236}">
                <a16:creationId xmlns:a16="http://schemas.microsoft.com/office/drawing/2014/main" id="{D416B3B6-F7D9-44FF-8B82-29419E2B1F7D}"/>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0365759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3219A71-6500-41AB-BBBA-855C0A4A32FA}"/>
              </a:ext>
            </a:extLst>
          </p:cNvPr>
          <p:cNvSpPr>
            <a:spLocks noGrp="1"/>
          </p:cNvSpPr>
          <p:nvPr>
            <p:ph idx="1"/>
          </p:nvPr>
        </p:nvSpPr>
        <p:spPr>
          <a:xfrm>
            <a:off x="5183188" y="1143000"/>
            <a:ext cx="6172200" cy="4718050"/>
          </a:xfrm>
        </p:spPr>
        <p:txBody>
          <a:bodyPr anchor="ctr">
            <a:normAutofit/>
          </a:bodyPr>
          <a:lstStyle>
            <a:lvl1pPr>
              <a:defRPr sz="2600"/>
            </a:lvl1pPr>
            <a:lvl2pPr>
              <a:defRPr sz="2600"/>
            </a:lvl2pPr>
            <a:lvl3pPr>
              <a:defRPr sz="2600"/>
            </a:lvl3pPr>
            <a:lvl4pPr>
              <a:defRPr sz="2600"/>
            </a:lvl4pPr>
            <a:lvl5pPr>
              <a:defRPr sz="2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3">
            <a:extLst>
              <a:ext uri="{FF2B5EF4-FFF2-40B4-BE49-F238E27FC236}">
                <a16:creationId xmlns:a16="http://schemas.microsoft.com/office/drawing/2014/main" id="{187C1EB2-58D9-42BD-9290-28833DD58394}"/>
              </a:ext>
            </a:extLst>
          </p:cNvPr>
          <p:cNvSpPr>
            <a:spLocks noGrp="1"/>
          </p:cNvSpPr>
          <p:nvPr>
            <p:ph type="body" sz="half" idx="2"/>
          </p:nvPr>
        </p:nvSpPr>
        <p:spPr>
          <a:xfrm>
            <a:off x="839788" y="2559204"/>
            <a:ext cx="3932237" cy="3309783"/>
          </a:xfrm>
        </p:spPr>
        <p:txBody>
          <a:bodyPr anchor="t">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9">
            <a:extLst>
              <a:ext uri="{FF2B5EF4-FFF2-40B4-BE49-F238E27FC236}">
                <a16:creationId xmlns:a16="http://schemas.microsoft.com/office/drawing/2014/main" id="{BCBB6448-9D33-4395-86C2-D5ACB257A3C5}"/>
              </a:ext>
            </a:extLst>
          </p:cNvPr>
          <p:cNvSpPr>
            <a:spLocks noGrp="1"/>
          </p:cNvSpPr>
          <p:nvPr>
            <p:ph type="body" sz="quarter" idx="12" hasCustomPrompt="1"/>
          </p:nvPr>
        </p:nvSpPr>
        <p:spPr>
          <a:xfrm>
            <a:off x="836612" y="1249363"/>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ctr">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2" name="Title Placeholder 1">
            <a:extLst>
              <a:ext uri="{FF2B5EF4-FFF2-40B4-BE49-F238E27FC236}">
                <a16:creationId xmlns:a16="http://schemas.microsoft.com/office/drawing/2014/main" id="{1913F282-6209-4D2A-AB43-48A25C7EE430}"/>
              </a:ext>
            </a:extLst>
          </p:cNvPr>
          <p:cNvSpPr>
            <a:spLocks noGrp="1"/>
          </p:cNvSpPr>
          <p:nvPr>
            <p:ph type="title"/>
          </p:nvPr>
        </p:nvSpPr>
        <p:spPr>
          <a:xfrm>
            <a:off x="764236" y="0"/>
            <a:ext cx="10591152"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9999122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End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4BC2B6-CC05-46EA-A891-FE633354A0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63" y="852178"/>
            <a:ext cx="12176237" cy="5153643"/>
          </a:xfrm>
          <a:prstGeom prst="rect">
            <a:avLst/>
          </a:prstGeom>
        </p:spPr>
      </p:pic>
    </p:spTree>
    <p:extLst>
      <p:ext uri="{BB962C8B-B14F-4D97-AF65-F5344CB8AC3E}">
        <p14:creationId xmlns:p14="http://schemas.microsoft.com/office/powerpoint/2010/main" val="42525627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EndSlide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5CF750-8184-D84C-BDB4-55E599C15A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 y="0"/>
            <a:ext cx="12197816" cy="6858000"/>
          </a:xfrm>
          <a:prstGeom prst="rect">
            <a:avLst/>
          </a:prstGeom>
        </p:spPr>
      </p:pic>
      <p:sp>
        <p:nvSpPr>
          <p:cNvPr id="5" name="Title Placeholder 1">
            <a:extLst>
              <a:ext uri="{FF2B5EF4-FFF2-40B4-BE49-F238E27FC236}">
                <a16:creationId xmlns:a16="http://schemas.microsoft.com/office/drawing/2014/main" id="{1D375AC0-41AA-3E42-83B1-5DDBDAFAAE4A}"/>
              </a:ext>
            </a:extLst>
          </p:cNvPr>
          <p:cNvSpPr>
            <a:spLocks noGrp="1"/>
          </p:cNvSpPr>
          <p:nvPr>
            <p:ph type="title" hasCustomPrompt="1"/>
          </p:nvPr>
        </p:nvSpPr>
        <p:spPr>
          <a:xfrm>
            <a:off x="800424" y="462013"/>
            <a:ext cx="10591152" cy="943442"/>
          </a:xfrm>
          <a:prstGeom prst="rect">
            <a:avLst/>
          </a:prstGeom>
        </p:spPr>
        <p:txBody>
          <a:bodyPr vert="horz" lIns="91440" tIns="45720" rIns="91440" bIns="45720" rtlCol="0" anchor="b">
            <a:normAutofit/>
          </a:bodyPr>
          <a:lstStyle>
            <a:lvl1pPr algn="ctr">
              <a:defRPr/>
            </a:lvl1pPr>
          </a:lstStyle>
          <a:p>
            <a:r>
              <a:rPr lang="en-US"/>
              <a:t>Together, we are Canada’s lifeline</a:t>
            </a:r>
            <a:endParaRPr lang="en-CA"/>
          </a:p>
        </p:txBody>
      </p:sp>
    </p:spTree>
    <p:extLst>
      <p:ext uri="{BB962C8B-B14F-4D97-AF65-F5344CB8AC3E}">
        <p14:creationId xmlns:p14="http://schemas.microsoft.com/office/powerpoint/2010/main" val="28804421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EndSlide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5CF750-8184-D84C-BDB4-55E599C15A01}"/>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2908" y="0"/>
            <a:ext cx="12197816" cy="6858000"/>
          </a:xfrm>
          <a:prstGeom prst="rect">
            <a:avLst/>
          </a:prstGeom>
        </p:spPr>
      </p:pic>
      <p:sp>
        <p:nvSpPr>
          <p:cNvPr id="5" name="Title Placeholder 1">
            <a:extLst>
              <a:ext uri="{FF2B5EF4-FFF2-40B4-BE49-F238E27FC236}">
                <a16:creationId xmlns:a16="http://schemas.microsoft.com/office/drawing/2014/main" id="{1D375AC0-41AA-3E42-83B1-5DDBDAFAAE4A}"/>
              </a:ext>
            </a:extLst>
          </p:cNvPr>
          <p:cNvSpPr>
            <a:spLocks noGrp="1"/>
          </p:cNvSpPr>
          <p:nvPr>
            <p:ph type="title" hasCustomPrompt="1"/>
          </p:nvPr>
        </p:nvSpPr>
        <p:spPr>
          <a:xfrm>
            <a:off x="800424" y="462013"/>
            <a:ext cx="10591152" cy="943442"/>
          </a:xfrm>
          <a:prstGeom prst="rect">
            <a:avLst/>
          </a:prstGeom>
        </p:spPr>
        <p:txBody>
          <a:bodyPr vert="horz" lIns="91440" tIns="45720" rIns="91440" bIns="45720" rtlCol="0" anchor="b">
            <a:normAutofit/>
          </a:bodyPr>
          <a:lstStyle>
            <a:lvl1pPr algn="ctr">
              <a:defRPr/>
            </a:lvl1pPr>
          </a:lstStyle>
          <a:p>
            <a:r>
              <a:rPr lang="en-US"/>
              <a:t>Together, we are Canada’s lifeline</a:t>
            </a:r>
            <a:endParaRPr lang="en-CA"/>
          </a:p>
        </p:txBody>
      </p:sp>
    </p:spTree>
    <p:extLst>
      <p:ext uri="{BB962C8B-B14F-4D97-AF65-F5344CB8AC3E}">
        <p14:creationId xmlns:p14="http://schemas.microsoft.com/office/powerpoint/2010/main" val="25191364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Primar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69FC7-742D-0B45-A1A8-137D6B9A55A2}"/>
              </a:ext>
            </a:extLst>
          </p:cNvPr>
          <p:cNvSpPr>
            <a:spLocks noGrp="1"/>
          </p:cNvSpPr>
          <p:nvPr>
            <p:ph type="title"/>
          </p:nvPr>
        </p:nvSpPr>
        <p:spPr/>
        <p:txBody>
          <a:bodyPr>
            <a:normAutofit/>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2">
            <a:extLst>
              <a:ext uri="{FF2B5EF4-FFF2-40B4-BE49-F238E27FC236}">
                <a16:creationId xmlns:a16="http://schemas.microsoft.com/office/drawing/2014/main" id="{4FFADA62-BC03-4645-8630-70EC600BFB64}"/>
              </a:ext>
            </a:extLst>
          </p:cNvPr>
          <p:cNvSpPr/>
          <p:nvPr userDrawn="1"/>
        </p:nvSpPr>
        <p:spPr>
          <a:xfrm>
            <a:off x="0" y="6238068"/>
            <a:ext cx="12192000" cy="6199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Footer Placeholder 4">
            <a:extLst>
              <a:ext uri="{FF2B5EF4-FFF2-40B4-BE49-F238E27FC236}">
                <a16:creationId xmlns:a16="http://schemas.microsoft.com/office/drawing/2014/main" id="{C99D60FA-C5F4-BD4C-832E-07107183B1CC}"/>
              </a:ext>
            </a:extLst>
          </p:cNvPr>
          <p:cNvSpPr>
            <a:spLocks noGrp="1"/>
          </p:cNvSpPr>
          <p:nvPr>
            <p:ph type="ftr" sz="quarter" idx="3"/>
          </p:nvPr>
        </p:nvSpPr>
        <p:spPr>
          <a:xfrm>
            <a:off x="1383664" y="6364098"/>
            <a:ext cx="5942966"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r>
              <a:rPr lang="en-US"/>
              <a:t>Lorem Ipsum Dolor Sit Amet</a:t>
            </a:r>
          </a:p>
        </p:txBody>
      </p:sp>
      <p:sp>
        <p:nvSpPr>
          <p:cNvPr id="5" name="Slide Number Placeholder 5">
            <a:extLst>
              <a:ext uri="{FF2B5EF4-FFF2-40B4-BE49-F238E27FC236}">
                <a16:creationId xmlns:a16="http://schemas.microsoft.com/office/drawing/2014/main" id="{9C03A58C-EC8D-3648-AF0F-707167370549}"/>
              </a:ext>
            </a:extLst>
          </p:cNvPr>
          <p:cNvSpPr>
            <a:spLocks noGrp="1"/>
          </p:cNvSpPr>
          <p:nvPr>
            <p:ph type="sldNum" sz="quarter" idx="4"/>
          </p:nvPr>
        </p:nvSpPr>
        <p:spPr>
          <a:xfrm>
            <a:off x="838199" y="6364098"/>
            <a:ext cx="454025"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fld id="{024B8E96-A9FA-5244-9688-28AA9F00AAC9}" type="slidenum">
              <a:rPr lang="en-US" smtClean="0"/>
              <a:pPr/>
              <a:t>‹#›</a:t>
            </a:fld>
            <a:endParaRPr lang="en-US"/>
          </a:p>
        </p:txBody>
      </p:sp>
      <p:pic>
        <p:nvPicPr>
          <p:cNvPr id="6" name="Picture 5">
            <a:extLst>
              <a:ext uri="{FF2B5EF4-FFF2-40B4-BE49-F238E27FC236}">
                <a16:creationId xmlns:a16="http://schemas.microsoft.com/office/drawing/2014/main" id="{834A0EB6-41EB-BF43-B5D8-2E16D1B0307A}"/>
              </a:ext>
            </a:extLst>
          </p:cNvPr>
          <p:cNvPicPr>
            <a:picLocks noChangeAspect="1"/>
          </p:cNvPicPr>
          <p:nvPr userDrawn="1"/>
        </p:nvPicPr>
        <p:blipFill>
          <a:blip r:embed="rId2"/>
          <a:stretch>
            <a:fillRect/>
          </a:stretch>
        </p:blipFill>
        <p:spPr>
          <a:xfrm>
            <a:off x="10210800" y="6410754"/>
            <a:ext cx="1143000" cy="287312"/>
          </a:xfrm>
          <a:prstGeom prst="rect">
            <a:avLst/>
          </a:prstGeom>
        </p:spPr>
      </p:pic>
      <p:sp>
        <p:nvSpPr>
          <p:cNvPr id="7" name="Text Placeholder 2">
            <a:extLst>
              <a:ext uri="{FF2B5EF4-FFF2-40B4-BE49-F238E27FC236}">
                <a16:creationId xmlns:a16="http://schemas.microsoft.com/office/drawing/2014/main" id="{834D416E-F7B1-2E45-91C9-02F06362BD63}"/>
              </a:ext>
            </a:extLst>
          </p:cNvPr>
          <p:cNvSpPr>
            <a:spLocks noGrp="1"/>
          </p:cNvSpPr>
          <p:nvPr>
            <p:ph idx="1"/>
          </p:nvPr>
        </p:nvSpPr>
        <p:spPr>
          <a:xfrm>
            <a:off x="838200" y="916027"/>
            <a:ext cx="10515600" cy="5032386"/>
          </a:xfrm>
          <a:prstGeom prst="rect">
            <a:avLst/>
          </a:prstGeom>
        </p:spPr>
        <p:txBody>
          <a:bodyPr vert="horz" lIns="91440" tIns="45720" rIns="91440" bIns="45720" rtlCol="0">
            <a:normAutofit/>
          </a:bodyPr>
          <a:lstStyle>
            <a:lvl1pPr>
              <a:lnSpc>
                <a:spcPct val="110000"/>
              </a:lnSpc>
              <a:defRPr sz="2000">
                <a:latin typeface="Arial" panose="020B0604020202020204" pitchFamily="34" charset="0"/>
                <a:cs typeface="Arial" panose="020B0604020202020204" pitchFamily="34" charset="0"/>
              </a:defRPr>
            </a:lvl1pPr>
            <a:lvl2pPr>
              <a:lnSpc>
                <a:spcPct val="110000"/>
              </a:lnSpc>
              <a:defRPr sz="1800">
                <a:latin typeface="Arial" panose="020B0604020202020204" pitchFamily="34" charset="0"/>
                <a:cs typeface="Arial" panose="020B0604020202020204" pitchFamily="34" charset="0"/>
              </a:defRPr>
            </a:lvl2pPr>
            <a:lvl3pPr>
              <a:lnSpc>
                <a:spcPct val="110000"/>
              </a:lnSpc>
              <a:defRPr sz="1600">
                <a:latin typeface="Arial" panose="020B0604020202020204" pitchFamily="34" charset="0"/>
                <a:cs typeface="Arial" panose="020B0604020202020204" pitchFamily="34" charset="0"/>
              </a:defRPr>
            </a:lvl3pPr>
            <a:lvl4pPr>
              <a:lnSpc>
                <a:spcPct val="110000"/>
              </a:lnSpc>
              <a:defRPr sz="1400">
                <a:latin typeface="Arial" panose="020B0604020202020204" pitchFamily="34" charset="0"/>
                <a:cs typeface="Arial" panose="020B0604020202020204" pitchFamily="34" charset="0"/>
              </a:defRPr>
            </a:lvl4pPr>
            <a:lvl5pPr>
              <a:lnSpc>
                <a:spcPct val="110000"/>
              </a:lnSpc>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1580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1143000"/>
            <a:ext cx="10515600" cy="4724400"/>
          </a:xfrm>
        </p:spPr>
        <p:txBody>
          <a:bodyPr/>
          <a:lstStyle>
            <a:lvl2pPr>
              <a:lnSpc>
                <a:spcPct val="150000"/>
              </a:lnSpc>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itle Placeholder 1">
            <a:extLst>
              <a:ext uri="{FF2B5EF4-FFF2-40B4-BE49-F238E27FC236}">
                <a16:creationId xmlns:a16="http://schemas.microsoft.com/office/drawing/2014/main" id="{BB36B254-A730-47C4-9E72-D84F3934E7D1}"/>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41654185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Column, Bulle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13AF76-9D5A-B94B-909D-E0BF3DC25B5C}"/>
              </a:ext>
            </a:extLst>
          </p:cNvPr>
          <p:cNvSpPr>
            <a:spLocks noGrp="1"/>
          </p:cNvSpPr>
          <p:nvPr>
            <p:ph idx="1" hasCustomPrompt="1"/>
          </p:nvPr>
        </p:nvSpPr>
        <p:spPr/>
        <p:txBody>
          <a:bodyPr/>
          <a:lstStyle>
            <a:lvl1pPr>
              <a:lnSpc>
                <a:spcPct val="100000"/>
              </a:lnSpc>
              <a:spcBef>
                <a:spcPts val="1200"/>
              </a:spcBef>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FEFF045-6468-1D42-9441-AABD9E3F1CF4}"/>
              </a:ext>
            </a:extLst>
          </p:cNvPr>
          <p:cNvSpPr>
            <a:spLocks noGrp="1"/>
          </p:cNvSpPr>
          <p:nvPr>
            <p:ph type="sldNum" sz="quarter" idx="12"/>
          </p:nvPr>
        </p:nvSpPr>
        <p:spPr/>
        <p:txBody>
          <a:bodyPr/>
          <a:lstStyle/>
          <a:p>
            <a:fld id="{7A1A82D1-6124-764A-B015-8BB5F625E955}" type="slidenum">
              <a:rPr lang="en-US" smtClean="0"/>
              <a:t>‹#›</a:t>
            </a:fld>
            <a:endParaRPr lang="en-US"/>
          </a:p>
        </p:txBody>
      </p:sp>
      <p:sp>
        <p:nvSpPr>
          <p:cNvPr id="5" name="Title 1">
            <a:extLst>
              <a:ext uri="{FF2B5EF4-FFF2-40B4-BE49-F238E27FC236}">
                <a16:creationId xmlns:a16="http://schemas.microsoft.com/office/drawing/2014/main" id="{D715239B-D6D4-A44D-997F-2A5EBEFEC6F7}"/>
              </a:ext>
            </a:extLst>
          </p:cNvPr>
          <p:cNvSpPr>
            <a:spLocks noGrp="1"/>
          </p:cNvSpPr>
          <p:nvPr>
            <p:ph type="title" hasCustomPrompt="1"/>
          </p:nvPr>
        </p:nvSpPr>
        <p:spPr>
          <a:xfrm>
            <a:off x="678529" y="365760"/>
            <a:ext cx="10617274" cy="977538"/>
          </a:xfrm>
          <a:prstGeom prst="rect">
            <a:avLst/>
          </a:prstGeom>
        </p:spPr>
        <p:txBody>
          <a:bodyPr vert="horz" lIns="91440" tIns="45720" rIns="91440" bIns="45720" rtlCol="0" anchor="t">
            <a:normAutofit/>
          </a:bodyPr>
          <a:lstStyle>
            <a:lvl1pPr>
              <a:defRPr lang="en-US"/>
            </a:lvl1pPr>
          </a:lstStyle>
          <a:p>
            <a:pPr lvl="0"/>
            <a:r>
              <a:rPr lang="en-US"/>
              <a:t>Click to add text</a:t>
            </a:r>
          </a:p>
        </p:txBody>
      </p:sp>
    </p:spTree>
    <p:extLst>
      <p:ext uri="{BB962C8B-B14F-4D97-AF65-F5344CB8AC3E}">
        <p14:creationId xmlns:p14="http://schemas.microsoft.com/office/powerpoint/2010/main" val="27807354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D081F-9B2A-1929-CD65-02FC10B2D3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23FDE0-3489-B199-BEF7-A5E428AF43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B0115D-0840-7C50-47CE-87607D717698}"/>
              </a:ext>
            </a:extLst>
          </p:cNvPr>
          <p:cNvSpPr>
            <a:spLocks noGrp="1"/>
          </p:cNvSpPr>
          <p:nvPr>
            <p:ph type="dt" sz="half" idx="10"/>
          </p:nvPr>
        </p:nvSpPr>
        <p:spPr/>
        <p:txBody>
          <a:bodyPr/>
          <a:lstStyle/>
          <a:p>
            <a:fld id="{7253CD0C-DE27-4117-BD33-F3E4705F739B}" type="datetimeFigureOut">
              <a:rPr lang="en-US" smtClean="0"/>
              <a:t>2023-04-04</a:t>
            </a:fld>
            <a:endParaRPr lang="en-US"/>
          </a:p>
        </p:txBody>
      </p:sp>
      <p:sp>
        <p:nvSpPr>
          <p:cNvPr id="5" name="Footer Placeholder 4">
            <a:extLst>
              <a:ext uri="{FF2B5EF4-FFF2-40B4-BE49-F238E27FC236}">
                <a16:creationId xmlns:a16="http://schemas.microsoft.com/office/drawing/2014/main" id="{6E3A5EE0-6071-6D74-5B10-F074F5D68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0B013-8C40-FB63-4D44-898394890360}"/>
              </a:ext>
            </a:extLst>
          </p:cNvPr>
          <p:cNvSpPr>
            <a:spLocks noGrp="1"/>
          </p:cNvSpPr>
          <p:nvPr>
            <p:ph type="sldNum" sz="quarter" idx="12"/>
          </p:nvPr>
        </p:nvSpPr>
        <p:spPr/>
        <p:txBody>
          <a:bodyPr/>
          <a:lstStyle/>
          <a:p>
            <a:fld id="{0BC42E50-8CD1-44B7-8E15-EEAE642A0C16}" type="slidenum">
              <a:rPr lang="en-US" smtClean="0"/>
              <a:t>‹#›</a:t>
            </a:fld>
            <a:endParaRPr lang="en-US"/>
          </a:p>
        </p:txBody>
      </p:sp>
    </p:spTree>
    <p:extLst>
      <p:ext uri="{BB962C8B-B14F-4D97-AF65-F5344CB8AC3E}">
        <p14:creationId xmlns:p14="http://schemas.microsoft.com/office/powerpoint/2010/main" val="2500706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Column + ImageSourc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1143000"/>
            <a:ext cx="10515600" cy="4724400"/>
          </a:xfrm>
        </p:spPr>
        <p:txBody>
          <a:bodyPr/>
          <a:lstStyle>
            <a:lvl2pPr>
              <a:lnSpc>
                <a:spcPct val="150000"/>
              </a:lnSpc>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Content Placeholder 2">
            <a:extLst>
              <a:ext uri="{FF2B5EF4-FFF2-40B4-BE49-F238E27FC236}">
                <a16:creationId xmlns:a16="http://schemas.microsoft.com/office/drawing/2014/main" id="{7B1BD03A-1470-480F-AA79-306316F0CF1A}"/>
              </a:ext>
            </a:extLst>
          </p:cNvPr>
          <p:cNvSpPr>
            <a:spLocks noGrp="1"/>
          </p:cNvSpPr>
          <p:nvPr>
            <p:ph sz="quarter" idx="14" hasCustomPrompt="1"/>
          </p:nvPr>
        </p:nvSpPr>
        <p:spPr>
          <a:xfrm>
            <a:off x="3674226" y="6051176"/>
            <a:ext cx="7351678" cy="806824"/>
          </a:xfrm>
        </p:spPr>
        <p:txBody>
          <a:bodyPr>
            <a:normAutofit/>
          </a:bodyPr>
          <a:lstStyle>
            <a:lvl1pPr marL="0" indent="0" algn="r">
              <a:buNone/>
              <a:defRPr sz="1600" i="1">
                <a:solidFill>
                  <a:schemeClr val="tx2"/>
                </a:solidFill>
              </a:defRPr>
            </a:lvl1pPr>
          </a:lstStyle>
          <a:p>
            <a:pPr lvl="0"/>
            <a:r>
              <a:rPr lang="en-CA" sz="1600" i="1"/>
              <a:t>Image source</a:t>
            </a:r>
            <a:endParaRPr lang="en-CA"/>
          </a:p>
        </p:txBody>
      </p:sp>
      <p:sp>
        <p:nvSpPr>
          <p:cNvPr id="8" name="Title Placeholder 1">
            <a:extLst>
              <a:ext uri="{FF2B5EF4-FFF2-40B4-BE49-F238E27FC236}">
                <a16:creationId xmlns:a16="http://schemas.microsoft.com/office/drawing/2014/main" id="{451045A5-F3E6-4160-A17C-E4A3BD3B8CBC}"/>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359866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Column + Figur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2594517"/>
            <a:ext cx="10515600" cy="3272884"/>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Text Placeholder 9">
            <a:extLst>
              <a:ext uri="{FF2B5EF4-FFF2-40B4-BE49-F238E27FC236}">
                <a16:creationId xmlns:a16="http://schemas.microsoft.com/office/drawing/2014/main" id="{8F73561D-381F-45A6-8C88-314CD34E4C1D}"/>
              </a:ext>
            </a:extLst>
          </p:cNvPr>
          <p:cNvSpPr>
            <a:spLocks noGrp="1"/>
          </p:cNvSpPr>
          <p:nvPr>
            <p:ph type="body" sz="quarter" idx="14" hasCustomPrompt="1"/>
          </p:nvPr>
        </p:nvSpPr>
        <p:spPr>
          <a:xfrm>
            <a:off x="838199" y="1435217"/>
            <a:ext cx="2172630" cy="1159300"/>
          </a:xfrm>
          <a:noFill/>
          <a:ln>
            <a:noFill/>
          </a:ln>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1" name="Title Placeholder 1">
            <a:extLst>
              <a:ext uri="{FF2B5EF4-FFF2-40B4-BE49-F238E27FC236}">
                <a16:creationId xmlns:a16="http://schemas.microsoft.com/office/drawing/2014/main" id="{D30A56C2-79C6-4784-AC44-C9CCD6A123C4}"/>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404993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E1CFEDA4-9D3E-4173-8436-76729F5260AF}"/>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10895162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2.emf"/><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A46769-9643-4984-9766-1F98B1A28BBD}"/>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48AF68A-57A2-4967-BE68-E7C3957047C7}"/>
              </a:ext>
            </a:extLst>
          </p:cNvPr>
          <p:cNvSpPr>
            <a:spLocks noGrp="1"/>
          </p:cNvSpPr>
          <p:nvPr>
            <p:ph type="body" idx="1"/>
          </p:nvPr>
        </p:nvSpPr>
        <p:spPr>
          <a:xfrm>
            <a:off x="838200" y="1143008"/>
            <a:ext cx="10515600" cy="45845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6" name="Image" descr="Image">
            <a:extLst>
              <a:ext uri="{FF2B5EF4-FFF2-40B4-BE49-F238E27FC236}">
                <a16:creationId xmlns:a16="http://schemas.microsoft.com/office/drawing/2014/main" id="{8206DFEE-6BEF-43D3-A8CD-32C57C31E61B}"/>
              </a:ext>
            </a:extLst>
          </p:cNvPr>
          <p:cNvPicPr>
            <a:picLocks noChangeAspect="1"/>
          </p:cNvPicPr>
          <p:nvPr userDrawn="1"/>
        </p:nvPicPr>
        <p:blipFill>
          <a:blip r:embed="rId63"/>
          <a:srcRect l="20701" t="42362" r="20701" b="42362"/>
          <a:stretch>
            <a:fillRect/>
          </a:stretch>
        </p:blipFill>
        <p:spPr>
          <a:xfrm>
            <a:off x="805541" y="6243521"/>
            <a:ext cx="2086341" cy="420277"/>
          </a:xfrm>
          <a:prstGeom prst="rect">
            <a:avLst/>
          </a:prstGeom>
          <a:ln w="12700">
            <a:miter lim="400000"/>
          </a:ln>
        </p:spPr>
      </p:pic>
      <p:pic>
        <p:nvPicPr>
          <p:cNvPr id="6" name="Picture 5">
            <a:extLst>
              <a:ext uri="{FF2B5EF4-FFF2-40B4-BE49-F238E27FC236}">
                <a16:creationId xmlns:a16="http://schemas.microsoft.com/office/drawing/2014/main" id="{0A4708BE-D3DC-F84C-B2C8-23E454A03673}"/>
              </a:ext>
            </a:extLst>
          </p:cNvPr>
          <p:cNvPicPr>
            <a:picLocks noChangeAspect="1"/>
          </p:cNvPicPr>
          <p:nvPr userDrawn="1"/>
        </p:nvPicPr>
        <p:blipFill>
          <a:blip r:embed="rId64"/>
          <a:stretch>
            <a:fillRect/>
          </a:stretch>
        </p:blipFill>
        <p:spPr>
          <a:xfrm>
            <a:off x="838199" y="5987309"/>
            <a:ext cx="10515600" cy="65275"/>
          </a:xfrm>
          <a:prstGeom prst="rect">
            <a:avLst/>
          </a:prstGeom>
        </p:spPr>
      </p:pic>
      <p:sp>
        <p:nvSpPr>
          <p:cNvPr id="7" name="Title Placeholder 1">
            <a:extLst>
              <a:ext uri="{FF2B5EF4-FFF2-40B4-BE49-F238E27FC236}">
                <a16:creationId xmlns:a16="http://schemas.microsoft.com/office/drawing/2014/main" id="{6D6B7B9E-7899-E340-9E73-5AB7B568993C}"/>
              </a:ext>
            </a:extLst>
          </p:cNvPr>
          <p:cNvSpPr txBox="1">
            <a:spLocks/>
          </p:cNvSpPr>
          <p:nvPr userDrawn="1"/>
        </p:nvSpPr>
        <p:spPr>
          <a:xfrm>
            <a:off x="867505" y="6051174"/>
            <a:ext cx="10589564" cy="806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algn="r"/>
            <a:fld id="{1C9B2353-6F1E-244E-9B79-5A9C99D09A34}" type="slidenum">
              <a:rPr lang="en-US" sz="1600" b="0" smtClean="0">
                <a:solidFill>
                  <a:schemeClr val="bg2"/>
                </a:solidFill>
              </a:rPr>
              <a:t>‹#›</a:t>
            </a:fld>
            <a:endParaRPr lang="en-CA" sz="1600" b="0">
              <a:solidFill>
                <a:schemeClr val="bg2"/>
              </a:solidFill>
            </a:endParaRPr>
          </a:p>
        </p:txBody>
      </p:sp>
    </p:spTree>
    <p:extLst>
      <p:ext uri="{BB962C8B-B14F-4D97-AF65-F5344CB8AC3E}">
        <p14:creationId xmlns:p14="http://schemas.microsoft.com/office/powerpoint/2010/main" val="4249882627"/>
      </p:ext>
    </p:extLst>
  </p:cSld>
  <p:clrMap bg1="lt1" tx1="dk1" bg2="lt2" tx2="dk2" accent1="accent1" accent2="accent2" accent3="accent3" accent4="accent4" accent5="accent5" accent6="accent6" hlink="hlink" folHlink="folHlink"/>
  <p:sldLayoutIdLst>
    <p:sldLayoutId id="2147483649" r:id="rId1"/>
    <p:sldLayoutId id="2147483693" r:id="rId2"/>
    <p:sldLayoutId id="2147483670" r:id="rId3"/>
    <p:sldLayoutId id="2147483883" r:id="rId4"/>
    <p:sldLayoutId id="2147483884" r:id="rId5"/>
    <p:sldLayoutId id="2147483673" r:id="rId6"/>
    <p:sldLayoutId id="2147483685" r:id="rId7"/>
    <p:sldLayoutId id="2147483675" r:id="rId8"/>
    <p:sldLayoutId id="2147483677" r:id="rId9"/>
    <p:sldLayoutId id="2147483652" r:id="rId10"/>
    <p:sldLayoutId id="2147483687" r:id="rId11"/>
    <p:sldLayoutId id="2147483676" r:id="rId12"/>
    <p:sldLayoutId id="2147483661" r:id="rId13"/>
    <p:sldLayoutId id="2147483691" r:id="rId14"/>
    <p:sldLayoutId id="2147483692" r:id="rId15"/>
    <p:sldLayoutId id="2147483930" r:id="rId16"/>
    <p:sldLayoutId id="2147483931" r:id="rId17"/>
    <p:sldLayoutId id="2147483932" r:id="rId18"/>
    <p:sldLayoutId id="2147483933" r:id="rId19"/>
    <p:sldLayoutId id="2147483895" r:id="rId20"/>
    <p:sldLayoutId id="2147483704" r:id="rId21"/>
    <p:sldLayoutId id="2147483679" r:id="rId22"/>
    <p:sldLayoutId id="2147483651" r:id="rId23"/>
    <p:sldLayoutId id="2147483695" r:id="rId24"/>
    <p:sldLayoutId id="2147483667" r:id="rId25"/>
    <p:sldLayoutId id="2147483897" r:id="rId26"/>
    <p:sldLayoutId id="2147483898" r:id="rId27"/>
    <p:sldLayoutId id="2147483681" r:id="rId28"/>
    <p:sldLayoutId id="2147483662" r:id="rId29"/>
    <p:sldLayoutId id="2147483696" r:id="rId30"/>
    <p:sldLayoutId id="2147483668" r:id="rId31"/>
    <p:sldLayoutId id="2147483901" r:id="rId32"/>
    <p:sldLayoutId id="2147483902" r:id="rId33"/>
    <p:sldLayoutId id="2147483682" r:id="rId34"/>
    <p:sldLayoutId id="2147483663" r:id="rId35"/>
    <p:sldLayoutId id="2147483697" r:id="rId36"/>
    <p:sldLayoutId id="2147483669" r:id="rId37"/>
    <p:sldLayoutId id="2147483905" r:id="rId38"/>
    <p:sldLayoutId id="2147483906" r:id="rId39"/>
    <p:sldLayoutId id="2147483683" r:id="rId40"/>
    <p:sldLayoutId id="2147483664" r:id="rId41"/>
    <p:sldLayoutId id="2147483698" r:id="rId42"/>
    <p:sldLayoutId id="2147483665" r:id="rId43"/>
    <p:sldLayoutId id="2147483909" r:id="rId44"/>
    <p:sldLayoutId id="2147483910" r:id="rId45"/>
    <p:sldLayoutId id="2147483684" r:id="rId46"/>
    <p:sldLayoutId id="2147483689" r:id="rId47"/>
    <p:sldLayoutId id="2147483672" r:id="rId48"/>
    <p:sldLayoutId id="2147483913" r:id="rId49"/>
    <p:sldLayoutId id="2147483680" r:id="rId50"/>
    <p:sldLayoutId id="2147483686" r:id="rId51"/>
    <p:sldLayoutId id="2147483688" r:id="rId52"/>
    <p:sldLayoutId id="2147483690" r:id="rId53"/>
    <p:sldLayoutId id="2147483654" r:id="rId54"/>
    <p:sldLayoutId id="2147483674" r:id="rId55"/>
    <p:sldLayoutId id="2147483666" r:id="rId56"/>
    <p:sldLayoutId id="2147483699" r:id="rId57"/>
    <p:sldLayoutId id="2147483921" r:id="rId58"/>
    <p:sldLayoutId id="2147483700" r:id="rId59"/>
    <p:sldLayoutId id="2147483702" r:id="rId60"/>
    <p:sldLayoutId id="2147483703" r:id="rId61"/>
  </p:sldLayoutIdLst>
  <p:hf sldNum="0" hdr="0" dt="0"/>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userDrawn="1">
          <p15:clr>
            <a:srgbClr val="F26B43"/>
          </p15:clr>
        </p15:guide>
        <p15:guide id="2" pos="5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hyperlink" Target="https://www.octapharma.ca/en/therapies/product-overview"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8.xml"/><Relationship Id="rId1" Type="http://schemas.openxmlformats.org/officeDocument/2006/relationships/tags" Target="../tags/tag11.xml"/><Relationship Id="rId5" Type="http://schemas.openxmlformats.org/officeDocument/2006/relationships/hyperlink" Target="https://www.octapharma.ca/en/therapies/product-overview" TargetMode="Externa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xml"/><Relationship Id="rId1" Type="http://schemas.openxmlformats.org/officeDocument/2006/relationships/tags" Target="../tags/tag12.xml"/><Relationship Id="rId5" Type="http://schemas.openxmlformats.org/officeDocument/2006/relationships/hyperlink" Target="https://www.octapharma.ca/en/therapies/product-overview" TargetMode="Externa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8.xml"/><Relationship Id="rId1" Type="http://schemas.openxmlformats.org/officeDocument/2006/relationships/tags" Target="../tags/tag13.xml"/><Relationship Id="rId5" Type="http://schemas.openxmlformats.org/officeDocument/2006/relationships/hyperlink" Target="https://www.octapharma.ca/en/therapies/product-overview" TargetMode="Externa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14.xml"/><Relationship Id="rId4" Type="http://schemas.openxmlformats.org/officeDocument/2006/relationships/hyperlink" Target="https://www.octapharma.ca/en/therapies/product-overview"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ags" Target="../tags/tag15.xml"/><Relationship Id="rId4" Type="http://schemas.openxmlformats.org/officeDocument/2006/relationships/hyperlink" Target="https://www.octapharma.ca/en/therapies/product-overview"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1.xml"/><Relationship Id="rId1" Type="http://schemas.openxmlformats.org/officeDocument/2006/relationships/tags" Target="../tags/tag16.xml"/><Relationship Id="rId4" Type="http://schemas.openxmlformats.org/officeDocument/2006/relationships/hyperlink" Target="https://www.octapharma.ca/en/therapies/product-overview"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17.xml"/><Relationship Id="rId5" Type="http://schemas.openxmlformats.org/officeDocument/2006/relationships/hyperlink" Target="https://www.octapharma.ca/en/therapies/product-overview" TargetMode="Externa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18.xml"/><Relationship Id="rId4" Type="http://schemas.openxmlformats.org/officeDocument/2006/relationships/hyperlink" Target="https://www.octapharma.ca/en/therapies/product-overview"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8.xml"/><Relationship Id="rId1" Type="http://schemas.openxmlformats.org/officeDocument/2006/relationships/tags" Target="../tags/tag19.xml"/><Relationship Id="rId5" Type="http://schemas.openxmlformats.org/officeDocument/2006/relationships/hyperlink" Target="https://www.octapharma.ca/en/therapies/product-overview" TargetMode="Externa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20.xml"/><Relationship Id="rId4" Type="http://schemas.openxmlformats.org/officeDocument/2006/relationships/hyperlink" Target="https://www.octapharma.ca/en/therapies/product-overview"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hyperlink" Target="https://www.octapharma.ca/en/therapies/product-overview" TargetMode="External"/><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21.xml"/><Relationship Id="rId4" Type="http://schemas.openxmlformats.org/officeDocument/2006/relationships/hyperlink" Target="https://www.octapharma.ca/en/therapies/product-overview" TargetMode="Externa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8.xml"/><Relationship Id="rId1" Type="http://schemas.openxmlformats.org/officeDocument/2006/relationships/tags" Target="../tags/tag22.xml"/><Relationship Id="rId5" Type="http://schemas.openxmlformats.org/officeDocument/2006/relationships/hyperlink" Target="https://www.octapharma.ca/en/therapies/product-overview" TargetMode="Externa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23.xml"/><Relationship Id="rId4" Type="http://schemas.openxmlformats.org/officeDocument/2006/relationships/hyperlink" Target="https://www.octapharma.ca/en/therapies/product-overview"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24.xml"/><Relationship Id="rId4" Type="http://schemas.openxmlformats.org/officeDocument/2006/relationships/hyperlink" Target="https://www.octapharma.ca/en/therapies/product-overview" TargetMode="Externa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8.xml"/><Relationship Id="rId1" Type="http://schemas.openxmlformats.org/officeDocument/2006/relationships/tags" Target="../tags/tag25.xml"/><Relationship Id="rId5" Type="http://schemas.openxmlformats.org/officeDocument/2006/relationships/hyperlink" Target="https://www.octapharma.ca/en/therapies/product-overview" TargetMode="Externa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26.xml"/><Relationship Id="rId4" Type="http://schemas.openxmlformats.org/officeDocument/2006/relationships/hyperlink" Target="https://www.octapharma.ca/en/therapies/product-overview" TargetMode="Externa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27.xml"/><Relationship Id="rId4" Type="http://schemas.openxmlformats.org/officeDocument/2006/relationships/hyperlink" Target="https://www.octapharma.ca/en/therapies/product-overview"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8.xml"/><Relationship Id="rId1" Type="http://schemas.openxmlformats.org/officeDocument/2006/relationships/tags" Target="../tags/tag28.xml"/><Relationship Id="rId6" Type="http://schemas.openxmlformats.org/officeDocument/2006/relationships/hyperlink" Target="https://www.octapharma.ca/en/therapies/product-overview" TargetMode="External"/><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29.xml"/><Relationship Id="rId4" Type="http://schemas.openxmlformats.org/officeDocument/2006/relationships/hyperlink" Target="https://www.octapharma.ca/en/therapies/product-overview" TargetMode="Externa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ags" Target="../tags/tag30.xml"/><Relationship Id="rId4" Type="http://schemas.openxmlformats.org/officeDocument/2006/relationships/hyperlink" Target="https://www.octapharma.ca/en/therapies/product-overview"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hyperlink" Target="https://www.octapharma.ca/en/therapies/product-overview"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tags" Target="../tags/tag31.xml"/><Relationship Id="rId4" Type="http://schemas.openxmlformats.org/officeDocument/2006/relationships/hyperlink" Target="https://www.octapharma.ca/en/therapies/product-overview" TargetMode="External"/></Relationships>
</file>

<file path=ppt/slides/_rels/slide31.xml.rels><?xml version="1.0" encoding="UTF-8" standalone="yes"?>
<Relationships xmlns="http://schemas.openxmlformats.org/package/2006/relationships"><Relationship Id="rId2" Type="http://schemas.openxmlformats.org/officeDocument/2006/relationships/hyperlink" Target="https://www.octapharma.ca/en/therapies/product-overview" TargetMode="Externa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8.xml"/><Relationship Id="rId1" Type="http://schemas.openxmlformats.org/officeDocument/2006/relationships/tags" Target="../tags/tag32.xml"/><Relationship Id="rId5" Type="http://schemas.openxmlformats.org/officeDocument/2006/relationships/hyperlink" Target="https://www.octapharma.ca/en/therapies/product-overview" TargetMode="Externa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tags" Target="../tags/tag33.xml"/><Relationship Id="rId5" Type="http://schemas.openxmlformats.org/officeDocument/2006/relationships/hyperlink" Target="https://www.octapharma.ca/en/therapies/product-overview" TargetMode="Externa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8.xml"/><Relationship Id="rId1" Type="http://schemas.openxmlformats.org/officeDocument/2006/relationships/tags" Target="../tags/tag34.xml"/><Relationship Id="rId6" Type="http://schemas.openxmlformats.org/officeDocument/2006/relationships/hyperlink" Target="https://www.octapharma.ca/en/therapies/product-overview" TargetMode="External"/><Relationship Id="rId5" Type="http://schemas.openxmlformats.org/officeDocument/2006/relationships/image" Target="../media/image35.png"/><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tags" Target="../tags/tag35.xml"/><Relationship Id="rId6" Type="http://schemas.openxmlformats.org/officeDocument/2006/relationships/hyperlink" Target="https://profedu.blood.ca/en/faq-solvent-detergent-sd-treated-plasma-octaplasma" TargetMode="External"/><Relationship Id="rId5" Type="http://schemas.openxmlformats.org/officeDocument/2006/relationships/hyperlink" Target="https://www.octapharma.ca/en/therapies/product-overview" TargetMode="External"/><Relationship Id="rId4" Type="http://schemas.openxmlformats.org/officeDocument/2006/relationships/hyperlink" Target="https://octapharma.ca/"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ags" Target="../tags/tag36.xml"/><Relationship Id="rId6" Type="http://schemas.openxmlformats.org/officeDocument/2006/relationships/hyperlink" Target="https://www.octapharma.ca/en/therapies/product-overview" TargetMode="External"/><Relationship Id="rId5" Type="http://schemas.openxmlformats.org/officeDocument/2006/relationships/image" Target="../media/image36.jpeg"/><Relationship Id="rId4" Type="http://schemas.openxmlformats.org/officeDocument/2006/relationships/hyperlink" Target="https://www.blood.ca/en/hospital-services/customer-service/hospital-liaison-specialists-includes-site-contact-list" TargetMode="Externa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37.xml"/><Relationship Id="rId4" Type="http://schemas.openxmlformats.org/officeDocument/2006/relationships/hyperlink" Target="https://www.octapharma.ca/en/therapies/product-overview"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8.xml"/><Relationship Id="rId1" Type="http://schemas.openxmlformats.org/officeDocument/2006/relationships/tags" Target="../tags/tag5.xml"/><Relationship Id="rId5" Type="http://schemas.openxmlformats.org/officeDocument/2006/relationships/hyperlink" Target="https://www.octapharma.ca/en/therapies/product-overview" TargetMode="Externa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0.xml"/><Relationship Id="rId1" Type="http://schemas.openxmlformats.org/officeDocument/2006/relationships/tags" Target="../tags/tag6.xml"/><Relationship Id="rId4" Type="http://schemas.openxmlformats.org/officeDocument/2006/relationships/hyperlink" Target="https://www.octapharma.ca/en/therapies/product-overview"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7.xml"/><Relationship Id="rId5" Type="http://schemas.openxmlformats.org/officeDocument/2006/relationships/hyperlink" Target="https://www.octapharma.ca/en/therapies/product-overview" TargetMode="Externa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hyperlink" Target="https://www.octapharma.ca/en/therapies/product-overview" TargetMode="External"/><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hyperlink" Target="https://www.octapharma.ca/en/therapies/product-overview"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hyperlink" Target="https://www.octapharma.ca/en/therapies/product-overvie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6AD6B28-9D3A-46B4-87B0-4CB8D8A795E1}"/>
              </a:ext>
            </a:extLst>
          </p:cNvPr>
          <p:cNvSpPr>
            <a:spLocks noGrp="1"/>
          </p:cNvSpPr>
          <p:nvPr>
            <p:ph type="body" idx="1"/>
          </p:nvPr>
        </p:nvSpPr>
        <p:spPr>
          <a:xfrm>
            <a:off x="879846" y="5381634"/>
            <a:ext cx="7190678" cy="1068953"/>
          </a:xfrm>
        </p:spPr>
        <p:txBody>
          <a:bodyPr/>
          <a:lstStyle/>
          <a:p>
            <a:r>
              <a:rPr lang="en-CA"/>
              <a:t>January 2023 </a:t>
            </a:r>
          </a:p>
        </p:txBody>
      </p:sp>
      <p:sp>
        <p:nvSpPr>
          <p:cNvPr id="6" name="Title 5">
            <a:extLst>
              <a:ext uri="{FF2B5EF4-FFF2-40B4-BE49-F238E27FC236}">
                <a16:creationId xmlns:a16="http://schemas.microsoft.com/office/drawing/2014/main" id="{452A08F9-90DE-48B9-B836-9095668485EA}"/>
              </a:ext>
            </a:extLst>
          </p:cNvPr>
          <p:cNvSpPr>
            <a:spLocks noGrp="1"/>
          </p:cNvSpPr>
          <p:nvPr>
            <p:ph type="title"/>
          </p:nvPr>
        </p:nvSpPr>
        <p:spPr>
          <a:xfrm>
            <a:off x="744063" y="597418"/>
            <a:ext cx="11167310" cy="2585170"/>
          </a:xfrm>
        </p:spPr>
        <p:txBody>
          <a:bodyPr/>
          <a:lstStyle/>
          <a:p>
            <a:r>
              <a:rPr lang="en-CA" err="1">
                <a:latin typeface="Arial"/>
                <a:cs typeface="Arial"/>
              </a:rPr>
              <a:t>Octaplasma</a:t>
            </a:r>
            <a:r>
              <a:rPr lang="en-CA">
                <a:latin typeface="Arial"/>
                <a:cs typeface="Arial"/>
              </a:rPr>
              <a:t> (Solvent Detergent [S/D] Plasma): Clinical overview</a:t>
            </a:r>
            <a:br>
              <a:rPr lang="en-CA">
                <a:latin typeface="Arial"/>
                <a:cs typeface="Arial"/>
              </a:rPr>
            </a:br>
            <a:endParaRPr lang="en-CA">
              <a:latin typeface="Arial"/>
              <a:cs typeface="Arial"/>
            </a:endParaRPr>
          </a:p>
        </p:txBody>
      </p:sp>
      <p:sp>
        <p:nvSpPr>
          <p:cNvPr id="2" name="TextBox 1">
            <a:extLst>
              <a:ext uri="{FF2B5EF4-FFF2-40B4-BE49-F238E27FC236}">
                <a16:creationId xmlns:a16="http://schemas.microsoft.com/office/drawing/2014/main" id="{D3013181-67E5-4775-9F48-E26BAB429758}"/>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151409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45D71-7EE6-47D0-A32B-466B4A0FF24B}"/>
              </a:ext>
            </a:extLst>
          </p:cNvPr>
          <p:cNvSpPr>
            <a:spLocks noGrp="1"/>
          </p:cNvSpPr>
          <p:nvPr>
            <p:ph type="title"/>
          </p:nvPr>
        </p:nvSpPr>
        <p:spPr/>
        <p:txBody>
          <a:bodyPr/>
          <a:lstStyle/>
          <a:p>
            <a:pPr>
              <a:tabLst>
                <a:tab pos="1546225" algn="l"/>
              </a:tabLst>
            </a:pPr>
            <a:r>
              <a:rPr lang="en-CA" err="1">
                <a:latin typeface="Arial"/>
                <a:cs typeface="Arial"/>
              </a:rPr>
              <a:t>Octapharma</a:t>
            </a:r>
            <a:r>
              <a:rPr lang="en-CA">
                <a:latin typeface="Arial"/>
                <a:cs typeface="Arial"/>
              </a:rPr>
              <a:t> </a:t>
            </a:r>
            <a:br>
              <a:rPr lang="en-CA">
                <a:latin typeface="Arial"/>
                <a:cs typeface="Arial"/>
              </a:rPr>
            </a:br>
            <a:r>
              <a:rPr lang="en-CA">
                <a:latin typeface="Arial"/>
                <a:cs typeface="Arial"/>
              </a:rPr>
              <a:t>S/D process</a:t>
            </a:r>
          </a:p>
        </p:txBody>
      </p:sp>
      <p:pic>
        <p:nvPicPr>
          <p:cNvPr id="5" name="Picture 5" descr="Icon&#10;&#10;Description automatically generated">
            <a:extLst>
              <a:ext uri="{FF2B5EF4-FFF2-40B4-BE49-F238E27FC236}">
                <a16:creationId xmlns:a16="http://schemas.microsoft.com/office/drawing/2014/main" id="{B112FA03-C481-C9E3-A79F-C436DB85BF0B}"/>
              </a:ext>
            </a:extLst>
          </p:cNvPr>
          <p:cNvPicPr>
            <a:picLocks noChangeAspect="1"/>
          </p:cNvPicPr>
          <p:nvPr/>
        </p:nvPicPr>
        <p:blipFill>
          <a:blip r:embed="rId4"/>
          <a:stretch>
            <a:fillRect/>
          </a:stretch>
        </p:blipFill>
        <p:spPr>
          <a:xfrm>
            <a:off x="740398" y="1135496"/>
            <a:ext cx="4669765" cy="4684142"/>
          </a:xfrm>
          <a:prstGeom prst="rect">
            <a:avLst/>
          </a:prstGeom>
        </p:spPr>
      </p:pic>
      <p:sp>
        <p:nvSpPr>
          <p:cNvPr id="4" name="TextBox 3">
            <a:extLst>
              <a:ext uri="{FF2B5EF4-FFF2-40B4-BE49-F238E27FC236}">
                <a16:creationId xmlns:a16="http://schemas.microsoft.com/office/drawing/2014/main" id="{C21AC098-CBBB-ED21-7DBC-D0D10FF8F3BC}"/>
              </a:ext>
            </a:extLst>
          </p:cNvPr>
          <p:cNvSpPr txBox="1"/>
          <p:nvPr/>
        </p:nvSpPr>
        <p:spPr>
          <a:xfrm>
            <a:off x="6713034" y="5984463"/>
            <a:ext cx="5229923" cy="769441"/>
          </a:xfrm>
          <a:prstGeom prst="rect">
            <a:avLst/>
          </a:prstGeom>
          <a:noFill/>
        </p:spPr>
        <p:txBody>
          <a:bodyPr wrap="square">
            <a:spAutoFit/>
          </a:bodyPr>
          <a:lstStyle/>
          <a:p>
            <a:pPr algn="l" rtl="0" fontAlgn="base"/>
            <a:r>
              <a:rPr lang="en-CA" sz="1100" b="0" i="0" u="none" strike="noStrike">
                <a:solidFill>
                  <a:schemeClr val="bg1"/>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Our product portfolio (octapharma.ca)</a:t>
            </a:r>
            <a:r>
              <a:rPr lang="en-CA" sz="1100" b="0" i="0">
                <a:solidFill>
                  <a:schemeClr val="bg1"/>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716125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 picture containing background pattern&#10;&#10;Description automatically generated">
            <a:extLst>
              <a:ext uri="{FF2B5EF4-FFF2-40B4-BE49-F238E27FC236}">
                <a16:creationId xmlns:a16="http://schemas.microsoft.com/office/drawing/2014/main" id="{2EF2B045-6560-D3CD-E271-08C183274FD2}"/>
              </a:ext>
            </a:extLst>
          </p:cNvPr>
          <p:cNvPicPr>
            <a:picLocks noChangeAspect="1"/>
          </p:cNvPicPr>
          <p:nvPr/>
        </p:nvPicPr>
        <p:blipFill rotWithShape="1">
          <a:blip r:embed="rId4"/>
          <a:srcRect b="34700"/>
          <a:stretch/>
        </p:blipFill>
        <p:spPr>
          <a:xfrm>
            <a:off x="37468" y="-561475"/>
            <a:ext cx="12052772" cy="4415495"/>
          </a:xfrm>
          <a:prstGeom prst="rect">
            <a:avLst/>
          </a:prstGeom>
        </p:spPr>
      </p:pic>
      <p:sp>
        <p:nvSpPr>
          <p:cNvPr id="5" name="Title 3">
            <a:extLst>
              <a:ext uri="{FF2B5EF4-FFF2-40B4-BE49-F238E27FC236}">
                <a16:creationId xmlns:a16="http://schemas.microsoft.com/office/drawing/2014/main" id="{4EDA4D6F-7FF4-F37D-2CF7-166CACF3D58C}"/>
              </a:ext>
            </a:extLst>
          </p:cNvPr>
          <p:cNvSpPr txBox="1">
            <a:spLocks/>
          </p:cNvSpPr>
          <p:nvPr/>
        </p:nvSpPr>
        <p:spPr>
          <a:xfrm>
            <a:off x="670880" y="141514"/>
            <a:ext cx="5823766" cy="605985"/>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CA" err="1">
                <a:solidFill>
                  <a:srgbClr val="4D4D4D"/>
                </a:solidFill>
                <a:latin typeface="Arial"/>
                <a:cs typeface="Arial"/>
              </a:rPr>
              <a:t>Octaplasma</a:t>
            </a:r>
            <a:r>
              <a:rPr lang="en-CA">
                <a:solidFill>
                  <a:srgbClr val="4D4D4D"/>
                </a:solidFill>
                <a:latin typeface="Arial"/>
                <a:cs typeface="Arial"/>
              </a:rPr>
              <a:t> manufacturing </a:t>
            </a:r>
            <a:endParaRPr kumimoji="0" lang="en-US" sz="3600" b="1" i="0" u="none" strike="noStrike" kern="1200" cap="none" spc="0" normalizeH="0" baseline="0" noProof="0">
              <a:ln>
                <a:noFill/>
              </a:ln>
              <a:solidFill>
                <a:srgbClr val="4D4D4D"/>
              </a:solidFill>
              <a:effectLst/>
              <a:uLnTx/>
              <a:uFillTx/>
              <a:latin typeface="Arial" panose="020B0604020202020204" pitchFamily="34" charset="0"/>
              <a:ea typeface="+mj-ea"/>
              <a:cs typeface="Arial" panose="020B0604020202020204" pitchFamily="34" charset="0"/>
            </a:endParaRPr>
          </a:p>
        </p:txBody>
      </p:sp>
      <p:sp>
        <p:nvSpPr>
          <p:cNvPr id="2" name="TextBox 1">
            <a:extLst>
              <a:ext uri="{FF2B5EF4-FFF2-40B4-BE49-F238E27FC236}">
                <a16:creationId xmlns:a16="http://schemas.microsoft.com/office/drawing/2014/main" id="{08D48CA4-B3FD-FBD3-50A6-8EF195F29420}"/>
              </a:ext>
            </a:extLst>
          </p:cNvPr>
          <p:cNvSpPr txBox="1"/>
          <p:nvPr/>
        </p:nvSpPr>
        <p:spPr>
          <a:xfrm>
            <a:off x="63045" y="3854021"/>
            <a:ext cx="1716388" cy="2246769"/>
          </a:xfrm>
          <a:prstGeom prst="rect">
            <a:avLst/>
          </a:prstGeom>
          <a:noFill/>
        </p:spPr>
        <p:txBody>
          <a:bodyPr wrap="square" rtlCol="0">
            <a:spAutoFit/>
          </a:bodyPr>
          <a:lstStyle/>
          <a:p>
            <a:pPr marL="285750" indent="-285750">
              <a:buFont typeface="Arial" panose="020B0604020202020204" pitchFamily="34" charset="0"/>
              <a:buChar char="•"/>
            </a:pPr>
            <a:r>
              <a:rPr lang="en-US" sz="1400" b="0" i="0" u="none" strike="noStrike">
                <a:solidFill>
                  <a:srgbClr val="019D81"/>
                </a:solidFill>
                <a:effectLst/>
                <a:latin typeface="Arial" panose="020B0604020202020204" pitchFamily="34" charset="0"/>
                <a:cs typeface="Arial" panose="020B0604020202020204" pitchFamily="34" charset="0"/>
              </a:rPr>
              <a:t>Reduces neutralizing antibodies through dilution</a:t>
            </a:r>
          </a:p>
          <a:p>
            <a:pPr marL="285750" indent="-285750">
              <a:buFont typeface="Arial" panose="020B0604020202020204" pitchFamily="34" charset="0"/>
              <a:buChar char="•"/>
            </a:pPr>
            <a:r>
              <a:rPr lang="en-US" sz="1400">
                <a:solidFill>
                  <a:srgbClr val="019D81"/>
                </a:solidFill>
                <a:latin typeface="Arial" panose="020B0604020202020204" pitchFamily="34" charset="0"/>
                <a:cs typeface="Arial" panose="020B0604020202020204" pitchFamily="34" charset="0"/>
              </a:rPr>
              <a:t>L</a:t>
            </a:r>
            <a:r>
              <a:rPr lang="en-US" sz="1400" b="0" i="0" u="none" strike="noStrike">
                <a:solidFill>
                  <a:srgbClr val="019D81"/>
                </a:solidFill>
                <a:effectLst/>
                <a:latin typeface="Arial" panose="020B0604020202020204" pitchFamily="34" charset="0"/>
                <a:cs typeface="Arial" panose="020B0604020202020204" pitchFamily="34" charset="0"/>
              </a:rPr>
              <a:t>owers antibody </a:t>
            </a:r>
            <a:r>
              <a:rPr lang="en-US" sz="1400" b="0" i="0" u="none" strike="noStrike" err="1">
                <a:solidFill>
                  <a:srgbClr val="019D81"/>
                </a:solidFill>
                <a:effectLst/>
                <a:latin typeface="Arial" panose="020B0604020202020204" pitchFamily="34" charset="0"/>
                <a:cs typeface="Arial" panose="020B0604020202020204" pitchFamily="34" charset="0"/>
              </a:rPr>
              <a:t>titres</a:t>
            </a:r>
            <a:r>
              <a:rPr lang="en-US" sz="1400" b="0" i="0" u="none" strike="noStrike">
                <a:solidFill>
                  <a:srgbClr val="019D81"/>
                </a:solidFill>
                <a:effectLst/>
                <a:latin typeface="Arial" panose="020B0604020202020204" pitchFamily="34" charset="0"/>
                <a:cs typeface="Arial" panose="020B0604020202020204" pitchFamily="34" charset="0"/>
              </a:rPr>
              <a:t> against blood cells and plasma proteins.</a:t>
            </a:r>
            <a:endParaRPr lang="en-US" sz="14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F533E52-F687-E21F-B8E1-CB733979D045}"/>
              </a:ext>
            </a:extLst>
          </p:cNvPr>
          <p:cNvSpPr txBox="1"/>
          <p:nvPr/>
        </p:nvSpPr>
        <p:spPr>
          <a:xfrm>
            <a:off x="1724410" y="3852998"/>
            <a:ext cx="1696388" cy="1169551"/>
          </a:xfrm>
          <a:prstGeom prst="rect">
            <a:avLst/>
          </a:prstGeom>
          <a:noFill/>
        </p:spPr>
        <p:txBody>
          <a:bodyPr wrap="square" rtlCol="0">
            <a:spAutoFit/>
          </a:bodyPr>
          <a:lstStyle/>
          <a:p>
            <a:pPr marL="285750" indent="-285750">
              <a:buFont typeface="Arial" panose="020B0604020202020204" pitchFamily="34" charset="0"/>
              <a:buChar char="•"/>
            </a:pPr>
            <a:r>
              <a:rPr lang="en-US" sz="1400" b="0" i="0" u="none" strike="noStrike">
                <a:solidFill>
                  <a:srgbClr val="019D81"/>
                </a:solidFill>
                <a:effectLst/>
                <a:latin typeface="Arial" panose="020B0604020202020204" pitchFamily="34" charset="0"/>
                <a:cs typeface="Arial" panose="020B0604020202020204" pitchFamily="34" charset="0"/>
              </a:rPr>
              <a:t>Removes white blood cells and potentially other contaminants.</a:t>
            </a:r>
            <a:endParaRPr lang="en-US" sz="14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B2A9672-2451-BD7F-50E3-6A2802301C6A}"/>
              </a:ext>
            </a:extLst>
          </p:cNvPr>
          <p:cNvSpPr txBox="1"/>
          <p:nvPr/>
        </p:nvSpPr>
        <p:spPr>
          <a:xfrm>
            <a:off x="3291696" y="3854021"/>
            <a:ext cx="2141620" cy="2031325"/>
          </a:xfrm>
          <a:prstGeom prst="rect">
            <a:avLst/>
          </a:prstGeom>
          <a:noFill/>
        </p:spPr>
        <p:txBody>
          <a:bodyPr wrap="square" rtlCol="0">
            <a:spAutoFit/>
          </a:bodyPr>
          <a:lstStyle/>
          <a:p>
            <a:pPr marL="285750" indent="-285750">
              <a:buFont typeface="Arial" panose="020B0604020202020204" pitchFamily="34" charset="0"/>
              <a:buChar char="•"/>
            </a:pPr>
            <a:r>
              <a:rPr lang="en-US" sz="1400" b="0" i="0" u="none" strike="noStrike">
                <a:solidFill>
                  <a:srgbClr val="019D81"/>
                </a:solidFill>
                <a:effectLst/>
                <a:latin typeface="Arial" panose="020B0604020202020204" pitchFamily="34" charset="0"/>
                <a:cs typeface="Arial" panose="020B0604020202020204" pitchFamily="34" charset="0"/>
              </a:rPr>
              <a:t>1 % TNBP (solvent) speeds aggregation between lipid coat and detergent. </a:t>
            </a:r>
            <a:endParaRPr lang="en-US"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0" i="0" u="none" strike="noStrike">
                <a:solidFill>
                  <a:srgbClr val="019D81"/>
                </a:solidFill>
                <a:effectLst/>
                <a:latin typeface="Arial" panose="020B0604020202020204" pitchFamily="34" charset="0"/>
                <a:cs typeface="Arial" panose="020B0604020202020204" pitchFamily="34" charset="0"/>
              </a:rPr>
              <a:t>1 % </a:t>
            </a:r>
            <a:r>
              <a:rPr lang="en-US" sz="1400" b="0" i="0" u="none" strike="noStrike" err="1">
                <a:solidFill>
                  <a:srgbClr val="019D81"/>
                </a:solidFill>
                <a:effectLst/>
                <a:latin typeface="Arial" panose="020B0604020202020204" pitchFamily="34" charset="0"/>
                <a:cs typeface="Arial" panose="020B0604020202020204" pitchFamily="34" charset="0"/>
              </a:rPr>
              <a:t>octoxynol</a:t>
            </a:r>
            <a:r>
              <a:rPr lang="en-US" sz="1400">
                <a:solidFill>
                  <a:srgbClr val="019D81"/>
                </a:solidFill>
                <a:latin typeface="Arial" panose="020B0604020202020204" pitchFamily="34" charset="0"/>
                <a:cs typeface="Arial" panose="020B0604020202020204" pitchFamily="34" charset="0"/>
              </a:rPr>
              <a:t> (detergent)</a:t>
            </a:r>
            <a:r>
              <a:rPr lang="en-US" sz="1400" b="0" i="0" u="none" strike="noStrike">
                <a:solidFill>
                  <a:srgbClr val="019D81"/>
                </a:solidFill>
                <a:effectLst/>
                <a:latin typeface="Arial" panose="020B0604020202020204" pitchFamily="34" charset="0"/>
                <a:cs typeface="Arial" panose="020B0604020202020204" pitchFamily="34" charset="0"/>
              </a:rPr>
              <a:t> interrupts interactions between molecules in virus' lipid coating. </a:t>
            </a:r>
            <a:endParaRPr lang="en-US" sz="140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E523467-843A-804F-FA6E-D2EC6CF81411}"/>
              </a:ext>
            </a:extLst>
          </p:cNvPr>
          <p:cNvSpPr txBox="1"/>
          <p:nvPr/>
        </p:nvSpPr>
        <p:spPr>
          <a:xfrm>
            <a:off x="5346153" y="3854020"/>
            <a:ext cx="2101516" cy="1169551"/>
          </a:xfrm>
          <a:prstGeom prst="rect">
            <a:avLst/>
          </a:prstGeom>
          <a:noFill/>
        </p:spPr>
        <p:txBody>
          <a:bodyPr wrap="square" rtlCol="0">
            <a:spAutoFit/>
          </a:bodyPr>
          <a:lstStyle/>
          <a:p>
            <a:pPr marL="285750" indent="-285750">
              <a:buFont typeface="Arial" panose="020B0604020202020204" pitchFamily="34" charset="0"/>
              <a:buChar char="•"/>
            </a:pPr>
            <a:r>
              <a:rPr lang="en-US" sz="1400" b="0" i="0" u="none" strike="noStrike">
                <a:solidFill>
                  <a:srgbClr val="019D81"/>
                </a:solidFill>
                <a:effectLst/>
                <a:latin typeface="Arial" panose="020B0604020202020204" pitchFamily="34" charset="0"/>
                <a:cs typeface="Arial" panose="020B0604020202020204" pitchFamily="34" charset="0"/>
              </a:rPr>
              <a:t>Castor oil extraction removes TNBP.</a:t>
            </a:r>
            <a:endParaRPr lang="en-US"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0" i="0" u="none" strike="noStrike">
                <a:solidFill>
                  <a:srgbClr val="019D81"/>
                </a:solidFill>
                <a:effectLst/>
                <a:latin typeface="Arial" panose="020B0604020202020204" pitchFamily="34" charset="0"/>
                <a:cs typeface="Arial" panose="020B0604020202020204" pitchFamily="34" charset="0"/>
              </a:rPr>
              <a:t>Solid phase extraction removes </a:t>
            </a:r>
            <a:r>
              <a:rPr lang="en-US" sz="1400" b="0" i="0" u="none" strike="noStrike" err="1">
                <a:solidFill>
                  <a:srgbClr val="019D81"/>
                </a:solidFill>
                <a:effectLst/>
                <a:latin typeface="Arial" panose="020B0604020202020204" pitchFamily="34" charset="0"/>
                <a:cs typeface="Arial" panose="020B0604020202020204" pitchFamily="34" charset="0"/>
              </a:rPr>
              <a:t>octoxynol</a:t>
            </a:r>
            <a:r>
              <a:rPr lang="en-US" sz="1400" b="0" i="0" u="none" strike="noStrike">
                <a:solidFill>
                  <a:srgbClr val="019D81"/>
                </a:solidFill>
                <a:effectLst/>
                <a:latin typeface="Arial" panose="020B0604020202020204" pitchFamily="34" charset="0"/>
                <a:cs typeface="Arial" panose="020B0604020202020204" pitchFamily="34" charset="0"/>
              </a:rPr>
              <a:t>. </a:t>
            </a:r>
            <a:endParaRPr lang="en-US" sz="14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AE58CA3-6A1E-B13A-704E-4947140DA45A}"/>
              </a:ext>
            </a:extLst>
          </p:cNvPr>
          <p:cNvSpPr txBox="1"/>
          <p:nvPr/>
        </p:nvSpPr>
        <p:spPr>
          <a:xfrm>
            <a:off x="7362157" y="3854020"/>
            <a:ext cx="1743301" cy="1169551"/>
          </a:xfrm>
          <a:prstGeom prst="rect">
            <a:avLst/>
          </a:prstGeom>
          <a:noFill/>
        </p:spPr>
        <p:txBody>
          <a:bodyPr wrap="square" rtlCol="0">
            <a:spAutoFit/>
          </a:bodyPr>
          <a:lstStyle/>
          <a:p>
            <a:pPr marL="285750" indent="-285750">
              <a:buFont typeface="Arial" panose="020B0604020202020204" pitchFamily="34" charset="0"/>
              <a:buChar char="•"/>
            </a:pPr>
            <a:r>
              <a:rPr lang="en-US" sz="1400" b="0" i="0" u="none" strike="noStrike">
                <a:solidFill>
                  <a:srgbClr val="019D81"/>
                </a:solidFill>
                <a:effectLst/>
                <a:latin typeface="Arial" panose="020B0604020202020204" pitchFamily="34" charset="0"/>
                <a:cs typeface="Arial" panose="020B0604020202020204" pitchFamily="34" charset="0"/>
              </a:rPr>
              <a:t>Removes prions, including the infectious agent causing </a:t>
            </a:r>
            <a:r>
              <a:rPr lang="en-US" sz="1400" b="0" i="0" u="none" strike="noStrike" err="1">
                <a:solidFill>
                  <a:srgbClr val="019D81"/>
                </a:solidFill>
                <a:effectLst/>
                <a:latin typeface="Arial" panose="020B0604020202020204" pitchFamily="34" charset="0"/>
                <a:cs typeface="Arial" panose="020B0604020202020204" pitchFamily="34" charset="0"/>
              </a:rPr>
              <a:t>vCJD</a:t>
            </a:r>
            <a:r>
              <a:rPr lang="en-US" sz="1400" b="0" i="0" u="none" strike="noStrike">
                <a:solidFill>
                  <a:srgbClr val="019D81"/>
                </a:solidFill>
                <a:effectLst/>
                <a:latin typeface="Arial" panose="020B0604020202020204" pitchFamily="34" charset="0"/>
                <a:cs typeface="Arial" panose="020B0604020202020204" pitchFamily="34" charset="0"/>
              </a:rPr>
              <a:t>.</a:t>
            </a:r>
            <a:endParaRPr lang="en-US" sz="140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50D3988-D961-6E94-6EED-ABC1D2B11798}"/>
              </a:ext>
            </a:extLst>
          </p:cNvPr>
          <p:cNvSpPr txBox="1"/>
          <p:nvPr/>
        </p:nvSpPr>
        <p:spPr>
          <a:xfrm>
            <a:off x="8958281" y="3852999"/>
            <a:ext cx="1890478" cy="1384995"/>
          </a:xfrm>
          <a:prstGeom prst="rect">
            <a:avLst/>
          </a:prstGeom>
          <a:noFill/>
        </p:spPr>
        <p:txBody>
          <a:bodyPr wrap="square" rtlCol="0">
            <a:spAutoFit/>
          </a:bodyPr>
          <a:lstStyle/>
          <a:p>
            <a:pPr marL="285750" indent="-285750">
              <a:buFont typeface="Arial" panose="020B0604020202020204" pitchFamily="34" charset="0"/>
              <a:buChar char="•"/>
            </a:pPr>
            <a:r>
              <a:rPr lang="en-US" sz="1400" b="0" i="0" u="none" strike="noStrike">
                <a:solidFill>
                  <a:srgbClr val="019D81"/>
                </a:solidFill>
                <a:effectLst/>
                <a:latin typeface="Arial" panose="020B0604020202020204" pitchFamily="34" charset="0"/>
                <a:cs typeface="Arial" panose="020B0604020202020204" pitchFamily="34" charset="0"/>
              </a:rPr>
              <a:t>Removes leukocytes, parasites and larger non-enveloped viruses.</a:t>
            </a:r>
            <a:endParaRPr lang="en-US" sz="140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7920289-DC73-1E0C-F9DC-CF4253325C39}"/>
              </a:ext>
            </a:extLst>
          </p:cNvPr>
          <p:cNvSpPr txBox="1"/>
          <p:nvPr/>
        </p:nvSpPr>
        <p:spPr>
          <a:xfrm>
            <a:off x="10602998" y="3852999"/>
            <a:ext cx="1588005" cy="1169551"/>
          </a:xfrm>
          <a:prstGeom prst="rect">
            <a:avLst/>
          </a:prstGeom>
          <a:noFill/>
        </p:spPr>
        <p:txBody>
          <a:bodyPr wrap="square">
            <a:spAutoFit/>
          </a:bodyPr>
          <a:lstStyle/>
          <a:p>
            <a:pPr marL="285750" indent="-285750">
              <a:buFont typeface="Arial" panose="020B0604020202020204" pitchFamily="34" charset="0"/>
              <a:buChar char="•"/>
            </a:pPr>
            <a:r>
              <a:rPr lang="en-US" sz="1400" b="0" i="0" u="none" strike="noStrike">
                <a:solidFill>
                  <a:srgbClr val="019D81"/>
                </a:solidFill>
                <a:effectLst/>
                <a:latin typeface="Arial" panose="020B0604020202020204" pitchFamily="34" charset="0"/>
                <a:cs typeface="Arial" panose="020B0604020202020204" pitchFamily="34" charset="0"/>
              </a:rPr>
              <a:t>Aseptically packaged in blood bags, over-wrapped and frozen.</a:t>
            </a:r>
            <a:endParaRPr lang="en-US" sz="14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2BFDA85-B469-091C-4F5F-B74BEC87A16B}"/>
              </a:ext>
            </a:extLst>
          </p:cNvPr>
          <p:cNvSpPr txBox="1"/>
          <p:nvPr/>
        </p:nvSpPr>
        <p:spPr>
          <a:xfrm>
            <a:off x="6838050" y="5397101"/>
            <a:ext cx="4525044" cy="523220"/>
          </a:xfrm>
          <a:prstGeom prst="rect">
            <a:avLst/>
          </a:prstGeom>
          <a:solidFill>
            <a:srgbClr val="4D9E99"/>
          </a:solidFill>
        </p:spPr>
        <p:txBody>
          <a:bodyPr wrap="square">
            <a:spAutoFit/>
          </a:bodyPr>
          <a:lstStyle/>
          <a:p>
            <a:r>
              <a:rPr lang="en-CA" sz="1400">
                <a:solidFill>
                  <a:schemeClr val="bg1"/>
                </a:solidFill>
                <a:latin typeface="Arial" panose="020B0604020202020204" pitchFamily="34" charset="0"/>
                <a:cs typeface="Arial" panose="020B0604020202020204" pitchFamily="34" charset="0"/>
              </a:rPr>
              <a:t>Information provided by </a:t>
            </a:r>
            <a:r>
              <a:rPr lang="en-CA" sz="1400" err="1">
                <a:solidFill>
                  <a:schemeClr val="bg1"/>
                </a:solidFill>
                <a:latin typeface="Arial" panose="020B0604020202020204" pitchFamily="34" charset="0"/>
                <a:cs typeface="Arial" panose="020B0604020202020204" pitchFamily="34" charset="0"/>
              </a:rPr>
              <a:t>Octapharma</a:t>
            </a:r>
            <a:r>
              <a:rPr lang="en-CA" sz="1400">
                <a:solidFill>
                  <a:schemeClr val="bg1"/>
                </a:solidFill>
                <a:latin typeface="Arial" panose="020B0604020202020204" pitchFamily="34" charset="0"/>
                <a:cs typeface="Arial" panose="020B0604020202020204" pitchFamily="34" charset="0"/>
              </a:rPr>
              <a:t> (Nov 15, 2022) and Octaplasma Product Monograph. </a:t>
            </a:r>
          </a:p>
        </p:txBody>
      </p:sp>
      <p:sp>
        <p:nvSpPr>
          <p:cNvPr id="3" name="TextBox 2">
            <a:extLst>
              <a:ext uri="{FF2B5EF4-FFF2-40B4-BE49-F238E27FC236}">
                <a16:creationId xmlns:a16="http://schemas.microsoft.com/office/drawing/2014/main" id="{38059DBE-9807-932E-35A3-3F9B6242EAF8}"/>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3722201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45D71-7EE6-47D0-A32B-466B4A0FF24B}"/>
              </a:ext>
            </a:extLst>
          </p:cNvPr>
          <p:cNvSpPr>
            <a:spLocks noGrp="1"/>
          </p:cNvSpPr>
          <p:nvPr>
            <p:ph type="title"/>
          </p:nvPr>
        </p:nvSpPr>
        <p:spPr/>
        <p:txBody>
          <a:bodyPr/>
          <a:lstStyle/>
          <a:p>
            <a:pPr>
              <a:tabLst>
                <a:tab pos="1546225" algn="l"/>
              </a:tabLst>
            </a:pPr>
            <a:r>
              <a:rPr lang="en-CA" err="1">
                <a:latin typeface="Arial"/>
                <a:cs typeface="Arial"/>
              </a:rPr>
              <a:t>Octaplasma</a:t>
            </a:r>
            <a:br>
              <a:rPr lang="en-CA">
                <a:latin typeface="Arial"/>
                <a:cs typeface="Arial"/>
              </a:rPr>
            </a:br>
            <a:r>
              <a:rPr lang="en-CA">
                <a:latin typeface="Arial"/>
                <a:cs typeface="Arial"/>
              </a:rPr>
              <a:t> characteristics</a:t>
            </a:r>
          </a:p>
        </p:txBody>
      </p:sp>
      <p:pic>
        <p:nvPicPr>
          <p:cNvPr id="4" name="Picture 3">
            <a:extLst>
              <a:ext uri="{FF2B5EF4-FFF2-40B4-BE49-F238E27FC236}">
                <a16:creationId xmlns:a16="http://schemas.microsoft.com/office/drawing/2014/main" id="{FC1FB667-7B60-AFD6-D0FC-48235711FF89}"/>
              </a:ext>
            </a:extLst>
          </p:cNvPr>
          <p:cNvPicPr>
            <a:picLocks noChangeAspect="1"/>
          </p:cNvPicPr>
          <p:nvPr/>
        </p:nvPicPr>
        <p:blipFill>
          <a:blip r:embed="rId4"/>
          <a:stretch>
            <a:fillRect/>
          </a:stretch>
        </p:blipFill>
        <p:spPr>
          <a:xfrm>
            <a:off x="371629" y="686512"/>
            <a:ext cx="5230821" cy="5236918"/>
          </a:xfrm>
          <a:prstGeom prst="rect">
            <a:avLst/>
          </a:prstGeom>
        </p:spPr>
      </p:pic>
      <p:sp>
        <p:nvSpPr>
          <p:cNvPr id="5" name="TextBox 4">
            <a:extLst>
              <a:ext uri="{FF2B5EF4-FFF2-40B4-BE49-F238E27FC236}">
                <a16:creationId xmlns:a16="http://schemas.microsoft.com/office/drawing/2014/main" id="{0022F49C-F11B-D9D3-7E00-18312D4ABA9A}"/>
              </a:ext>
            </a:extLst>
          </p:cNvPr>
          <p:cNvSpPr txBox="1"/>
          <p:nvPr/>
        </p:nvSpPr>
        <p:spPr>
          <a:xfrm>
            <a:off x="6713034" y="5984463"/>
            <a:ext cx="5229923" cy="769441"/>
          </a:xfrm>
          <a:prstGeom prst="rect">
            <a:avLst/>
          </a:prstGeom>
          <a:noFill/>
        </p:spPr>
        <p:txBody>
          <a:bodyPr wrap="square">
            <a:spAutoFit/>
          </a:bodyPr>
          <a:lstStyle/>
          <a:p>
            <a:pPr algn="l" rtl="0" fontAlgn="base"/>
            <a:r>
              <a:rPr lang="en-CA" sz="1100" b="0" i="0" u="none" strike="noStrike">
                <a:solidFill>
                  <a:schemeClr val="bg1"/>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Our product portfolio (octapharma.ca)</a:t>
            </a:r>
            <a:r>
              <a:rPr lang="en-CA" sz="1100" b="0" i="0">
                <a:solidFill>
                  <a:schemeClr val="bg1"/>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3745384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7005D29-F084-3F56-02A9-EC8C03A3719B}"/>
              </a:ext>
            </a:extLst>
          </p:cNvPr>
          <p:cNvSpPr>
            <a:spLocks noGrp="1"/>
          </p:cNvSpPr>
          <p:nvPr>
            <p:ph type="body" sz="quarter" idx="13"/>
          </p:nvPr>
        </p:nvSpPr>
        <p:spPr>
          <a:xfrm>
            <a:off x="838200" y="1194060"/>
            <a:ext cx="10515600" cy="4724400"/>
          </a:xfrm>
        </p:spPr>
        <p:txBody>
          <a:bodyPr>
            <a:normAutofit/>
          </a:bodyPr>
          <a:lstStyle/>
          <a:p>
            <a:pPr marL="0" indent="0">
              <a:lnSpc>
                <a:spcPct val="110000"/>
              </a:lnSpc>
              <a:spcBef>
                <a:spcPts val="600"/>
              </a:spcBef>
              <a:buNone/>
            </a:pPr>
            <a:r>
              <a:rPr lang="en-US" sz="2400" b="1" err="1">
                <a:solidFill>
                  <a:srgbClr val="ED1C24"/>
                </a:solidFill>
                <a:latin typeface="Arial"/>
                <a:cs typeface="Arial"/>
              </a:rPr>
              <a:t>Octaplasma</a:t>
            </a:r>
            <a:r>
              <a:rPr lang="en-US" sz="2400" b="1">
                <a:solidFill>
                  <a:srgbClr val="ED1C24"/>
                </a:solidFill>
                <a:latin typeface="Arial"/>
                <a:cs typeface="Arial"/>
              </a:rPr>
              <a:t> has s</a:t>
            </a:r>
            <a:r>
              <a:rPr lang="en-US" sz="2400" b="1" i="0" u="none" strike="noStrike" baseline="0">
                <a:solidFill>
                  <a:srgbClr val="ED1C24"/>
                </a:solidFill>
                <a:latin typeface="Arial"/>
                <a:cs typeface="Arial"/>
              </a:rPr>
              <a:t>imilar pharmacokinetic properties as FP</a:t>
            </a:r>
            <a:r>
              <a:rPr lang="en-US" sz="2400" b="1">
                <a:solidFill>
                  <a:srgbClr val="ED1C24"/>
                </a:solidFill>
                <a:latin typeface="Arial"/>
                <a:cs typeface="Arial"/>
              </a:rPr>
              <a:t> </a:t>
            </a:r>
            <a:endParaRPr lang="en-US" sz="2400" b="1" i="0" u="none" strike="noStrike" baseline="0">
              <a:solidFill>
                <a:srgbClr val="ED1C24"/>
              </a:solidFill>
            </a:endParaRPr>
          </a:p>
          <a:p>
            <a:pPr>
              <a:lnSpc>
                <a:spcPct val="110000"/>
              </a:lnSpc>
              <a:spcBef>
                <a:spcPts val="600"/>
              </a:spcBef>
            </a:pPr>
            <a:r>
              <a:rPr lang="en-US" sz="2400" b="0" i="0" u="none" strike="noStrike" baseline="0">
                <a:latin typeface="Arial"/>
                <a:cs typeface="Arial"/>
              </a:rPr>
              <a:t>The coagulation activity values are close to the corresponding values for normal human single-donor FP and a minimum of 0.5 IU/mL is obtained for all clotting factors.</a:t>
            </a:r>
            <a:r>
              <a:rPr lang="en-US" sz="2400">
                <a:latin typeface="Arial"/>
                <a:cs typeface="Arial"/>
              </a:rPr>
              <a:t> </a:t>
            </a:r>
            <a:endParaRPr lang="en-US" sz="2400"/>
          </a:p>
          <a:p>
            <a:pPr marL="685800">
              <a:lnSpc>
                <a:spcPct val="110000"/>
              </a:lnSpc>
              <a:spcBef>
                <a:spcPts val="600"/>
              </a:spcBef>
            </a:pPr>
            <a:r>
              <a:rPr lang="en-US" sz="2400">
                <a:latin typeface="Arial"/>
                <a:cs typeface="Arial"/>
              </a:rPr>
              <a:t>More consistent and standardized clotting factor content compared with single donor plasma (levels in single donor plasma may have a wide reference range [50–200%]). </a:t>
            </a:r>
            <a:endParaRPr lang="en-US" sz="2400" b="0" i="0" u="none" strike="noStrike" baseline="0"/>
          </a:p>
          <a:p>
            <a:pPr marL="228600" lvl="1">
              <a:lnSpc>
                <a:spcPct val="110000"/>
              </a:lnSpc>
              <a:spcBef>
                <a:spcPts val="600"/>
              </a:spcBef>
            </a:pPr>
            <a:r>
              <a:rPr lang="en-US" sz="2400">
                <a:latin typeface="Arial"/>
                <a:cs typeface="Arial"/>
              </a:rPr>
              <a:t>Levels of protein S, alpha-2 antiplasmin are reduced.</a:t>
            </a:r>
            <a:endParaRPr lang="en-US" sz="2400" b="0" i="0" u="none" strike="noStrike" baseline="0">
              <a:latin typeface="Arial"/>
              <a:cs typeface="Arial"/>
            </a:endParaRPr>
          </a:p>
        </p:txBody>
      </p:sp>
      <p:sp>
        <p:nvSpPr>
          <p:cNvPr id="5" name="Title 4">
            <a:extLst>
              <a:ext uri="{FF2B5EF4-FFF2-40B4-BE49-F238E27FC236}">
                <a16:creationId xmlns:a16="http://schemas.microsoft.com/office/drawing/2014/main" id="{91F3B013-CA4E-A022-3D9B-9395DBC2DAF8}"/>
              </a:ext>
            </a:extLst>
          </p:cNvPr>
          <p:cNvSpPr>
            <a:spLocks noGrp="1"/>
          </p:cNvSpPr>
          <p:nvPr>
            <p:ph type="title"/>
          </p:nvPr>
        </p:nvSpPr>
        <p:spPr>
          <a:xfrm>
            <a:off x="389552" y="481708"/>
            <a:ext cx="11368292" cy="943442"/>
          </a:xfrm>
        </p:spPr>
        <p:txBody>
          <a:bodyPr anchor="t">
            <a:noAutofit/>
          </a:bodyPr>
          <a:lstStyle/>
          <a:p>
            <a:r>
              <a:rPr lang="en-CA" sz="3400">
                <a:latin typeface="Arial"/>
                <a:cs typeface="Arial"/>
              </a:rPr>
              <a:t>Clotting factor activity</a:t>
            </a:r>
            <a:endParaRPr lang="en-US" sz="3400">
              <a:latin typeface="Arial"/>
              <a:cs typeface="Arial"/>
            </a:endParaRPr>
          </a:p>
        </p:txBody>
      </p:sp>
      <p:sp>
        <p:nvSpPr>
          <p:cNvPr id="2" name="TextBox 1">
            <a:extLst>
              <a:ext uri="{FF2B5EF4-FFF2-40B4-BE49-F238E27FC236}">
                <a16:creationId xmlns:a16="http://schemas.microsoft.com/office/drawing/2014/main" id="{F089D57B-0E8A-2B95-A0DF-1CBF6855268F}"/>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3776763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81E207B-87BC-E386-5D53-FC7ADF657C21}"/>
              </a:ext>
            </a:extLst>
          </p:cNvPr>
          <p:cNvGraphicFramePr>
            <a:graphicFrameLocks noGrp="1"/>
          </p:cNvGraphicFramePr>
          <p:nvPr>
            <p:extLst>
              <p:ext uri="{D42A27DB-BD31-4B8C-83A1-F6EECF244321}">
                <p14:modId xmlns:p14="http://schemas.microsoft.com/office/powerpoint/2010/main" val="2655130973"/>
              </p:ext>
            </p:extLst>
          </p:nvPr>
        </p:nvGraphicFramePr>
        <p:xfrm>
          <a:off x="1118959" y="827371"/>
          <a:ext cx="7893047" cy="4698580"/>
        </p:xfrm>
        <a:graphic>
          <a:graphicData uri="http://schemas.openxmlformats.org/drawingml/2006/table">
            <a:tbl>
              <a:tblPr firstRow="1" firstCol="1" bandRow="1">
                <a:tableStyleId>{5C22544A-7EE6-4342-B048-85BDC9FD1C3A}</a:tableStyleId>
              </a:tblPr>
              <a:tblGrid>
                <a:gridCol w="2059137">
                  <a:extLst>
                    <a:ext uri="{9D8B030D-6E8A-4147-A177-3AD203B41FA5}">
                      <a16:colId xmlns:a16="http://schemas.microsoft.com/office/drawing/2014/main" val="1487628161"/>
                    </a:ext>
                  </a:extLst>
                </a:gridCol>
                <a:gridCol w="2916955">
                  <a:extLst>
                    <a:ext uri="{9D8B030D-6E8A-4147-A177-3AD203B41FA5}">
                      <a16:colId xmlns:a16="http://schemas.microsoft.com/office/drawing/2014/main" val="1615724798"/>
                    </a:ext>
                  </a:extLst>
                </a:gridCol>
                <a:gridCol w="2916955">
                  <a:extLst>
                    <a:ext uri="{9D8B030D-6E8A-4147-A177-3AD203B41FA5}">
                      <a16:colId xmlns:a16="http://schemas.microsoft.com/office/drawing/2014/main" val="3896122282"/>
                    </a:ext>
                  </a:extLst>
                </a:gridCol>
              </a:tblGrid>
              <a:tr h="506984">
                <a:tc>
                  <a:txBody>
                    <a:bodyPr/>
                    <a:lstStyle/>
                    <a:p>
                      <a:pPr marL="0" marR="0" algn="ctr">
                        <a:lnSpc>
                          <a:spcPct val="107000"/>
                        </a:lnSpc>
                        <a:spcBef>
                          <a:spcPts val="0"/>
                        </a:spcBef>
                        <a:spcAft>
                          <a:spcPts val="0"/>
                        </a:spcAft>
                      </a:pPr>
                      <a:r>
                        <a:rPr lang="en-CA" sz="1200">
                          <a:effectLst/>
                          <a:latin typeface="Arial" panose="020B0604020202020204" pitchFamily="34" charset="0"/>
                          <a:cs typeface="Arial" panose="020B0604020202020204" pitchFamily="34" charset="0"/>
                        </a:rPr>
                        <a:t>Parameters</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a:cs typeface="Arial"/>
                        </a:rPr>
                        <a:t>Octaplasma (n=12)</a:t>
                      </a:r>
                      <a:endParaRPr lang="en-US" sz="1200">
                        <a:effectLst/>
                        <a:latin typeface="Arial"/>
                        <a:cs typeface="Arial"/>
                      </a:endParaRPr>
                    </a:p>
                    <a:p>
                      <a:pPr marL="0" marR="0" algn="ctr">
                        <a:lnSpc>
                          <a:spcPct val="107000"/>
                        </a:lnSpc>
                        <a:spcBef>
                          <a:spcPts val="0"/>
                        </a:spcBef>
                        <a:spcAft>
                          <a:spcPts val="0"/>
                        </a:spcAft>
                      </a:pPr>
                      <a:r>
                        <a:rPr lang="en-CA" sz="1200">
                          <a:effectLst/>
                          <a:latin typeface="Arial"/>
                          <a:cs typeface="Arial"/>
                        </a:rPr>
                        <a:t>Mean (min–max)</a:t>
                      </a:r>
                      <a:endParaRPr lang="en-US" sz="1200">
                        <a:effectLst/>
                        <a:latin typeface="Arial"/>
                        <a:ea typeface="Calibri" panose="020F0502020204030204" pitchFamily="34" charset="0"/>
                        <a:cs typeface="Arial"/>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a:cs typeface="Arial"/>
                        </a:rPr>
                        <a:t>Reference ranges</a:t>
                      </a:r>
                      <a:endParaRPr lang="en-US" sz="1200">
                        <a:effectLst/>
                        <a:latin typeface="Arial"/>
                        <a:cs typeface="Arial"/>
                      </a:endParaRPr>
                    </a:p>
                    <a:p>
                      <a:pPr marL="0" marR="0" algn="ctr">
                        <a:lnSpc>
                          <a:spcPct val="107000"/>
                        </a:lnSpc>
                        <a:spcBef>
                          <a:spcPts val="0"/>
                        </a:spcBef>
                        <a:spcAft>
                          <a:spcPts val="0"/>
                        </a:spcAft>
                      </a:pPr>
                      <a:r>
                        <a:rPr lang="en-CA" sz="1200">
                          <a:effectLst/>
                          <a:latin typeface="Arial"/>
                          <a:cs typeface="Arial"/>
                        </a:rPr>
                        <a:t>FFP</a:t>
                      </a:r>
                      <a:endParaRPr lang="en-US" sz="1200">
                        <a:effectLst/>
                        <a:latin typeface="Arial"/>
                        <a:ea typeface="Calibri" panose="020F0502020204030204" pitchFamily="34" charset="0"/>
                        <a:cs typeface="Arial"/>
                      </a:endParaRPr>
                    </a:p>
                  </a:txBody>
                  <a:tcPr marL="68580" marR="68580" marT="0" marB="0" anchor="ctr"/>
                </a:tc>
                <a:extLst>
                  <a:ext uri="{0D108BD9-81ED-4DB2-BD59-A6C34878D82A}">
                    <a16:rowId xmlns:a16="http://schemas.microsoft.com/office/drawing/2014/main" val="1010691875"/>
                  </a:ext>
                </a:extLst>
              </a:tr>
              <a:tr h="316865">
                <a:tc>
                  <a:txBody>
                    <a:bodyPr/>
                    <a:lstStyle/>
                    <a:p>
                      <a:pPr marL="0" marR="0">
                        <a:lnSpc>
                          <a:spcPct val="107000"/>
                        </a:lnSpc>
                        <a:spcBef>
                          <a:spcPts val="0"/>
                        </a:spcBef>
                        <a:spcAft>
                          <a:spcPts val="0"/>
                        </a:spcAft>
                      </a:pPr>
                      <a:r>
                        <a:rPr lang="en-CA" sz="1200">
                          <a:effectLst/>
                          <a:latin typeface="Arial" panose="020B0604020202020204" pitchFamily="34" charset="0"/>
                          <a:cs typeface="Arial" panose="020B0604020202020204" pitchFamily="34" charset="0"/>
                        </a:rPr>
                        <a:t>Total protein (mg/mL)</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a:cs typeface="Arial"/>
                        </a:rPr>
                        <a:t>55 (54–57)</a:t>
                      </a:r>
                      <a:endParaRPr lang="en-US" sz="1200">
                        <a:effectLst/>
                        <a:latin typeface="Arial"/>
                        <a:ea typeface="Calibri" panose="020F0502020204030204" pitchFamily="34" charset="0"/>
                        <a:cs typeface="Arial"/>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a:cs typeface="Arial"/>
                        </a:rPr>
                        <a:t>48–64</a:t>
                      </a:r>
                      <a:endParaRPr lang="en-US" sz="1200">
                        <a:effectLst/>
                        <a:latin typeface="Arial"/>
                        <a:ea typeface="Calibri" panose="020F0502020204030204" pitchFamily="34" charset="0"/>
                        <a:cs typeface="Arial"/>
                      </a:endParaRPr>
                    </a:p>
                  </a:txBody>
                  <a:tcPr marL="68580" marR="68580" marT="0" marB="0" anchor="ctr"/>
                </a:tc>
                <a:extLst>
                  <a:ext uri="{0D108BD9-81ED-4DB2-BD59-A6C34878D82A}">
                    <a16:rowId xmlns:a16="http://schemas.microsoft.com/office/drawing/2014/main" val="1968754370"/>
                  </a:ext>
                </a:extLst>
              </a:tr>
              <a:tr h="316865">
                <a:tc>
                  <a:txBody>
                    <a:bodyPr/>
                    <a:lstStyle/>
                    <a:p>
                      <a:pPr marL="0" marR="0">
                        <a:lnSpc>
                          <a:spcPct val="107000"/>
                        </a:lnSpc>
                        <a:spcBef>
                          <a:spcPts val="0"/>
                        </a:spcBef>
                        <a:spcAft>
                          <a:spcPts val="0"/>
                        </a:spcAft>
                      </a:pPr>
                      <a:r>
                        <a:rPr lang="en-CA" sz="1200">
                          <a:effectLst/>
                          <a:latin typeface="Arial"/>
                          <a:cs typeface="Arial"/>
                        </a:rPr>
                        <a:t>Albumin (mg/mL)</a:t>
                      </a:r>
                      <a:endParaRPr lang="en-US" sz="1200">
                        <a:effectLst/>
                        <a:latin typeface="Arial"/>
                        <a:ea typeface="Calibri" panose="020F0502020204030204" pitchFamily="34" charset="0"/>
                        <a:cs typeface="Arial"/>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panose="020B0604020202020204" pitchFamily="34" charset="0"/>
                          <a:cs typeface="Arial" panose="020B0604020202020204" pitchFamily="34" charset="0"/>
                        </a:rPr>
                        <a:t>32 (30–34)</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a:cs typeface="Arial"/>
                        </a:rPr>
                        <a:t>28–41</a:t>
                      </a:r>
                      <a:endParaRPr lang="en-US" sz="1200">
                        <a:effectLst/>
                        <a:latin typeface="Arial"/>
                        <a:ea typeface="Calibri" panose="020F0502020204030204" pitchFamily="34" charset="0"/>
                        <a:cs typeface="Arial"/>
                      </a:endParaRPr>
                    </a:p>
                  </a:txBody>
                  <a:tcPr marL="68580" marR="68580" marT="0" marB="0" anchor="ctr"/>
                </a:tc>
                <a:extLst>
                  <a:ext uri="{0D108BD9-81ED-4DB2-BD59-A6C34878D82A}">
                    <a16:rowId xmlns:a16="http://schemas.microsoft.com/office/drawing/2014/main" val="1067295091"/>
                  </a:ext>
                </a:extLst>
              </a:tr>
              <a:tr h="316865">
                <a:tc>
                  <a:txBody>
                    <a:bodyPr/>
                    <a:lstStyle/>
                    <a:p>
                      <a:pPr marL="0" marR="0">
                        <a:lnSpc>
                          <a:spcPct val="107000"/>
                        </a:lnSpc>
                        <a:spcBef>
                          <a:spcPts val="0"/>
                        </a:spcBef>
                        <a:spcAft>
                          <a:spcPts val="0"/>
                        </a:spcAft>
                      </a:pPr>
                      <a:r>
                        <a:rPr lang="en-CA" sz="1200">
                          <a:effectLst/>
                          <a:latin typeface="Arial"/>
                          <a:cs typeface="Arial"/>
                        </a:rPr>
                        <a:t>Fibrinogen (mg/mL)</a:t>
                      </a:r>
                      <a:endParaRPr lang="en-US" sz="1200">
                        <a:effectLst/>
                        <a:latin typeface="Arial"/>
                        <a:ea typeface="Calibri" panose="020F0502020204030204" pitchFamily="34" charset="0"/>
                        <a:cs typeface="Arial"/>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panose="020B0604020202020204" pitchFamily="34" charset="0"/>
                          <a:cs typeface="Arial" panose="020B0604020202020204" pitchFamily="34" charset="0"/>
                        </a:rPr>
                        <a:t>2.5 (2.4–2.6)</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panose="020B0604020202020204" pitchFamily="34" charset="0"/>
                          <a:cs typeface="Arial" panose="020B0604020202020204" pitchFamily="34" charset="0"/>
                        </a:rPr>
                        <a:t>1.45–3.85</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74267078"/>
                  </a:ext>
                </a:extLst>
              </a:tr>
              <a:tr h="361798">
                <a:tc>
                  <a:txBody>
                    <a:bodyPr/>
                    <a:lstStyle/>
                    <a:p>
                      <a:pPr marL="0" marR="0">
                        <a:lnSpc>
                          <a:spcPct val="107000"/>
                        </a:lnSpc>
                        <a:spcBef>
                          <a:spcPts val="0"/>
                        </a:spcBef>
                        <a:spcAft>
                          <a:spcPts val="0"/>
                        </a:spcAft>
                      </a:pPr>
                      <a:r>
                        <a:rPr lang="en-CA" sz="1200">
                          <a:effectLst/>
                          <a:latin typeface="Arial"/>
                          <a:cs typeface="Arial"/>
                        </a:rPr>
                        <a:t>IgG (mg/mL)</a:t>
                      </a:r>
                      <a:endParaRPr lang="en-US" sz="1200">
                        <a:effectLst/>
                        <a:latin typeface="Arial"/>
                        <a:ea typeface="Calibri" panose="020F0502020204030204" pitchFamily="34" charset="0"/>
                        <a:cs typeface="Arial"/>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panose="020B0604020202020204" pitchFamily="34" charset="0"/>
                          <a:cs typeface="Arial" panose="020B0604020202020204" pitchFamily="34" charset="0"/>
                        </a:rPr>
                        <a:t>9.65 (9.15–10.10)</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a:cs typeface="Arial"/>
                        </a:rPr>
                        <a:t>6.60–14.50</a:t>
                      </a:r>
                      <a:endParaRPr lang="en-US" sz="1200">
                        <a:effectLst/>
                        <a:latin typeface="Arial"/>
                        <a:ea typeface="Calibri" panose="020F0502020204030204" pitchFamily="34" charset="0"/>
                        <a:cs typeface="Arial"/>
                      </a:endParaRPr>
                    </a:p>
                  </a:txBody>
                  <a:tcPr marL="68580" marR="68580" marT="0" marB="0" anchor="ctr"/>
                </a:tc>
                <a:extLst>
                  <a:ext uri="{0D108BD9-81ED-4DB2-BD59-A6C34878D82A}">
                    <a16:rowId xmlns:a16="http://schemas.microsoft.com/office/drawing/2014/main" val="4021268808"/>
                  </a:ext>
                </a:extLst>
              </a:tr>
              <a:tr h="316865">
                <a:tc>
                  <a:txBody>
                    <a:bodyPr/>
                    <a:lstStyle/>
                    <a:p>
                      <a:pPr marL="0" marR="0">
                        <a:lnSpc>
                          <a:spcPct val="107000"/>
                        </a:lnSpc>
                        <a:spcBef>
                          <a:spcPts val="0"/>
                        </a:spcBef>
                        <a:spcAft>
                          <a:spcPts val="0"/>
                        </a:spcAft>
                      </a:pPr>
                      <a:r>
                        <a:rPr lang="en-CA" sz="1200">
                          <a:effectLst/>
                          <a:latin typeface="Arial"/>
                          <a:cs typeface="Arial"/>
                        </a:rPr>
                        <a:t>IgA (mg/mL)</a:t>
                      </a:r>
                      <a:endParaRPr lang="en-US" sz="1200">
                        <a:effectLst/>
                        <a:latin typeface="Arial"/>
                        <a:ea typeface="Calibri" panose="020F0502020204030204" pitchFamily="34" charset="0"/>
                        <a:cs typeface="Arial"/>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panose="020B0604020202020204" pitchFamily="34" charset="0"/>
                          <a:cs typeface="Arial" panose="020B0604020202020204" pitchFamily="34" charset="0"/>
                        </a:rPr>
                        <a:t>2.00 (1.80–2.05)</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a:cs typeface="Arial"/>
                        </a:rPr>
                        <a:t>0.75–4.20</a:t>
                      </a:r>
                      <a:endParaRPr lang="en-US" sz="1200">
                        <a:effectLst/>
                        <a:latin typeface="Arial"/>
                        <a:ea typeface="Calibri" panose="020F0502020204030204" pitchFamily="34" charset="0"/>
                        <a:cs typeface="Arial"/>
                      </a:endParaRPr>
                    </a:p>
                  </a:txBody>
                  <a:tcPr marL="68580" marR="68580" marT="0" marB="0" anchor="ctr"/>
                </a:tc>
                <a:extLst>
                  <a:ext uri="{0D108BD9-81ED-4DB2-BD59-A6C34878D82A}">
                    <a16:rowId xmlns:a16="http://schemas.microsoft.com/office/drawing/2014/main" val="1117944859"/>
                  </a:ext>
                </a:extLst>
              </a:tr>
              <a:tr h="316865">
                <a:tc>
                  <a:txBody>
                    <a:bodyPr/>
                    <a:lstStyle/>
                    <a:p>
                      <a:pPr marL="0" marR="0">
                        <a:lnSpc>
                          <a:spcPct val="107000"/>
                        </a:lnSpc>
                        <a:spcBef>
                          <a:spcPts val="0"/>
                        </a:spcBef>
                        <a:spcAft>
                          <a:spcPts val="0"/>
                        </a:spcAft>
                      </a:pPr>
                      <a:r>
                        <a:rPr lang="en-CA" sz="1200">
                          <a:effectLst/>
                          <a:latin typeface="Arial"/>
                          <a:cs typeface="Arial"/>
                        </a:rPr>
                        <a:t>IgM (mg/mL)</a:t>
                      </a:r>
                      <a:endParaRPr lang="en-US" sz="1200">
                        <a:effectLst/>
                        <a:latin typeface="Arial"/>
                        <a:ea typeface="Calibri" panose="020F0502020204030204" pitchFamily="34" charset="0"/>
                        <a:cs typeface="Arial"/>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a:cs typeface="Arial"/>
                        </a:rPr>
                        <a:t>1.25 (1.20–1.30)</a:t>
                      </a:r>
                      <a:endParaRPr lang="en-US" sz="1200">
                        <a:effectLst/>
                        <a:latin typeface="Arial"/>
                        <a:ea typeface="Calibri" panose="020F0502020204030204" pitchFamily="34" charset="0"/>
                        <a:cs typeface="Arial"/>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a:cs typeface="Arial"/>
                        </a:rPr>
                        <a:t>0.40–3.10</a:t>
                      </a:r>
                      <a:endParaRPr lang="en-US" sz="1200">
                        <a:effectLst/>
                        <a:latin typeface="Arial"/>
                        <a:ea typeface="Calibri" panose="020F0502020204030204" pitchFamily="34" charset="0"/>
                        <a:cs typeface="Arial"/>
                      </a:endParaRPr>
                    </a:p>
                  </a:txBody>
                  <a:tcPr marL="68580" marR="68580" marT="0" marB="0" anchor="ctr"/>
                </a:tc>
                <a:extLst>
                  <a:ext uri="{0D108BD9-81ED-4DB2-BD59-A6C34878D82A}">
                    <a16:rowId xmlns:a16="http://schemas.microsoft.com/office/drawing/2014/main" val="4163977708"/>
                  </a:ext>
                </a:extLst>
              </a:tr>
              <a:tr h="316865">
                <a:tc>
                  <a:txBody>
                    <a:bodyPr/>
                    <a:lstStyle/>
                    <a:p>
                      <a:pPr marL="0" marR="0">
                        <a:lnSpc>
                          <a:spcPct val="107000"/>
                        </a:lnSpc>
                        <a:spcBef>
                          <a:spcPts val="0"/>
                        </a:spcBef>
                        <a:spcAft>
                          <a:spcPts val="0"/>
                        </a:spcAft>
                      </a:pPr>
                      <a:r>
                        <a:rPr lang="en-CA" sz="1200">
                          <a:effectLst/>
                          <a:latin typeface="Arial"/>
                          <a:cs typeface="Arial"/>
                        </a:rPr>
                        <a:t>Factor V (IU/mL)</a:t>
                      </a:r>
                      <a:endParaRPr lang="en-US" sz="1200">
                        <a:effectLst/>
                        <a:latin typeface="Arial"/>
                        <a:ea typeface="Calibri" panose="020F0502020204030204" pitchFamily="34" charset="0"/>
                        <a:cs typeface="Arial"/>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panose="020B0604020202020204" pitchFamily="34" charset="0"/>
                          <a:cs typeface="Arial" panose="020B0604020202020204" pitchFamily="34" charset="0"/>
                        </a:rPr>
                        <a:t>0.78 (0.75–0.84)</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panose="020B0604020202020204" pitchFamily="34" charset="0"/>
                          <a:cs typeface="Arial" panose="020B0604020202020204" pitchFamily="34" charset="0"/>
                        </a:rPr>
                        <a:t>0.54–1.45</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30250295"/>
                  </a:ext>
                </a:extLst>
              </a:tr>
              <a:tr h="316865">
                <a:tc>
                  <a:txBody>
                    <a:bodyPr/>
                    <a:lstStyle/>
                    <a:p>
                      <a:pPr marL="0" marR="0">
                        <a:lnSpc>
                          <a:spcPct val="107000"/>
                        </a:lnSpc>
                        <a:spcBef>
                          <a:spcPts val="0"/>
                        </a:spcBef>
                        <a:spcAft>
                          <a:spcPts val="0"/>
                        </a:spcAft>
                      </a:pPr>
                      <a:r>
                        <a:rPr lang="en-CA" sz="1200">
                          <a:effectLst/>
                          <a:latin typeface="Arial"/>
                          <a:cs typeface="Arial"/>
                        </a:rPr>
                        <a:t>Factor VII (IU/mL)</a:t>
                      </a:r>
                      <a:endParaRPr lang="en-US" sz="1200">
                        <a:effectLst/>
                        <a:latin typeface="Arial"/>
                        <a:ea typeface="Calibri" panose="020F0502020204030204" pitchFamily="34" charset="0"/>
                        <a:cs typeface="Arial"/>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panose="020B0604020202020204" pitchFamily="34" charset="0"/>
                          <a:cs typeface="Arial" panose="020B0604020202020204" pitchFamily="34" charset="0"/>
                        </a:rPr>
                        <a:t>1.08 (0.90–1.17)</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a:cs typeface="Arial"/>
                        </a:rPr>
                        <a:t>0.62–1.65</a:t>
                      </a:r>
                      <a:endParaRPr lang="en-US" sz="1200">
                        <a:effectLst/>
                        <a:latin typeface="Arial"/>
                        <a:ea typeface="Calibri" panose="020F0502020204030204" pitchFamily="34" charset="0"/>
                        <a:cs typeface="Arial"/>
                      </a:endParaRPr>
                    </a:p>
                  </a:txBody>
                  <a:tcPr marL="68580" marR="68580" marT="0" marB="0" anchor="ctr"/>
                </a:tc>
                <a:extLst>
                  <a:ext uri="{0D108BD9-81ED-4DB2-BD59-A6C34878D82A}">
                    <a16:rowId xmlns:a16="http://schemas.microsoft.com/office/drawing/2014/main" val="358429331"/>
                  </a:ext>
                </a:extLst>
              </a:tr>
              <a:tr h="344283">
                <a:tc>
                  <a:txBody>
                    <a:bodyPr/>
                    <a:lstStyle/>
                    <a:p>
                      <a:pPr marL="0" marR="0">
                        <a:lnSpc>
                          <a:spcPct val="107000"/>
                        </a:lnSpc>
                        <a:spcBef>
                          <a:spcPts val="0"/>
                        </a:spcBef>
                        <a:spcAft>
                          <a:spcPts val="0"/>
                        </a:spcAft>
                      </a:pPr>
                      <a:r>
                        <a:rPr lang="en-CA" sz="1200">
                          <a:effectLst/>
                          <a:latin typeface="Arial"/>
                          <a:cs typeface="Arial"/>
                        </a:rPr>
                        <a:t>Factor X (IU/mL)</a:t>
                      </a:r>
                      <a:endParaRPr lang="en-US" sz="1200">
                        <a:effectLst/>
                        <a:latin typeface="Arial"/>
                        <a:ea typeface="Calibri" panose="020F0502020204030204" pitchFamily="34" charset="0"/>
                        <a:cs typeface="Arial"/>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a:cs typeface="Arial"/>
                        </a:rPr>
                        <a:t>0.78 (0.75–0.80)</a:t>
                      </a:r>
                      <a:endParaRPr lang="en-US" sz="1200">
                        <a:effectLst/>
                        <a:latin typeface="Arial"/>
                        <a:ea typeface="Calibri" panose="020F0502020204030204" pitchFamily="34" charset="0"/>
                        <a:cs typeface="Arial"/>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panose="020B0604020202020204" pitchFamily="34" charset="0"/>
                          <a:cs typeface="Arial" panose="020B0604020202020204" pitchFamily="34" charset="0"/>
                        </a:rPr>
                        <a:t>0.68–1.48</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36952645"/>
                  </a:ext>
                </a:extLst>
              </a:tr>
              <a:tr h="316865">
                <a:tc>
                  <a:txBody>
                    <a:bodyPr/>
                    <a:lstStyle/>
                    <a:p>
                      <a:pPr marL="0" marR="0">
                        <a:lnSpc>
                          <a:spcPct val="107000"/>
                        </a:lnSpc>
                        <a:spcBef>
                          <a:spcPts val="0"/>
                        </a:spcBef>
                        <a:spcAft>
                          <a:spcPts val="0"/>
                        </a:spcAft>
                      </a:pPr>
                      <a:r>
                        <a:rPr lang="en-CA" sz="1200">
                          <a:effectLst/>
                          <a:latin typeface="Arial"/>
                          <a:cs typeface="Arial"/>
                        </a:rPr>
                        <a:t>Factor XI (IU/mL)</a:t>
                      </a:r>
                      <a:endParaRPr lang="en-US" sz="1200">
                        <a:effectLst/>
                        <a:latin typeface="Arial"/>
                        <a:ea typeface="Calibri" panose="020F0502020204030204" pitchFamily="34" charset="0"/>
                        <a:cs typeface="Arial"/>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a:cs typeface="Arial"/>
                        </a:rPr>
                        <a:t>0.99 (0.91–1.04)</a:t>
                      </a:r>
                      <a:endParaRPr lang="en-US" sz="1200">
                        <a:effectLst/>
                        <a:latin typeface="Arial"/>
                        <a:ea typeface="Calibri" panose="020F0502020204030204" pitchFamily="34" charset="0"/>
                        <a:cs typeface="Arial"/>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panose="020B0604020202020204" pitchFamily="34" charset="0"/>
                          <a:cs typeface="Arial" panose="020B0604020202020204" pitchFamily="34" charset="0"/>
                        </a:rPr>
                        <a:t>0.42–1.44</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11445791"/>
                  </a:ext>
                </a:extLst>
              </a:tr>
              <a:tr h="316865">
                <a:tc>
                  <a:txBody>
                    <a:bodyPr/>
                    <a:lstStyle/>
                    <a:p>
                      <a:pPr marL="0" marR="0">
                        <a:lnSpc>
                          <a:spcPct val="107000"/>
                        </a:lnSpc>
                        <a:spcBef>
                          <a:spcPts val="0"/>
                        </a:spcBef>
                        <a:spcAft>
                          <a:spcPts val="0"/>
                        </a:spcAft>
                      </a:pPr>
                      <a:r>
                        <a:rPr lang="en-CA" sz="1200">
                          <a:effectLst/>
                          <a:latin typeface="Arial"/>
                          <a:cs typeface="Arial"/>
                        </a:rPr>
                        <a:t>Protein C (IU/mL)</a:t>
                      </a:r>
                      <a:endParaRPr lang="en-US" sz="1200">
                        <a:effectLst/>
                        <a:latin typeface="Arial"/>
                        <a:ea typeface="Calibri" panose="020F0502020204030204" pitchFamily="34" charset="0"/>
                        <a:cs typeface="Arial"/>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a:cs typeface="Arial"/>
                        </a:rPr>
                        <a:t>0.85 (0.81–0.87)</a:t>
                      </a:r>
                      <a:endParaRPr lang="en-US" sz="1200">
                        <a:effectLst/>
                        <a:latin typeface="Arial"/>
                        <a:ea typeface="Calibri" panose="020F0502020204030204" pitchFamily="34" charset="0"/>
                        <a:cs typeface="Arial"/>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panose="020B0604020202020204" pitchFamily="34" charset="0"/>
                          <a:cs typeface="Arial" panose="020B0604020202020204" pitchFamily="34" charset="0"/>
                        </a:rPr>
                        <a:t>0.58–1.64</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70797587"/>
                  </a:ext>
                </a:extLst>
              </a:tr>
              <a:tr h="316865">
                <a:tc>
                  <a:txBody>
                    <a:bodyPr/>
                    <a:lstStyle/>
                    <a:p>
                      <a:pPr marL="0" marR="0">
                        <a:lnSpc>
                          <a:spcPct val="107000"/>
                        </a:lnSpc>
                        <a:spcBef>
                          <a:spcPts val="0"/>
                        </a:spcBef>
                        <a:spcAft>
                          <a:spcPts val="0"/>
                        </a:spcAft>
                      </a:pPr>
                      <a:r>
                        <a:rPr lang="en-CA" sz="1200">
                          <a:effectLst/>
                          <a:latin typeface="Arial"/>
                          <a:cs typeface="Arial"/>
                        </a:rPr>
                        <a:t>Protein S (IU/mL)</a:t>
                      </a:r>
                      <a:endParaRPr lang="en-US" sz="1200">
                        <a:effectLst/>
                        <a:latin typeface="Arial"/>
                        <a:ea typeface="Calibri" panose="020F0502020204030204" pitchFamily="34" charset="0"/>
                        <a:cs typeface="Arial"/>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panose="020B0604020202020204" pitchFamily="34" charset="0"/>
                          <a:cs typeface="Arial" panose="020B0604020202020204" pitchFamily="34" charset="0"/>
                        </a:rPr>
                        <a:t>0.64 (0.55–0.71)</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panose="020B0604020202020204" pitchFamily="34" charset="0"/>
                          <a:cs typeface="Arial" panose="020B0604020202020204" pitchFamily="34" charset="0"/>
                        </a:rPr>
                        <a:t>0.56–1.68</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43078171"/>
                  </a:ext>
                </a:extLst>
              </a:tr>
              <a:tr h="316865">
                <a:tc>
                  <a:txBody>
                    <a:bodyPr/>
                    <a:lstStyle/>
                    <a:p>
                      <a:pPr marL="0" marR="0">
                        <a:lnSpc>
                          <a:spcPct val="107000"/>
                        </a:lnSpc>
                        <a:spcBef>
                          <a:spcPts val="0"/>
                        </a:spcBef>
                        <a:spcAft>
                          <a:spcPts val="0"/>
                        </a:spcAft>
                      </a:pPr>
                      <a:r>
                        <a:rPr lang="en-CA" sz="1200">
                          <a:effectLst/>
                          <a:latin typeface="Arial"/>
                          <a:cs typeface="Arial"/>
                        </a:rPr>
                        <a:t>Plasmin inhibitor (IU/mL)</a:t>
                      </a:r>
                      <a:endParaRPr lang="en-US" sz="1200">
                        <a:effectLst/>
                        <a:latin typeface="Arial"/>
                        <a:ea typeface="Calibri" panose="020F0502020204030204" pitchFamily="34" charset="0"/>
                        <a:cs typeface="Arial"/>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panose="020B0604020202020204" pitchFamily="34" charset="0"/>
                          <a:cs typeface="Arial" panose="020B0604020202020204" pitchFamily="34" charset="0"/>
                        </a:rPr>
                        <a:t>0.23 (0.20–0.27)</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panose="020B0604020202020204" pitchFamily="34" charset="0"/>
                          <a:cs typeface="Arial" panose="020B0604020202020204" pitchFamily="34" charset="0"/>
                        </a:rPr>
                        <a:t>0.72–1.32</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16227807"/>
                  </a:ext>
                </a:extLst>
              </a:tr>
            </a:tbl>
          </a:graphicData>
        </a:graphic>
      </p:graphicFrame>
      <p:sp>
        <p:nvSpPr>
          <p:cNvPr id="4" name="Title 1">
            <a:extLst>
              <a:ext uri="{FF2B5EF4-FFF2-40B4-BE49-F238E27FC236}">
                <a16:creationId xmlns:a16="http://schemas.microsoft.com/office/drawing/2014/main" id="{2358B09B-88FB-F8EF-AA2B-DEE3A58C8610}"/>
              </a:ext>
            </a:extLst>
          </p:cNvPr>
          <p:cNvSpPr>
            <a:spLocks noGrp="1"/>
          </p:cNvSpPr>
          <p:nvPr>
            <p:ph type="title"/>
          </p:nvPr>
        </p:nvSpPr>
        <p:spPr>
          <a:xfrm>
            <a:off x="405758" y="128159"/>
            <a:ext cx="11295490" cy="625942"/>
          </a:xfrm>
        </p:spPr>
        <p:txBody>
          <a:bodyPr>
            <a:noAutofit/>
          </a:bodyPr>
          <a:lstStyle/>
          <a:p>
            <a:r>
              <a:rPr lang="en-CA" sz="2400">
                <a:latin typeface="Arial"/>
                <a:cs typeface="Arial"/>
              </a:rPr>
              <a:t>Plasma protein levels</a:t>
            </a:r>
            <a:endParaRPr lang="en-CA" sz="2400"/>
          </a:p>
        </p:txBody>
      </p:sp>
      <p:sp>
        <p:nvSpPr>
          <p:cNvPr id="5" name="TextBox 4">
            <a:extLst>
              <a:ext uri="{FF2B5EF4-FFF2-40B4-BE49-F238E27FC236}">
                <a16:creationId xmlns:a16="http://schemas.microsoft.com/office/drawing/2014/main" id="{4C035995-A21C-438B-276C-F584D8D75BDC}"/>
              </a:ext>
            </a:extLst>
          </p:cNvPr>
          <p:cNvSpPr txBox="1"/>
          <p:nvPr/>
        </p:nvSpPr>
        <p:spPr>
          <a:xfrm>
            <a:off x="905607" y="5591907"/>
            <a:ext cx="10295792" cy="461665"/>
          </a:xfrm>
          <a:prstGeom prst="rect">
            <a:avLst/>
          </a:prstGeom>
          <a:noFill/>
        </p:spPr>
        <p:txBody>
          <a:bodyPr wrap="square" rtlCol="0">
            <a:spAutoFit/>
          </a:bodyPr>
          <a:lstStyle/>
          <a:p>
            <a:r>
              <a:rPr lang="en-CA" sz="1200">
                <a:effectLst/>
                <a:latin typeface="Arial" panose="020B0604020202020204" pitchFamily="34" charset="0"/>
                <a:ea typeface="Calibri" panose="020F0502020204030204" pitchFamily="34" charset="0"/>
                <a:cs typeface="Arial" panose="020B0604020202020204" pitchFamily="34" charset="0"/>
              </a:rPr>
              <a:t>12 consecutive batches Octaplasma were investigated; mean (minimum–maximum) values are presented; FFP, single-donor fresh-frozen plasma</a:t>
            </a:r>
          </a:p>
          <a:p>
            <a:r>
              <a:rPr lang="en-US" sz="1200">
                <a:effectLst/>
                <a:latin typeface="Arial" panose="020B0604020202020204" pitchFamily="34" charset="0"/>
                <a:ea typeface="Calibri" panose="020F0502020204030204" pitchFamily="34" charset="0"/>
                <a:cs typeface="Arial" panose="020B0604020202020204" pitchFamily="34" charset="0"/>
              </a:rPr>
              <a:t>Information from Octaplasma Product Monograph. </a:t>
            </a:r>
            <a:endParaRPr lang="en-US" sz="120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88CAF8A1-B37B-D1F5-E82A-165259EA9B43}"/>
              </a:ext>
            </a:extLst>
          </p:cNvPr>
          <p:cNvGrpSpPr/>
          <p:nvPr/>
        </p:nvGrpSpPr>
        <p:grpSpPr>
          <a:xfrm>
            <a:off x="5149026" y="2604943"/>
            <a:ext cx="6700851" cy="1926696"/>
            <a:chOff x="5149026" y="2892491"/>
            <a:chExt cx="6700851" cy="1926696"/>
          </a:xfrm>
        </p:grpSpPr>
        <p:sp>
          <p:nvSpPr>
            <p:cNvPr id="6" name="Right Brace 5">
              <a:extLst>
                <a:ext uri="{FF2B5EF4-FFF2-40B4-BE49-F238E27FC236}">
                  <a16:creationId xmlns:a16="http://schemas.microsoft.com/office/drawing/2014/main" id="{05FA30DA-78FC-E9BA-EB36-FBAB3EB03186}"/>
                </a:ext>
              </a:extLst>
            </p:cNvPr>
            <p:cNvSpPr/>
            <p:nvPr/>
          </p:nvSpPr>
          <p:spPr>
            <a:xfrm>
              <a:off x="5149026" y="3632226"/>
              <a:ext cx="422031" cy="1186961"/>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701F78EC-EADF-C454-5BB3-7739BA0112B4}"/>
                </a:ext>
              </a:extLst>
            </p:cNvPr>
            <p:cNvSpPr txBox="1"/>
            <p:nvPr/>
          </p:nvSpPr>
          <p:spPr>
            <a:xfrm>
              <a:off x="9106677" y="2892491"/>
              <a:ext cx="2743200" cy="646331"/>
            </a:xfrm>
            <a:prstGeom prst="rect">
              <a:avLst/>
            </a:prstGeom>
            <a:noFill/>
            <a:ln w="38100">
              <a:solidFill>
                <a:schemeClr val="accent1"/>
              </a:solidFill>
            </a:ln>
          </p:spPr>
          <p:txBody>
            <a:bodyPr wrap="square" rtlCol="0">
              <a:spAutoFit/>
            </a:bodyPr>
            <a:lstStyle/>
            <a:p>
              <a:r>
                <a:rPr lang="en-CA" b="1">
                  <a:latin typeface="Arial" panose="020B0604020202020204" pitchFamily="34" charset="0"/>
                  <a:cs typeface="Arial" panose="020B0604020202020204" pitchFamily="34" charset="0"/>
                </a:rPr>
                <a:t>Coagulation factor levels above 0.5 IU/mL</a:t>
              </a:r>
              <a:endParaRPr lang="en-US" b="1">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24F84E6A-34F1-5D97-AADB-131AE373BD30}"/>
                </a:ext>
              </a:extLst>
            </p:cNvPr>
            <p:cNvCxnSpPr>
              <a:cxnSpLocks/>
              <a:endCxn id="13" idx="1"/>
            </p:cNvCxnSpPr>
            <p:nvPr/>
          </p:nvCxnSpPr>
          <p:spPr>
            <a:xfrm flipV="1">
              <a:off x="5545675" y="3215657"/>
              <a:ext cx="3561002" cy="1009092"/>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E4817F97-5A00-0A75-D055-298A06F02CDA}"/>
              </a:ext>
            </a:extLst>
          </p:cNvPr>
          <p:cNvGrpSpPr/>
          <p:nvPr/>
        </p:nvGrpSpPr>
        <p:grpSpPr>
          <a:xfrm>
            <a:off x="5149031" y="3765978"/>
            <a:ext cx="6600262" cy="1681986"/>
            <a:chOff x="5149031" y="3765978"/>
            <a:chExt cx="6600262" cy="1681986"/>
          </a:xfrm>
        </p:grpSpPr>
        <p:sp>
          <p:nvSpPr>
            <p:cNvPr id="9" name="Right Brace 8">
              <a:extLst>
                <a:ext uri="{FF2B5EF4-FFF2-40B4-BE49-F238E27FC236}">
                  <a16:creationId xmlns:a16="http://schemas.microsoft.com/office/drawing/2014/main" id="{244E53CC-C50E-2C1F-65BA-33DD26D408BA}"/>
                </a:ext>
              </a:extLst>
            </p:cNvPr>
            <p:cNvSpPr/>
            <p:nvPr/>
          </p:nvSpPr>
          <p:spPr>
            <a:xfrm>
              <a:off x="5149031" y="4879394"/>
              <a:ext cx="422031" cy="568570"/>
            </a:xfrm>
            <a:prstGeom prst="rightBrace">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DC50AEE0-BD53-DDE5-A444-AB0396EA46C5}"/>
                </a:ext>
              </a:extLst>
            </p:cNvPr>
            <p:cNvSpPr txBox="1"/>
            <p:nvPr/>
          </p:nvSpPr>
          <p:spPr>
            <a:xfrm>
              <a:off x="9106677" y="3765978"/>
              <a:ext cx="2642616" cy="1200329"/>
            </a:xfrm>
            <a:prstGeom prst="rect">
              <a:avLst/>
            </a:prstGeom>
            <a:noFill/>
            <a:ln w="38100">
              <a:solidFill>
                <a:schemeClr val="accent5"/>
              </a:solidFill>
            </a:ln>
          </p:spPr>
          <p:txBody>
            <a:bodyPr wrap="square" rtlCol="0">
              <a:spAutoFit/>
            </a:bodyPr>
            <a:lstStyle/>
            <a:p>
              <a:r>
                <a:rPr lang="en-CA" b="1">
                  <a:latin typeface="Arial" panose="020B0604020202020204" pitchFamily="34" charset="0"/>
                  <a:cs typeface="Arial" panose="020B0604020202020204" pitchFamily="34" charset="0"/>
                </a:rPr>
                <a:t>Modest reduction of protein S, more significant reduction in alpha-2 antiplasmin</a:t>
              </a:r>
              <a:endParaRPr lang="en-US" b="1">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6DB4657F-F71C-6ED3-D6FF-7C826BBA8EC9}"/>
                </a:ext>
              </a:extLst>
            </p:cNvPr>
            <p:cNvCxnSpPr>
              <a:cxnSpLocks/>
            </p:cNvCxnSpPr>
            <p:nvPr/>
          </p:nvCxnSpPr>
          <p:spPr>
            <a:xfrm flipV="1">
              <a:off x="5561046" y="4366143"/>
              <a:ext cx="3545631" cy="797417"/>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CAA6C62E-8CB3-FFC1-AE09-4932685C9A88}"/>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168192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65E0EB3-04C8-BC77-E6EE-8FCE7AC04DBC}"/>
              </a:ext>
            </a:extLst>
          </p:cNvPr>
          <p:cNvSpPr>
            <a:spLocks noGrp="1"/>
          </p:cNvSpPr>
          <p:nvPr>
            <p:ph type="subTitle" idx="1"/>
          </p:nvPr>
        </p:nvSpPr>
        <p:spPr>
          <a:xfrm>
            <a:off x="448835" y="247440"/>
            <a:ext cx="10759851" cy="654652"/>
          </a:xfrm>
        </p:spPr>
        <p:txBody>
          <a:bodyPr>
            <a:normAutofit/>
          </a:bodyPr>
          <a:lstStyle/>
          <a:p>
            <a:pPr algn="l"/>
            <a:r>
              <a:rPr lang="en-CA" sz="3600" b="1">
                <a:latin typeface="Arial"/>
                <a:cs typeface="Arial"/>
              </a:rPr>
              <a:t>   Dosage (from Product Monograph)</a:t>
            </a:r>
            <a:endParaRPr lang="en-US" sz="3600" b="1">
              <a:latin typeface="Arial"/>
              <a:cs typeface="Arial"/>
            </a:endParaRPr>
          </a:p>
        </p:txBody>
      </p:sp>
      <p:sp>
        <p:nvSpPr>
          <p:cNvPr id="6" name="TextBox 5">
            <a:extLst>
              <a:ext uri="{FF2B5EF4-FFF2-40B4-BE49-F238E27FC236}">
                <a16:creationId xmlns:a16="http://schemas.microsoft.com/office/drawing/2014/main" id="{44922D0E-7349-1395-A979-0A31AB942264}"/>
              </a:ext>
            </a:extLst>
          </p:cNvPr>
          <p:cNvSpPr txBox="1"/>
          <p:nvPr/>
        </p:nvSpPr>
        <p:spPr>
          <a:xfrm>
            <a:off x="736601" y="1030620"/>
            <a:ext cx="10731499" cy="1938992"/>
          </a:xfrm>
          <a:prstGeom prst="rect">
            <a:avLst/>
          </a:prstGeom>
          <a:noFill/>
        </p:spPr>
        <p:txBody>
          <a:bodyPr wrap="square" rtlCol="0">
            <a:spAutoFit/>
          </a:bodyPr>
          <a:lstStyle/>
          <a:p>
            <a:pPr>
              <a:lnSpc>
                <a:spcPct val="100000"/>
              </a:lnSpc>
              <a:spcBef>
                <a:spcPts val="600"/>
              </a:spcBef>
              <a:buClr>
                <a:srgbClr val="FF0000"/>
              </a:buClr>
            </a:pPr>
            <a:r>
              <a:rPr lang="en-US" sz="2100">
                <a:latin typeface="Arial" panose="020B0604020202020204" pitchFamily="34" charset="0"/>
                <a:cs typeface="Arial" panose="020B0604020202020204" pitchFamily="34" charset="0"/>
              </a:rPr>
              <a:t>From the </a:t>
            </a:r>
            <a:r>
              <a:rPr lang="en-US" sz="2100" err="1">
                <a:latin typeface="Arial" panose="020B0604020202020204" pitchFamily="34" charset="0"/>
                <a:cs typeface="Arial" panose="020B0604020202020204" pitchFamily="34" charset="0"/>
                <a:hlinkClick r:id="rId4"/>
              </a:rPr>
              <a:t>Octaplasma</a:t>
            </a:r>
            <a:r>
              <a:rPr lang="en-US" sz="2100">
                <a:latin typeface="Arial" panose="020B0604020202020204" pitchFamily="34" charset="0"/>
                <a:cs typeface="Arial" panose="020B0604020202020204" pitchFamily="34" charset="0"/>
                <a:hlinkClick r:id="rId4"/>
              </a:rPr>
              <a:t> product monograph</a:t>
            </a:r>
            <a:r>
              <a:rPr lang="en-US" sz="2100">
                <a:latin typeface="Arial" panose="020B0604020202020204" pitchFamily="34" charset="0"/>
                <a:cs typeface="Arial" panose="020B0604020202020204" pitchFamily="34" charset="0"/>
              </a:rPr>
              <a:t>:</a:t>
            </a:r>
          </a:p>
          <a:p>
            <a:pPr marL="285750" indent="-285750">
              <a:lnSpc>
                <a:spcPct val="100000"/>
              </a:lnSpc>
              <a:spcBef>
                <a:spcPts val="600"/>
              </a:spcBef>
              <a:buClr>
                <a:srgbClr val="FF0000"/>
              </a:buClr>
              <a:buFont typeface="Arial" panose="020B0604020202020204" pitchFamily="34" charset="0"/>
              <a:buChar char="•"/>
            </a:pPr>
            <a:r>
              <a:rPr lang="en-US" sz="2100">
                <a:latin typeface="Arial" panose="020B0604020202020204" pitchFamily="34" charset="0"/>
                <a:cs typeface="Arial" panose="020B0604020202020204" pitchFamily="34" charset="0"/>
              </a:rPr>
              <a:t>The dosage depends upon the clinical situation and underlying disorder</a:t>
            </a:r>
          </a:p>
          <a:p>
            <a:pPr marL="285750" indent="-285750">
              <a:lnSpc>
                <a:spcPct val="100000"/>
              </a:lnSpc>
              <a:spcBef>
                <a:spcPts val="600"/>
              </a:spcBef>
              <a:buClr>
                <a:srgbClr val="FF0000"/>
              </a:buClr>
              <a:buFont typeface="Arial" panose="020B0604020202020204" pitchFamily="34" charset="0"/>
              <a:buChar char="•"/>
            </a:pPr>
            <a:r>
              <a:rPr lang="en-US" sz="2100">
                <a:latin typeface="Arial" panose="020B0604020202020204" pitchFamily="34" charset="0"/>
                <a:cs typeface="Arial" panose="020B0604020202020204" pitchFamily="34" charset="0"/>
              </a:rPr>
              <a:t>12–15 mL/kg body weight is a generally accepted starting dose.</a:t>
            </a:r>
          </a:p>
          <a:p>
            <a:pPr marL="285750" lvl="1" indent="-285750">
              <a:lnSpc>
                <a:spcPct val="100000"/>
              </a:lnSpc>
              <a:spcBef>
                <a:spcPts val="600"/>
              </a:spcBef>
              <a:buClr>
                <a:srgbClr val="FF0000"/>
              </a:buClr>
              <a:buFont typeface="Arial" panose="020B0604020202020204" pitchFamily="34" charset="0"/>
              <a:buChar char="•"/>
            </a:pPr>
            <a:r>
              <a:rPr lang="en-US" sz="2100">
                <a:latin typeface="Arial" panose="020B0604020202020204" pitchFamily="34" charset="0"/>
                <a:cs typeface="Arial" panose="020B0604020202020204" pitchFamily="34" charset="0"/>
              </a:rPr>
              <a:t>This dose should increase the patient's plasma coagulation factor levels by approximately 25%. </a:t>
            </a:r>
          </a:p>
        </p:txBody>
      </p:sp>
      <p:sp>
        <p:nvSpPr>
          <p:cNvPr id="7" name="TextBox 6">
            <a:extLst>
              <a:ext uri="{FF2B5EF4-FFF2-40B4-BE49-F238E27FC236}">
                <a16:creationId xmlns:a16="http://schemas.microsoft.com/office/drawing/2014/main" id="{6F760439-C46A-D858-3A57-8B792EA460BE}"/>
              </a:ext>
            </a:extLst>
          </p:cNvPr>
          <p:cNvSpPr txBox="1"/>
          <p:nvPr/>
        </p:nvSpPr>
        <p:spPr>
          <a:xfrm>
            <a:off x="1081528" y="3007752"/>
            <a:ext cx="9118012" cy="1754326"/>
          </a:xfrm>
          <a:prstGeom prst="rect">
            <a:avLst/>
          </a:prstGeom>
          <a:noFill/>
          <a:ln w="38100">
            <a:solidFill>
              <a:schemeClr val="accent5"/>
            </a:solidFill>
          </a:ln>
        </p:spPr>
        <p:txBody>
          <a:bodyPr wrap="square" lIns="91440" tIns="45720" rIns="91440" bIns="45720" rtlCol="0" anchor="ctr" anchorCtr="0">
            <a:spAutoFit/>
          </a:bodyPr>
          <a:lstStyle/>
          <a:p>
            <a:r>
              <a:rPr lang="en-CA" sz="2200" b="1">
                <a:solidFill>
                  <a:srgbClr val="ED1C24"/>
                </a:solidFill>
                <a:latin typeface="Arial"/>
                <a:cs typeface="Arial"/>
              </a:rPr>
              <a:t>Sample Octaplasma dose calculation</a:t>
            </a:r>
          </a:p>
          <a:p>
            <a:endParaRPr lang="en-CA" sz="1000">
              <a:latin typeface="Arial" panose="020B0604020202020204" pitchFamily="34" charset="0"/>
              <a:cs typeface="Arial" panose="020B0604020202020204" pitchFamily="34" charset="0"/>
            </a:endParaRPr>
          </a:p>
          <a:p>
            <a:r>
              <a:rPr lang="en-CA" sz="2200">
                <a:latin typeface="Arial"/>
                <a:cs typeface="Arial"/>
              </a:rPr>
              <a:t>Dose for a patient weighing 70 kg, where one unit of S/D plasma has a volume of 200 </a:t>
            </a:r>
            <a:r>
              <a:rPr lang="en-CA" sz="2200" err="1">
                <a:latin typeface="Arial"/>
                <a:cs typeface="Arial"/>
              </a:rPr>
              <a:t>mL.</a:t>
            </a:r>
            <a:r>
              <a:rPr lang="en-CA" sz="2200">
                <a:latin typeface="Arial"/>
                <a:cs typeface="Arial"/>
              </a:rPr>
              <a:t> </a:t>
            </a:r>
            <a:endParaRPr lang="en-CA" sz="2200">
              <a:latin typeface="Arial" panose="020B0604020202020204" pitchFamily="34" charset="0"/>
              <a:cs typeface="Arial" panose="020B0604020202020204" pitchFamily="34" charset="0"/>
            </a:endParaRPr>
          </a:p>
          <a:p>
            <a:endParaRPr lang="en-CA" sz="1000">
              <a:latin typeface="Arial" panose="020B0604020202020204" pitchFamily="34" charset="0"/>
              <a:cs typeface="Arial" panose="020B0604020202020204" pitchFamily="34" charset="0"/>
            </a:endParaRPr>
          </a:p>
          <a:p>
            <a:r>
              <a:rPr lang="en-CA" sz="2200">
                <a:latin typeface="Arial"/>
                <a:cs typeface="Arial"/>
              </a:rPr>
              <a:t>70 kg x (12–15 mL/kg) = 840 – 1,050 mL = </a:t>
            </a:r>
            <a:r>
              <a:rPr lang="en-CA" sz="2200" b="1">
                <a:latin typeface="Arial"/>
                <a:cs typeface="Arial"/>
              </a:rPr>
              <a:t>4–5 units</a:t>
            </a:r>
          </a:p>
        </p:txBody>
      </p:sp>
      <p:sp>
        <p:nvSpPr>
          <p:cNvPr id="4" name="TextBox 3">
            <a:extLst>
              <a:ext uri="{FF2B5EF4-FFF2-40B4-BE49-F238E27FC236}">
                <a16:creationId xmlns:a16="http://schemas.microsoft.com/office/drawing/2014/main" id="{EC049C3C-085F-FE00-F4A0-5648DCA07EDB}"/>
              </a:ext>
            </a:extLst>
          </p:cNvPr>
          <p:cNvSpPr txBox="1"/>
          <p:nvPr/>
        </p:nvSpPr>
        <p:spPr>
          <a:xfrm>
            <a:off x="787400" y="5012838"/>
            <a:ext cx="10210800" cy="1061829"/>
          </a:xfrm>
          <a:prstGeom prst="rect">
            <a:avLst/>
          </a:prstGeom>
          <a:noFill/>
        </p:spPr>
        <p:txBody>
          <a:bodyPr wrap="square">
            <a:spAutoFit/>
          </a:bodyPr>
          <a:lstStyle/>
          <a:p>
            <a:pPr marL="342900" indent="-342900">
              <a:lnSpc>
                <a:spcPct val="100000"/>
              </a:lnSpc>
              <a:spcBef>
                <a:spcPts val="600"/>
              </a:spcBef>
              <a:buClr>
                <a:schemeClr val="accent1"/>
              </a:buClr>
              <a:buFont typeface="Arial" panose="020B0604020202020204" pitchFamily="34" charset="0"/>
              <a:buChar char="•"/>
            </a:pPr>
            <a:r>
              <a:rPr lang="en-US" sz="2100">
                <a:latin typeface="Arial"/>
                <a:cs typeface="Arial"/>
              </a:rPr>
              <a:t>As with all plasma transfusions, it is important to monitor the response, both clinically and with measurement of coagulation tests (i.e., INR, </a:t>
            </a:r>
            <a:r>
              <a:rPr lang="en-US" sz="2100" err="1">
                <a:latin typeface="Arial"/>
                <a:cs typeface="Arial"/>
              </a:rPr>
              <a:t>aPTT</a:t>
            </a:r>
            <a:r>
              <a:rPr lang="en-US" sz="2100">
                <a:latin typeface="Arial"/>
                <a:cs typeface="Arial"/>
              </a:rPr>
              <a:t>, and/or specific coagulation factor assays).</a:t>
            </a:r>
          </a:p>
        </p:txBody>
      </p:sp>
      <p:sp>
        <p:nvSpPr>
          <p:cNvPr id="2" name="TextBox 1">
            <a:extLst>
              <a:ext uri="{FF2B5EF4-FFF2-40B4-BE49-F238E27FC236}">
                <a16:creationId xmlns:a16="http://schemas.microsoft.com/office/drawing/2014/main" id="{8F8E2078-FCBC-8F11-DD38-BDC3E3F81E5A}"/>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511387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9FB1A05-920A-58BB-1958-C8A8362FEB16}"/>
              </a:ext>
            </a:extLst>
          </p:cNvPr>
          <p:cNvSpPr>
            <a:spLocks noGrp="1"/>
          </p:cNvSpPr>
          <p:nvPr>
            <p:ph type="body" sz="quarter" idx="13"/>
          </p:nvPr>
        </p:nvSpPr>
        <p:spPr>
          <a:xfrm>
            <a:off x="609077" y="1037146"/>
            <a:ext cx="11444925" cy="4911305"/>
          </a:xfrm>
        </p:spPr>
        <p:txBody>
          <a:bodyPr>
            <a:noAutofit/>
          </a:bodyPr>
          <a:lstStyle/>
          <a:p>
            <a:pPr marL="0" indent="0">
              <a:buNone/>
            </a:pPr>
            <a:r>
              <a:rPr lang="en-CA" sz="2200" b="1">
                <a:solidFill>
                  <a:srgbClr val="ED1C24"/>
                </a:solidFill>
                <a:latin typeface="Arial"/>
                <a:cs typeface="Arial"/>
              </a:rPr>
              <a:t>Clinical efficacy</a:t>
            </a:r>
          </a:p>
          <a:p>
            <a:r>
              <a:rPr lang="en-CA" sz="2200" b="1">
                <a:latin typeface="Arial"/>
                <a:cs typeface="Arial"/>
              </a:rPr>
              <a:t> Similar</a:t>
            </a:r>
            <a:r>
              <a:rPr lang="en-CA" sz="2200">
                <a:latin typeface="Arial"/>
                <a:cs typeface="Arial"/>
              </a:rPr>
              <a:t> to FP</a:t>
            </a:r>
            <a:endParaRPr lang="en-CA" sz="2200"/>
          </a:p>
          <a:p>
            <a:pPr marL="0" indent="0">
              <a:buNone/>
            </a:pPr>
            <a:endParaRPr lang="en-CA" sz="500" b="1">
              <a:solidFill>
                <a:schemeClr val="accent1"/>
              </a:solidFill>
              <a:latin typeface="Arial"/>
              <a:cs typeface="Arial"/>
            </a:endParaRPr>
          </a:p>
          <a:p>
            <a:pPr marL="0" indent="0">
              <a:buNone/>
            </a:pPr>
            <a:r>
              <a:rPr lang="en-CA" sz="2200" b="1">
                <a:solidFill>
                  <a:srgbClr val="ED1C24"/>
                </a:solidFill>
                <a:latin typeface="Arial"/>
                <a:cs typeface="Arial"/>
              </a:rPr>
              <a:t>Dose</a:t>
            </a:r>
          </a:p>
          <a:p>
            <a:r>
              <a:rPr lang="en-CA" sz="2200">
                <a:latin typeface="Arial"/>
                <a:cs typeface="Arial"/>
              </a:rPr>
              <a:t>Dosing volume is </a:t>
            </a:r>
            <a:r>
              <a:rPr lang="en-CA" sz="2200" b="1">
                <a:latin typeface="Arial"/>
                <a:cs typeface="Arial"/>
              </a:rPr>
              <a:t>similar</a:t>
            </a:r>
            <a:r>
              <a:rPr lang="en-CA" sz="2200">
                <a:latin typeface="Arial"/>
                <a:cs typeface="Arial"/>
              </a:rPr>
              <a:t> to that for FP (12–15 mL/kg) </a:t>
            </a:r>
            <a:endParaRPr lang="en-CA" sz="2200"/>
          </a:p>
          <a:p>
            <a:r>
              <a:rPr lang="en-CA" sz="2200">
                <a:latin typeface="Arial"/>
                <a:cs typeface="Arial"/>
              </a:rPr>
              <a:t>Dosing by number of units may be </a:t>
            </a:r>
            <a:r>
              <a:rPr lang="en-CA" sz="2200" b="1">
                <a:latin typeface="Arial"/>
                <a:cs typeface="Arial"/>
              </a:rPr>
              <a:t>different</a:t>
            </a:r>
          </a:p>
          <a:p>
            <a:pPr marL="0" indent="0">
              <a:buNone/>
            </a:pPr>
            <a:endParaRPr lang="en-CA" sz="500" b="1">
              <a:solidFill>
                <a:schemeClr val="accent1"/>
              </a:solidFill>
              <a:latin typeface="Arial"/>
              <a:cs typeface="Arial"/>
            </a:endParaRPr>
          </a:p>
          <a:p>
            <a:pPr marL="0" indent="0">
              <a:buNone/>
            </a:pPr>
            <a:r>
              <a:rPr lang="en-CA" sz="2200" b="1">
                <a:solidFill>
                  <a:srgbClr val="ED1C24"/>
                </a:solidFill>
                <a:latin typeface="Arial"/>
                <a:cs typeface="Arial"/>
              </a:rPr>
              <a:t>Selection of patients</a:t>
            </a:r>
          </a:p>
          <a:p>
            <a:r>
              <a:rPr lang="en-CA" sz="2200">
                <a:latin typeface="Arial"/>
                <a:cs typeface="Arial"/>
              </a:rPr>
              <a:t>Acceptable for almost all patient groups</a:t>
            </a:r>
          </a:p>
          <a:p>
            <a:r>
              <a:rPr lang="en-CA" sz="2200">
                <a:latin typeface="Arial"/>
                <a:cs typeface="Arial"/>
              </a:rPr>
              <a:t>Severe protein S deficiency is very rare (may present with thrombosis) </a:t>
            </a:r>
          </a:p>
          <a:p>
            <a:endParaRPr lang="en-CA" sz="500">
              <a:latin typeface="Arial"/>
              <a:cs typeface="Arial"/>
            </a:endParaRPr>
          </a:p>
          <a:p>
            <a:pPr marL="0" indent="0">
              <a:buNone/>
            </a:pPr>
            <a:r>
              <a:rPr lang="en-CA" sz="2100">
                <a:latin typeface="Arial"/>
                <a:cs typeface="Arial"/>
              </a:rPr>
              <a:t>    </a:t>
            </a:r>
            <a:r>
              <a:rPr lang="en-CA" sz="2100" b="1">
                <a:latin typeface="Arial"/>
                <a:cs typeface="Arial"/>
              </a:rPr>
              <a:t>If a patient has a contraindication to the use of </a:t>
            </a:r>
            <a:r>
              <a:rPr lang="en-CA" sz="2100" b="1" err="1">
                <a:latin typeface="Arial"/>
                <a:cs typeface="Arial"/>
              </a:rPr>
              <a:t>Octaplasma</a:t>
            </a:r>
            <a:r>
              <a:rPr lang="en-CA" sz="2100" b="1">
                <a:latin typeface="Arial"/>
                <a:cs typeface="Arial"/>
              </a:rPr>
              <a:t>, FP remains available</a:t>
            </a:r>
            <a:endParaRPr lang="en-US" sz="2100" b="1">
              <a:latin typeface="Arial"/>
              <a:cs typeface="Arial"/>
            </a:endParaRPr>
          </a:p>
        </p:txBody>
      </p:sp>
      <p:sp>
        <p:nvSpPr>
          <p:cNvPr id="5" name="Title 4">
            <a:extLst>
              <a:ext uri="{FF2B5EF4-FFF2-40B4-BE49-F238E27FC236}">
                <a16:creationId xmlns:a16="http://schemas.microsoft.com/office/drawing/2014/main" id="{8627562E-E95D-1E9C-05E1-DC8525389B62}"/>
              </a:ext>
            </a:extLst>
          </p:cNvPr>
          <p:cNvSpPr>
            <a:spLocks noGrp="1"/>
          </p:cNvSpPr>
          <p:nvPr>
            <p:ph type="title"/>
          </p:nvPr>
        </p:nvSpPr>
        <p:spPr>
          <a:xfrm>
            <a:off x="192062" y="380441"/>
            <a:ext cx="11999938" cy="943442"/>
          </a:xfrm>
        </p:spPr>
        <p:txBody>
          <a:bodyPr anchor="t">
            <a:noAutofit/>
          </a:bodyPr>
          <a:lstStyle/>
          <a:p>
            <a:r>
              <a:rPr lang="en-US" sz="3500">
                <a:latin typeface="Arial"/>
                <a:cs typeface="Arial"/>
              </a:rPr>
              <a:t>Clinical considerations (from Product Monograph)</a:t>
            </a:r>
          </a:p>
        </p:txBody>
      </p:sp>
      <p:sp>
        <p:nvSpPr>
          <p:cNvPr id="7" name="TextBox 6">
            <a:extLst>
              <a:ext uri="{FF2B5EF4-FFF2-40B4-BE49-F238E27FC236}">
                <a16:creationId xmlns:a16="http://schemas.microsoft.com/office/drawing/2014/main" id="{ADF49468-DCC0-9B66-C449-317B4E68AF15}"/>
              </a:ext>
            </a:extLst>
          </p:cNvPr>
          <p:cNvSpPr txBox="1"/>
          <p:nvPr/>
        </p:nvSpPr>
        <p:spPr>
          <a:xfrm>
            <a:off x="7955278" y="1878969"/>
            <a:ext cx="3653045" cy="2462213"/>
          </a:xfrm>
          <a:prstGeom prst="rect">
            <a:avLst/>
          </a:prstGeom>
          <a:noFill/>
          <a:ln w="38100">
            <a:solidFill>
              <a:schemeClr val="accent5"/>
            </a:solidFill>
          </a:ln>
        </p:spPr>
        <p:txBody>
          <a:bodyPr wrap="square" lIns="91440" tIns="45720" rIns="91440" bIns="45720" rtlCol="0" anchor="t">
            <a:spAutoFit/>
          </a:bodyPr>
          <a:lstStyle/>
          <a:p>
            <a:pPr algn="ctr"/>
            <a:r>
              <a:rPr lang="en-CA" sz="2200" b="1">
                <a:latin typeface="Arial"/>
                <a:cs typeface="Arial"/>
              </a:rPr>
              <a:t>MORE </a:t>
            </a:r>
            <a:r>
              <a:rPr lang="en-CA" sz="2200">
                <a:latin typeface="Arial"/>
                <a:cs typeface="Arial"/>
              </a:rPr>
              <a:t>units may be required as unit volume is smaller (but consistent)</a:t>
            </a:r>
          </a:p>
          <a:p>
            <a:pPr algn="ctr"/>
            <a:endParaRPr lang="en-CA" sz="2200">
              <a:latin typeface="Arial" panose="020B0604020202020204" pitchFamily="34" charset="0"/>
              <a:cs typeface="Arial" panose="020B0604020202020204" pitchFamily="34" charset="0"/>
            </a:endParaRPr>
          </a:p>
          <a:p>
            <a:pPr algn="ctr"/>
            <a:r>
              <a:rPr lang="en-CA" sz="2200">
                <a:latin typeface="Arial"/>
                <a:cs typeface="Arial"/>
              </a:rPr>
              <a:t>200 mL (</a:t>
            </a:r>
            <a:r>
              <a:rPr lang="en-CA" sz="2200" err="1">
                <a:latin typeface="Arial"/>
                <a:cs typeface="Arial"/>
              </a:rPr>
              <a:t>Octaplasma</a:t>
            </a:r>
            <a:r>
              <a:rPr lang="en-CA" sz="2200">
                <a:latin typeface="Arial"/>
                <a:cs typeface="Arial"/>
              </a:rPr>
              <a:t>) vs.</a:t>
            </a:r>
          </a:p>
          <a:p>
            <a:pPr algn="ctr"/>
            <a:r>
              <a:rPr lang="en-CA" sz="2200">
                <a:latin typeface="Arial"/>
                <a:cs typeface="Arial"/>
              </a:rPr>
              <a:t>270-300 mL (untreated plasma)</a:t>
            </a:r>
            <a:endParaRPr lang="en-US" sz="2200">
              <a:latin typeface="Arial"/>
              <a:cs typeface="Arial"/>
            </a:endParaRPr>
          </a:p>
        </p:txBody>
      </p:sp>
      <p:pic>
        <p:nvPicPr>
          <p:cNvPr id="4" name="Picture 3">
            <a:extLst>
              <a:ext uri="{FF2B5EF4-FFF2-40B4-BE49-F238E27FC236}">
                <a16:creationId xmlns:a16="http://schemas.microsoft.com/office/drawing/2014/main" id="{A935FF47-F41F-047F-A052-C0A8C96DB531}"/>
              </a:ext>
            </a:extLst>
          </p:cNvPr>
          <p:cNvPicPr>
            <a:picLocks noChangeAspect="1"/>
          </p:cNvPicPr>
          <p:nvPr/>
        </p:nvPicPr>
        <p:blipFill>
          <a:blip r:embed="rId4"/>
          <a:stretch>
            <a:fillRect/>
          </a:stretch>
        </p:blipFill>
        <p:spPr>
          <a:xfrm>
            <a:off x="630003" y="5295175"/>
            <a:ext cx="325227" cy="325227"/>
          </a:xfrm>
          <a:prstGeom prst="rect">
            <a:avLst/>
          </a:prstGeom>
        </p:spPr>
      </p:pic>
      <p:pic>
        <p:nvPicPr>
          <p:cNvPr id="8" name="Picture 7">
            <a:extLst>
              <a:ext uri="{FF2B5EF4-FFF2-40B4-BE49-F238E27FC236}">
                <a16:creationId xmlns:a16="http://schemas.microsoft.com/office/drawing/2014/main" id="{97B430FB-766F-0694-BC24-E6CC0B5E1F09}"/>
              </a:ext>
            </a:extLst>
          </p:cNvPr>
          <p:cNvPicPr>
            <a:picLocks noChangeAspect="1"/>
          </p:cNvPicPr>
          <p:nvPr/>
        </p:nvPicPr>
        <p:blipFill>
          <a:blip r:embed="rId4"/>
          <a:stretch>
            <a:fillRect/>
          </a:stretch>
        </p:blipFill>
        <p:spPr>
          <a:xfrm>
            <a:off x="11282752" y="5306898"/>
            <a:ext cx="325227" cy="325227"/>
          </a:xfrm>
          <a:prstGeom prst="rect">
            <a:avLst/>
          </a:prstGeom>
        </p:spPr>
      </p:pic>
      <p:sp>
        <p:nvSpPr>
          <p:cNvPr id="3" name="TextBox 2">
            <a:extLst>
              <a:ext uri="{FF2B5EF4-FFF2-40B4-BE49-F238E27FC236}">
                <a16:creationId xmlns:a16="http://schemas.microsoft.com/office/drawing/2014/main" id="{B50D9218-EEF9-73BD-376F-190648B96ADA}"/>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663697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34C6DC-9F91-9501-FA70-D3E955BA131F}"/>
              </a:ext>
            </a:extLst>
          </p:cNvPr>
          <p:cNvSpPr>
            <a:spLocks noGrp="1"/>
          </p:cNvSpPr>
          <p:nvPr>
            <p:ph type="body" sz="quarter" idx="13"/>
          </p:nvPr>
        </p:nvSpPr>
        <p:spPr>
          <a:xfrm>
            <a:off x="575054" y="1429630"/>
            <a:ext cx="10515600" cy="1713321"/>
          </a:xfrm>
        </p:spPr>
        <p:txBody>
          <a:bodyPr>
            <a:noAutofit/>
          </a:bodyPr>
          <a:lstStyle/>
          <a:p>
            <a:pPr>
              <a:lnSpc>
                <a:spcPct val="110000"/>
              </a:lnSpc>
              <a:spcBef>
                <a:spcPts val="600"/>
              </a:spcBef>
            </a:pPr>
            <a:r>
              <a:rPr lang="en-US" sz="2200">
                <a:latin typeface="Arial"/>
                <a:cs typeface="Arial"/>
              </a:rPr>
              <a:t>Must be ABO-blood group compatible</a:t>
            </a:r>
          </a:p>
          <a:p>
            <a:pPr>
              <a:lnSpc>
                <a:spcPct val="110000"/>
              </a:lnSpc>
              <a:spcBef>
                <a:spcPts val="600"/>
              </a:spcBef>
            </a:pPr>
            <a:r>
              <a:rPr lang="en-US" sz="2200">
                <a:latin typeface="Arial"/>
                <a:cs typeface="Arial"/>
              </a:rPr>
              <a:t>High dosages or infusion rates may induce hypervolemia, pulmonary edema and/or cardiac failure. </a:t>
            </a:r>
            <a:endParaRPr lang="en-US" sz="2200"/>
          </a:p>
          <a:p>
            <a:pPr>
              <a:lnSpc>
                <a:spcPct val="110000"/>
              </a:lnSpc>
              <a:spcBef>
                <a:spcPts val="600"/>
              </a:spcBef>
            </a:pPr>
            <a:r>
              <a:rPr lang="en-US" sz="2200">
                <a:latin typeface="Arial"/>
                <a:cs typeface="Arial"/>
              </a:rPr>
              <a:t>High infusion rates may cause adverse effects as a result of citrate toxicity (fall in ionized calcium), especially in patients with liver function disorders. </a:t>
            </a:r>
            <a:endParaRPr lang="en-US" sz="2200"/>
          </a:p>
        </p:txBody>
      </p:sp>
      <p:sp>
        <p:nvSpPr>
          <p:cNvPr id="3" name="Title 2">
            <a:extLst>
              <a:ext uri="{FF2B5EF4-FFF2-40B4-BE49-F238E27FC236}">
                <a16:creationId xmlns:a16="http://schemas.microsoft.com/office/drawing/2014/main" id="{B310C74F-B74E-F5CF-D9F0-BBECAD867396}"/>
              </a:ext>
            </a:extLst>
          </p:cNvPr>
          <p:cNvSpPr>
            <a:spLocks noGrp="1"/>
          </p:cNvSpPr>
          <p:nvPr>
            <p:ph type="title"/>
          </p:nvPr>
        </p:nvSpPr>
        <p:spPr/>
        <p:txBody>
          <a:bodyPr>
            <a:noAutofit/>
          </a:bodyPr>
          <a:lstStyle/>
          <a:p>
            <a:r>
              <a:rPr lang="en-CA" sz="3200">
                <a:latin typeface="Arial"/>
                <a:cs typeface="Arial"/>
              </a:rPr>
              <a:t>Administration (from Product Monograph)</a:t>
            </a:r>
            <a:endParaRPr lang="en-US" sz="3200"/>
          </a:p>
        </p:txBody>
      </p:sp>
      <p:sp>
        <p:nvSpPr>
          <p:cNvPr id="5" name="TextBox 4">
            <a:extLst>
              <a:ext uri="{FF2B5EF4-FFF2-40B4-BE49-F238E27FC236}">
                <a16:creationId xmlns:a16="http://schemas.microsoft.com/office/drawing/2014/main" id="{EC298A20-2222-9413-8F6E-3200E3E3128A}"/>
              </a:ext>
            </a:extLst>
          </p:cNvPr>
          <p:cNvSpPr txBox="1"/>
          <p:nvPr/>
        </p:nvSpPr>
        <p:spPr>
          <a:xfrm>
            <a:off x="575054" y="3627167"/>
            <a:ext cx="11200246" cy="1783886"/>
          </a:xfrm>
          <a:prstGeom prst="rect">
            <a:avLst/>
          </a:prstGeom>
          <a:noFill/>
          <a:ln w="38100">
            <a:solidFill>
              <a:schemeClr val="accent5"/>
            </a:solidFill>
          </a:ln>
        </p:spPr>
        <p:txBody>
          <a:bodyPr wrap="none" rtlCol="0">
            <a:spAutoFit/>
          </a:bodyPr>
          <a:lstStyle/>
          <a:p>
            <a:pPr marL="0" lvl="1">
              <a:lnSpc>
                <a:spcPct val="110000"/>
              </a:lnSpc>
              <a:spcBef>
                <a:spcPts val="600"/>
              </a:spcBef>
            </a:pPr>
            <a:r>
              <a:rPr lang="en-US" sz="2200" b="1">
                <a:solidFill>
                  <a:srgbClr val="ED1C24"/>
                </a:solidFill>
                <a:latin typeface="Arial"/>
                <a:cs typeface="Arial"/>
              </a:rPr>
              <a:t>Risk of citrate toxicity</a:t>
            </a:r>
          </a:p>
          <a:p>
            <a:pPr marL="285750" lvl="1" indent="-285750">
              <a:lnSpc>
                <a:spcPct val="110000"/>
              </a:lnSpc>
              <a:spcBef>
                <a:spcPts val="600"/>
              </a:spcBef>
              <a:buClr>
                <a:schemeClr val="accent1"/>
              </a:buClr>
              <a:buFont typeface="Arial" panose="020B0604020202020204" pitchFamily="34" charset="0"/>
              <a:buChar char="•"/>
            </a:pPr>
            <a:r>
              <a:rPr lang="en-US" sz="2200">
                <a:latin typeface="Arial"/>
                <a:cs typeface="Arial"/>
              </a:rPr>
              <a:t>Due to this risk, the infusion rate should not exceed:</a:t>
            </a:r>
          </a:p>
          <a:p>
            <a:pPr marL="346075" lvl="1" indent="-346075">
              <a:lnSpc>
                <a:spcPct val="110000"/>
              </a:lnSpc>
              <a:spcBef>
                <a:spcPts val="600"/>
              </a:spcBef>
            </a:pPr>
            <a:r>
              <a:rPr lang="en-US" sz="2200">
                <a:latin typeface="Arial"/>
                <a:cs typeface="Arial"/>
              </a:rPr>
              <a:t> 	0.020–0.025 mmol citrate/kg body weight/minute = 1 mL/kg body weight/minute </a:t>
            </a:r>
          </a:p>
          <a:p>
            <a:pPr marL="342900" indent="-342900">
              <a:lnSpc>
                <a:spcPct val="110000"/>
              </a:lnSpc>
              <a:spcBef>
                <a:spcPts val="600"/>
              </a:spcBef>
              <a:buClr>
                <a:schemeClr val="accent1"/>
              </a:buClr>
              <a:buFont typeface="Arial" panose="020B0604020202020204" pitchFamily="34" charset="0"/>
              <a:buChar char="•"/>
            </a:pPr>
            <a:r>
              <a:rPr lang="en-US" sz="2200">
                <a:latin typeface="Arial"/>
                <a:cs typeface="Arial"/>
              </a:rPr>
              <a:t>Effects of citrate can be minimized by giving calcium gluconate IV (using another line)</a:t>
            </a:r>
          </a:p>
        </p:txBody>
      </p:sp>
      <p:sp>
        <p:nvSpPr>
          <p:cNvPr id="4" name="TextBox 3">
            <a:extLst>
              <a:ext uri="{FF2B5EF4-FFF2-40B4-BE49-F238E27FC236}">
                <a16:creationId xmlns:a16="http://schemas.microsoft.com/office/drawing/2014/main" id="{DEDA4938-9F2E-ECCF-9F97-F34B04F7DCBB}"/>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3030787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45D71-7EE6-47D0-A32B-466B4A0FF24B}"/>
              </a:ext>
            </a:extLst>
          </p:cNvPr>
          <p:cNvSpPr>
            <a:spLocks noGrp="1"/>
          </p:cNvSpPr>
          <p:nvPr>
            <p:ph type="title"/>
          </p:nvPr>
        </p:nvSpPr>
        <p:spPr/>
        <p:txBody>
          <a:bodyPr/>
          <a:lstStyle/>
          <a:p>
            <a:pPr>
              <a:tabLst>
                <a:tab pos="1546225" algn="l"/>
              </a:tabLst>
            </a:pPr>
            <a:r>
              <a:rPr lang="en-CA">
                <a:latin typeface="Arial"/>
                <a:cs typeface="Arial"/>
              </a:rPr>
              <a:t>Safety: </a:t>
            </a:r>
            <a:br>
              <a:rPr lang="en-CA">
                <a:latin typeface="Arial"/>
                <a:cs typeface="Arial"/>
              </a:rPr>
            </a:br>
            <a:r>
              <a:rPr lang="en-CA">
                <a:latin typeface="Arial"/>
                <a:cs typeface="Arial"/>
              </a:rPr>
              <a:t>infectious complications</a:t>
            </a:r>
          </a:p>
        </p:txBody>
      </p:sp>
      <p:pic>
        <p:nvPicPr>
          <p:cNvPr id="4" name="Picture 3">
            <a:extLst>
              <a:ext uri="{FF2B5EF4-FFF2-40B4-BE49-F238E27FC236}">
                <a16:creationId xmlns:a16="http://schemas.microsoft.com/office/drawing/2014/main" id="{BFE4F285-8AA1-49BF-2D82-7159709EF33D}"/>
              </a:ext>
            </a:extLst>
          </p:cNvPr>
          <p:cNvPicPr>
            <a:picLocks noChangeAspect="1"/>
          </p:cNvPicPr>
          <p:nvPr/>
        </p:nvPicPr>
        <p:blipFill>
          <a:blip r:embed="rId4"/>
          <a:stretch>
            <a:fillRect/>
          </a:stretch>
        </p:blipFill>
        <p:spPr>
          <a:xfrm>
            <a:off x="1021080" y="1245930"/>
            <a:ext cx="3810000" cy="3810000"/>
          </a:xfrm>
          <a:prstGeom prst="rect">
            <a:avLst/>
          </a:prstGeom>
        </p:spPr>
      </p:pic>
      <p:sp>
        <p:nvSpPr>
          <p:cNvPr id="5" name="TextBox 4">
            <a:extLst>
              <a:ext uri="{FF2B5EF4-FFF2-40B4-BE49-F238E27FC236}">
                <a16:creationId xmlns:a16="http://schemas.microsoft.com/office/drawing/2014/main" id="{9654974F-96E7-CE14-F49E-9B34A2F14779}"/>
              </a:ext>
            </a:extLst>
          </p:cNvPr>
          <p:cNvSpPr txBox="1"/>
          <p:nvPr/>
        </p:nvSpPr>
        <p:spPr>
          <a:xfrm>
            <a:off x="6713034" y="5984463"/>
            <a:ext cx="5229923" cy="769441"/>
          </a:xfrm>
          <a:prstGeom prst="rect">
            <a:avLst/>
          </a:prstGeom>
          <a:noFill/>
        </p:spPr>
        <p:txBody>
          <a:bodyPr wrap="square">
            <a:spAutoFit/>
          </a:bodyPr>
          <a:lstStyle/>
          <a:p>
            <a:pPr algn="l" rtl="0" fontAlgn="base"/>
            <a:r>
              <a:rPr lang="en-CA" sz="1100" b="0" i="0" u="none" strike="noStrike">
                <a:solidFill>
                  <a:schemeClr val="bg1"/>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Our product portfolio (octapharma.ca)</a:t>
            </a:r>
            <a:r>
              <a:rPr lang="en-CA" sz="1100" b="0" i="0">
                <a:solidFill>
                  <a:schemeClr val="bg1"/>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146366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A3237D-5990-45B6-C92F-E939F2E458D6}"/>
              </a:ext>
            </a:extLst>
          </p:cNvPr>
          <p:cNvSpPr>
            <a:spLocks noGrp="1"/>
          </p:cNvSpPr>
          <p:nvPr>
            <p:ph type="body" sz="quarter" idx="13"/>
          </p:nvPr>
        </p:nvSpPr>
        <p:spPr>
          <a:xfrm>
            <a:off x="838200" y="1228275"/>
            <a:ext cx="10515600" cy="4724400"/>
          </a:xfrm>
        </p:spPr>
        <p:txBody>
          <a:bodyPr>
            <a:normAutofit/>
          </a:bodyPr>
          <a:lstStyle/>
          <a:p>
            <a:pPr>
              <a:lnSpc>
                <a:spcPct val="120000"/>
              </a:lnSpc>
              <a:spcBef>
                <a:spcPts val="600"/>
              </a:spcBef>
            </a:pPr>
            <a:r>
              <a:rPr lang="en-US" sz="2400">
                <a:latin typeface="Arial"/>
                <a:cs typeface="Arial"/>
              </a:rPr>
              <a:t>Controls are applied to the selection and screening of donors for hepatitis B (HBV), hepatitis C (HCV) and human immunodeficiency virus (HIV) infection. </a:t>
            </a:r>
            <a:endParaRPr lang="en-US" sz="2400"/>
          </a:p>
          <a:p>
            <a:pPr>
              <a:lnSpc>
                <a:spcPct val="120000"/>
              </a:lnSpc>
              <a:spcBef>
                <a:spcPts val="600"/>
              </a:spcBef>
            </a:pPr>
            <a:r>
              <a:rPr lang="en-US" sz="2400">
                <a:latin typeface="Arial"/>
                <a:cs typeface="Arial"/>
              </a:rPr>
              <a:t>The plasma pools are also tested for: </a:t>
            </a:r>
          </a:p>
          <a:p>
            <a:pPr lvl="1">
              <a:lnSpc>
                <a:spcPct val="120000"/>
              </a:lnSpc>
              <a:spcBef>
                <a:spcPts val="600"/>
              </a:spcBef>
            </a:pPr>
            <a:r>
              <a:rPr lang="en-US" sz="2400">
                <a:latin typeface="Arial"/>
                <a:cs typeface="Arial"/>
              </a:rPr>
              <a:t>Hepatitis B surface antigen (HBsAg )</a:t>
            </a:r>
            <a:endParaRPr lang="en-US" sz="2400"/>
          </a:p>
          <a:p>
            <a:pPr lvl="1">
              <a:lnSpc>
                <a:spcPct val="120000"/>
              </a:lnSpc>
              <a:spcBef>
                <a:spcPts val="600"/>
              </a:spcBef>
            </a:pPr>
            <a:r>
              <a:rPr lang="en-US" sz="2400">
                <a:latin typeface="Arial"/>
                <a:cs typeface="Arial"/>
              </a:rPr>
              <a:t>Anti-HIV 1/2 antibodies</a:t>
            </a:r>
            <a:endParaRPr lang="en-US" sz="2400"/>
          </a:p>
          <a:p>
            <a:pPr lvl="1">
              <a:lnSpc>
                <a:spcPct val="120000"/>
              </a:lnSpc>
              <a:spcBef>
                <a:spcPts val="600"/>
              </a:spcBef>
            </a:pPr>
            <a:r>
              <a:rPr lang="en-US" sz="2400">
                <a:latin typeface="Arial"/>
                <a:cs typeface="Arial"/>
              </a:rPr>
              <a:t>Nucleic acid testing (NAT) for: HIV, HAV, HBV, HCV, HEV and parvovirus B19</a:t>
            </a:r>
          </a:p>
        </p:txBody>
      </p:sp>
      <p:sp>
        <p:nvSpPr>
          <p:cNvPr id="3" name="Title 2">
            <a:extLst>
              <a:ext uri="{FF2B5EF4-FFF2-40B4-BE49-F238E27FC236}">
                <a16:creationId xmlns:a16="http://schemas.microsoft.com/office/drawing/2014/main" id="{CA97471F-27F2-A856-7DA6-CA666264873F}"/>
              </a:ext>
            </a:extLst>
          </p:cNvPr>
          <p:cNvSpPr>
            <a:spLocks noGrp="1"/>
          </p:cNvSpPr>
          <p:nvPr>
            <p:ph type="title"/>
          </p:nvPr>
        </p:nvSpPr>
        <p:spPr>
          <a:xfrm>
            <a:off x="764236" y="445254"/>
            <a:ext cx="10589564" cy="943442"/>
          </a:xfrm>
        </p:spPr>
        <p:txBody>
          <a:bodyPr anchor="t">
            <a:normAutofit/>
          </a:bodyPr>
          <a:lstStyle/>
          <a:p>
            <a:r>
              <a:rPr lang="en-CA">
                <a:latin typeface="Arial"/>
                <a:cs typeface="Arial"/>
              </a:rPr>
              <a:t>Testing of donors and plasma pools</a:t>
            </a:r>
            <a:endParaRPr lang="en-US">
              <a:latin typeface="Arial"/>
              <a:cs typeface="Arial"/>
            </a:endParaRPr>
          </a:p>
        </p:txBody>
      </p:sp>
      <p:sp>
        <p:nvSpPr>
          <p:cNvPr id="5" name="TextBox 4">
            <a:extLst>
              <a:ext uri="{FF2B5EF4-FFF2-40B4-BE49-F238E27FC236}">
                <a16:creationId xmlns:a16="http://schemas.microsoft.com/office/drawing/2014/main" id="{5D99A918-F00F-86B3-A1A7-FD2E450C1FBE}"/>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1158387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693820" y="1075623"/>
            <a:ext cx="7257515" cy="5029200"/>
          </a:xfrm>
        </p:spPr>
        <p:txBody>
          <a:bodyPr>
            <a:normAutofit lnSpcReduction="10000"/>
          </a:bodyPr>
          <a:lstStyle/>
          <a:p>
            <a:pPr fontAlgn="base">
              <a:lnSpc>
                <a:spcPct val="100000"/>
              </a:lnSpc>
            </a:pPr>
            <a:r>
              <a:rPr lang="en-US">
                <a:latin typeface="Arial"/>
                <a:cs typeface="Arial"/>
              </a:rPr>
              <a:t>Pathogen-reduced inventory at Canadian Blood Services</a:t>
            </a:r>
          </a:p>
          <a:p>
            <a:pPr lvl="1" fontAlgn="base">
              <a:lnSpc>
                <a:spcPct val="100000"/>
              </a:lnSpc>
            </a:pPr>
            <a:r>
              <a:rPr lang="en-US">
                <a:latin typeface="Arial"/>
                <a:cs typeface="Arial"/>
              </a:rPr>
              <a:t>Benefits of pathogen inactivation</a:t>
            </a:r>
          </a:p>
          <a:p>
            <a:pPr fontAlgn="base">
              <a:lnSpc>
                <a:spcPct val="100000"/>
              </a:lnSpc>
            </a:pPr>
            <a:r>
              <a:rPr lang="en-US" err="1">
                <a:latin typeface="Arial"/>
                <a:cs typeface="Arial"/>
              </a:rPr>
              <a:t>Octapharma</a:t>
            </a:r>
            <a:r>
              <a:rPr lang="en-US">
                <a:latin typeface="Arial"/>
                <a:cs typeface="Arial"/>
              </a:rPr>
              <a:t> S/D process</a:t>
            </a:r>
          </a:p>
          <a:p>
            <a:pPr fontAlgn="base">
              <a:lnSpc>
                <a:spcPct val="100000"/>
              </a:lnSpc>
            </a:pPr>
            <a:r>
              <a:rPr lang="en-US">
                <a:latin typeface="Arial"/>
                <a:cs typeface="Arial"/>
              </a:rPr>
              <a:t>Octaplasma product characteristics</a:t>
            </a:r>
          </a:p>
          <a:p>
            <a:pPr fontAlgn="base">
              <a:lnSpc>
                <a:spcPct val="100000"/>
              </a:lnSpc>
            </a:pPr>
            <a:r>
              <a:rPr lang="en-US">
                <a:latin typeface="Arial"/>
                <a:cs typeface="Arial"/>
              </a:rPr>
              <a:t>Safety: </a:t>
            </a:r>
          </a:p>
          <a:p>
            <a:pPr lvl="1">
              <a:lnSpc>
                <a:spcPct val="100000"/>
              </a:lnSpc>
            </a:pPr>
            <a:r>
              <a:rPr lang="en-US">
                <a:latin typeface="Arial"/>
                <a:cs typeface="Arial"/>
              </a:rPr>
              <a:t>Infectious complications</a:t>
            </a:r>
          </a:p>
          <a:p>
            <a:pPr lvl="1">
              <a:lnSpc>
                <a:spcPct val="100000"/>
              </a:lnSpc>
            </a:pPr>
            <a:r>
              <a:rPr lang="en-US">
                <a:latin typeface="Arial"/>
                <a:cs typeface="Arial"/>
              </a:rPr>
              <a:t>Other considerations</a:t>
            </a:r>
            <a:endParaRPr lang="en-US"/>
          </a:p>
          <a:p>
            <a:pPr>
              <a:lnSpc>
                <a:spcPct val="100000"/>
              </a:lnSpc>
            </a:pPr>
            <a:r>
              <a:rPr lang="en-US">
                <a:latin typeface="Arial"/>
                <a:cs typeface="Arial"/>
              </a:rPr>
              <a:t>Indications and contraindications</a:t>
            </a:r>
          </a:p>
          <a:p>
            <a:pPr>
              <a:lnSpc>
                <a:spcPct val="100000"/>
              </a:lnSpc>
            </a:pPr>
            <a:r>
              <a:rPr lang="en-US">
                <a:latin typeface="Arial"/>
                <a:cs typeface="Arial"/>
              </a:rPr>
              <a:t>Selected special populations</a:t>
            </a:r>
          </a:p>
          <a:p>
            <a:pPr>
              <a:lnSpc>
                <a:spcPct val="100000"/>
              </a:lnSpc>
            </a:pPr>
            <a:r>
              <a:rPr lang="en-US">
                <a:latin typeface="Arial"/>
                <a:cs typeface="Arial"/>
              </a:rPr>
              <a:t>Additional resources</a:t>
            </a:r>
            <a:endParaRPr lang="en-US"/>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lstStyle/>
          <a:p>
            <a:r>
              <a:rPr lang="en-CA"/>
              <a:t>Overview</a:t>
            </a:r>
          </a:p>
        </p:txBody>
      </p:sp>
      <p:pic>
        <p:nvPicPr>
          <p:cNvPr id="3" name="Picture 2" descr="Icon&#10;&#10;Description automatically generated">
            <a:extLst>
              <a:ext uri="{FF2B5EF4-FFF2-40B4-BE49-F238E27FC236}">
                <a16:creationId xmlns:a16="http://schemas.microsoft.com/office/drawing/2014/main" id="{23D321EC-6DF1-4C83-B495-953D1157F2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7837" y="1318662"/>
            <a:ext cx="3906653" cy="3906653"/>
          </a:xfrm>
          <a:prstGeom prst="rect">
            <a:avLst/>
          </a:prstGeom>
        </p:spPr>
      </p:pic>
      <p:sp>
        <p:nvSpPr>
          <p:cNvPr id="2" name="TextBox 1">
            <a:extLst>
              <a:ext uri="{FF2B5EF4-FFF2-40B4-BE49-F238E27FC236}">
                <a16:creationId xmlns:a16="http://schemas.microsoft.com/office/drawing/2014/main" id="{B135EA68-41A8-D4BE-2442-61F7057C87E1}"/>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3290365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27562E-E95D-1E9C-05E1-DC8525389B62}"/>
              </a:ext>
            </a:extLst>
          </p:cNvPr>
          <p:cNvSpPr>
            <a:spLocks noGrp="1"/>
          </p:cNvSpPr>
          <p:nvPr>
            <p:ph type="title"/>
          </p:nvPr>
        </p:nvSpPr>
        <p:spPr>
          <a:xfrm>
            <a:off x="515097" y="298921"/>
            <a:ext cx="11777018" cy="943442"/>
          </a:xfrm>
        </p:spPr>
        <p:txBody>
          <a:bodyPr anchor="t">
            <a:noAutofit/>
          </a:bodyPr>
          <a:lstStyle/>
          <a:p>
            <a:r>
              <a:rPr lang="en-CA">
                <a:latin typeface="Arial"/>
                <a:cs typeface="Arial"/>
              </a:rPr>
              <a:t>HAV and parvovirus B19</a:t>
            </a:r>
            <a:endParaRPr lang="en-US">
              <a:latin typeface="Arial"/>
              <a:cs typeface="Arial"/>
            </a:endParaRPr>
          </a:p>
        </p:txBody>
      </p:sp>
      <p:sp>
        <p:nvSpPr>
          <p:cNvPr id="7" name="TextBox 6">
            <a:extLst>
              <a:ext uri="{FF2B5EF4-FFF2-40B4-BE49-F238E27FC236}">
                <a16:creationId xmlns:a16="http://schemas.microsoft.com/office/drawing/2014/main" id="{ADF49468-DCC0-9B66-C449-317B4E68AF15}"/>
              </a:ext>
            </a:extLst>
          </p:cNvPr>
          <p:cNvSpPr txBox="1"/>
          <p:nvPr/>
        </p:nvSpPr>
        <p:spPr>
          <a:xfrm>
            <a:off x="320845" y="2077918"/>
            <a:ext cx="11567569" cy="3293209"/>
          </a:xfrm>
          <a:prstGeom prst="rect">
            <a:avLst/>
          </a:prstGeom>
          <a:noFill/>
          <a:ln w="38100">
            <a:solidFill>
              <a:schemeClr val="accent5"/>
            </a:solidFill>
          </a:ln>
        </p:spPr>
        <p:txBody>
          <a:bodyPr wrap="square" lIns="91440" tIns="45720" rIns="91440" bIns="45720" rtlCol="0" anchor="t">
            <a:spAutoFit/>
          </a:bodyPr>
          <a:lstStyle/>
          <a:p>
            <a:pPr marL="0" indent="0">
              <a:buNone/>
            </a:pPr>
            <a:r>
              <a:rPr lang="en-CA" sz="2200" b="1">
                <a:solidFill>
                  <a:srgbClr val="4D9E99"/>
                </a:solidFill>
                <a:latin typeface="Arial"/>
                <a:cs typeface="Arial"/>
              </a:rPr>
              <a:t>Risk is decreased by:</a:t>
            </a:r>
          </a:p>
          <a:p>
            <a:pPr marL="342900" indent="-342900">
              <a:buClr>
                <a:srgbClr val="FF0000"/>
              </a:buClr>
              <a:buFont typeface="Arial" panose="020B0604020202020204" pitchFamily="34" charset="0"/>
              <a:buChar char="•"/>
            </a:pPr>
            <a:r>
              <a:rPr lang="en-US" sz="2200">
                <a:latin typeface="Arial"/>
                <a:cs typeface="Arial"/>
              </a:rPr>
              <a:t>Testing of donors for HAV and B19 </a:t>
            </a:r>
            <a:endParaRPr lang="en-US" sz="2200">
              <a:latin typeface="Arial" panose="020B0604020202020204" pitchFamily="34" charset="0"/>
              <a:cs typeface="Arial" panose="020B0604020202020204" pitchFamily="34" charset="0"/>
            </a:endParaRPr>
          </a:p>
          <a:p>
            <a:pPr marL="342900" indent="-342900">
              <a:buClr>
                <a:srgbClr val="FF0000"/>
              </a:buClr>
              <a:buFont typeface="Arial" panose="020B0604020202020204" pitchFamily="34" charset="0"/>
              <a:buChar char="•"/>
            </a:pPr>
            <a:r>
              <a:rPr lang="en-US" sz="2200">
                <a:latin typeface="Arial"/>
                <a:cs typeface="Arial"/>
              </a:rPr>
              <a:t>Dilution of the plasma</a:t>
            </a:r>
            <a:endParaRPr lang="en-US" sz="2200">
              <a:solidFill>
                <a:srgbClr val="4D4D4D"/>
              </a:solidFill>
              <a:latin typeface="Arial"/>
              <a:cs typeface="Arial"/>
            </a:endParaRPr>
          </a:p>
          <a:p>
            <a:pPr marL="342900" indent="-342900">
              <a:buClr>
                <a:srgbClr val="FF0000"/>
              </a:buClr>
              <a:buFont typeface="Arial" panose="020B0604020202020204" pitchFamily="34" charset="0"/>
              <a:buChar char="•"/>
            </a:pPr>
            <a:r>
              <a:rPr lang="en-US" sz="2200">
                <a:solidFill>
                  <a:srgbClr val="4D4D4D"/>
                </a:solidFill>
                <a:latin typeface="Arial"/>
                <a:cs typeface="Arial"/>
              </a:rPr>
              <a:t>Presence of neutralizing antibodies towards HAV and parvovirus B19</a:t>
            </a:r>
            <a:r>
              <a:rPr lang="en-US" sz="2200">
                <a:latin typeface="Arial"/>
                <a:cs typeface="Arial"/>
              </a:rPr>
              <a:t> in the starting plasma and final product</a:t>
            </a:r>
          </a:p>
          <a:p>
            <a:pPr marL="914400" indent="-228600">
              <a:buFont typeface="Arial" panose="020B0604020202020204" pitchFamily="34" charset="0"/>
              <a:buChar char="•"/>
            </a:pPr>
            <a:r>
              <a:rPr lang="en-US" sz="2200">
                <a:solidFill>
                  <a:srgbClr val="4D4D4D"/>
                </a:solidFill>
                <a:latin typeface="Arial"/>
                <a:cs typeface="Arial"/>
              </a:rPr>
              <a:t>Neutralizing antibodies result in immune neutralization and passive immunization</a:t>
            </a:r>
          </a:p>
          <a:p>
            <a:pPr marL="914400" indent="-228600">
              <a:buFont typeface="Arial" panose="020B0604020202020204" pitchFamily="34" charset="0"/>
              <a:buChar char="•"/>
            </a:pPr>
            <a:r>
              <a:rPr lang="en-US" sz="2200">
                <a:solidFill>
                  <a:srgbClr val="4D4D4D"/>
                </a:solidFill>
                <a:latin typeface="Arial"/>
                <a:cs typeface="Arial"/>
              </a:rPr>
              <a:t>Both serve to limit or prevent virus replication </a:t>
            </a:r>
            <a:r>
              <a:rPr lang="en-US" sz="2200" i="1">
                <a:solidFill>
                  <a:srgbClr val="4D4D4D"/>
                </a:solidFill>
                <a:latin typeface="Arial"/>
                <a:cs typeface="Arial"/>
              </a:rPr>
              <a:t>in vivo </a:t>
            </a:r>
            <a:r>
              <a:rPr lang="en-US" sz="2200">
                <a:solidFill>
                  <a:srgbClr val="4D4D4D"/>
                </a:solidFill>
                <a:latin typeface="Arial"/>
                <a:cs typeface="Arial"/>
              </a:rPr>
              <a:t>and may limit risk of infection, although no laboratory or clinical studies have been performed to show this is sufficient ​at preventing infection.</a:t>
            </a:r>
          </a:p>
          <a:p>
            <a:endParaRPr lang="en-US" sz="100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766023B-B98F-91AE-FCD0-5C956A83F71F}"/>
              </a:ext>
            </a:extLst>
          </p:cNvPr>
          <p:cNvSpPr txBox="1"/>
          <p:nvPr/>
        </p:nvSpPr>
        <p:spPr>
          <a:xfrm>
            <a:off x="320845" y="964381"/>
            <a:ext cx="11207271" cy="769441"/>
          </a:xfrm>
          <a:prstGeom prst="rect">
            <a:avLst/>
          </a:prstGeom>
          <a:noFill/>
        </p:spPr>
        <p:txBody>
          <a:bodyPr wrap="square">
            <a:spAutoFit/>
          </a:bodyPr>
          <a:lstStyle/>
          <a:p>
            <a:pPr marL="0" indent="0">
              <a:buNone/>
            </a:pPr>
            <a:r>
              <a:rPr lang="en-US" sz="2200">
                <a:latin typeface="Arial"/>
                <a:cs typeface="Arial"/>
              </a:rPr>
              <a:t>S/D treatment is not effective against HAV and parvovirus B19, and pooling increases donor exposure.</a:t>
            </a:r>
            <a:endParaRPr lang="en-US" sz="2200">
              <a:solidFill>
                <a:srgbClr val="4D4D4D"/>
              </a:solidFill>
              <a:latin typeface="Arial"/>
              <a:cs typeface="Arial"/>
            </a:endParaRPr>
          </a:p>
        </p:txBody>
      </p:sp>
      <p:sp>
        <p:nvSpPr>
          <p:cNvPr id="2" name="TextBox 1">
            <a:extLst>
              <a:ext uri="{FF2B5EF4-FFF2-40B4-BE49-F238E27FC236}">
                <a16:creationId xmlns:a16="http://schemas.microsoft.com/office/drawing/2014/main" id="{8AD743B4-49C5-5477-6C1F-A467E840385E}"/>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3310746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45D71-7EE6-47D0-A32B-466B4A0FF24B}"/>
              </a:ext>
            </a:extLst>
          </p:cNvPr>
          <p:cNvSpPr>
            <a:spLocks noGrp="1"/>
          </p:cNvSpPr>
          <p:nvPr>
            <p:ph type="title"/>
          </p:nvPr>
        </p:nvSpPr>
        <p:spPr/>
        <p:txBody>
          <a:bodyPr/>
          <a:lstStyle/>
          <a:p>
            <a:pPr>
              <a:tabLst>
                <a:tab pos="1546225" algn="l"/>
              </a:tabLst>
            </a:pPr>
            <a:r>
              <a:rPr lang="en-CA">
                <a:latin typeface="Arial"/>
                <a:cs typeface="Arial"/>
              </a:rPr>
              <a:t>Safety: other considerations</a:t>
            </a:r>
          </a:p>
        </p:txBody>
      </p:sp>
      <p:pic>
        <p:nvPicPr>
          <p:cNvPr id="3" name="Picture 2">
            <a:extLst>
              <a:ext uri="{FF2B5EF4-FFF2-40B4-BE49-F238E27FC236}">
                <a16:creationId xmlns:a16="http://schemas.microsoft.com/office/drawing/2014/main" id="{8C26B16E-0589-7BBD-A10A-8CCA260373E4}"/>
              </a:ext>
            </a:extLst>
          </p:cNvPr>
          <p:cNvPicPr>
            <a:picLocks noChangeAspect="1"/>
          </p:cNvPicPr>
          <p:nvPr/>
        </p:nvPicPr>
        <p:blipFill>
          <a:blip r:embed="rId4"/>
          <a:stretch>
            <a:fillRect/>
          </a:stretch>
        </p:blipFill>
        <p:spPr>
          <a:xfrm>
            <a:off x="345716" y="659858"/>
            <a:ext cx="5232124" cy="5232124"/>
          </a:xfrm>
          <a:prstGeom prst="rect">
            <a:avLst/>
          </a:prstGeom>
        </p:spPr>
      </p:pic>
      <p:sp>
        <p:nvSpPr>
          <p:cNvPr id="5" name="TextBox 4">
            <a:extLst>
              <a:ext uri="{FF2B5EF4-FFF2-40B4-BE49-F238E27FC236}">
                <a16:creationId xmlns:a16="http://schemas.microsoft.com/office/drawing/2014/main" id="{477E6163-20AC-4FDA-9BF7-2B6A5C913B18}"/>
              </a:ext>
            </a:extLst>
          </p:cNvPr>
          <p:cNvSpPr txBox="1"/>
          <p:nvPr/>
        </p:nvSpPr>
        <p:spPr>
          <a:xfrm>
            <a:off x="6713034" y="5984463"/>
            <a:ext cx="5229923" cy="769441"/>
          </a:xfrm>
          <a:prstGeom prst="rect">
            <a:avLst/>
          </a:prstGeom>
          <a:noFill/>
        </p:spPr>
        <p:txBody>
          <a:bodyPr wrap="square">
            <a:spAutoFit/>
          </a:bodyPr>
          <a:lstStyle/>
          <a:p>
            <a:pPr algn="l" rtl="0" fontAlgn="base"/>
            <a:r>
              <a:rPr lang="en-CA" sz="1100" b="0" i="0" u="none" strike="noStrike">
                <a:solidFill>
                  <a:schemeClr val="bg1"/>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Our product portfolio (octapharma.ca)</a:t>
            </a:r>
            <a:r>
              <a:rPr lang="en-CA" sz="1100" b="0" i="0">
                <a:solidFill>
                  <a:schemeClr val="bg1"/>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4126110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42A7E8F-5991-B10A-5AE4-79DB1A94A8C2}"/>
              </a:ext>
            </a:extLst>
          </p:cNvPr>
          <p:cNvSpPr>
            <a:spLocks noGrp="1"/>
          </p:cNvSpPr>
          <p:nvPr>
            <p:ph type="body" sz="quarter" idx="13"/>
          </p:nvPr>
        </p:nvSpPr>
        <p:spPr>
          <a:xfrm>
            <a:off x="764236" y="1270535"/>
            <a:ext cx="10705869" cy="904775"/>
          </a:xfrm>
        </p:spPr>
        <p:txBody>
          <a:bodyPr>
            <a:normAutofit fontScale="92500" lnSpcReduction="20000"/>
          </a:bodyPr>
          <a:lstStyle/>
          <a:p>
            <a:pPr marL="0" indent="0">
              <a:lnSpc>
                <a:spcPct val="100000"/>
              </a:lnSpc>
              <a:spcBef>
                <a:spcPts val="600"/>
              </a:spcBef>
              <a:buNone/>
            </a:pPr>
            <a:r>
              <a:rPr lang="en-US" sz="2400" b="1">
                <a:solidFill>
                  <a:srgbClr val="ED1C24"/>
                </a:solidFill>
                <a:latin typeface="Arial"/>
                <a:cs typeface="Arial"/>
              </a:rPr>
              <a:t>The literature suggests that the large plasma pools may reduce adverse transfusion reactions (ATR) caused by a high allergen dose from a single donor.</a:t>
            </a:r>
            <a:endParaRPr lang="en-US" sz="1000">
              <a:latin typeface="Arial"/>
              <a:cs typeface="Arial"/>
            </a:endParaRPr>
          </a:p>
        </p:txBody>
      </p:sp>
      <p:sp>
        <p:nvSpPr>
          <p:cNvPr id="5" name="Title 4">
            <a:extLst>
              <a:ext uri="{FF2B5EF4-FFF2-40B4-BE49-F238E27FC236}">
                <a16:creationId xmlns:a16="http://schemas.microsoft.com/office/drawing/2014/main" id="{265F85E6-24D6-AD87-594C-8C4685156053}"/>
              </a:ext>
            </a:extLst>
          </p:cNvPr>
          <p:cNvSpPr>
            <a:spLocks noGrp="1"/>
          </p:cNvSpPr>
          <p:nvPr>
            <p:ph type="title"/>
          </p:nvPr>
        </p:nvSpPr>
        <p:spPr/>
        <p:txBody>
          <a:bodyPr/>
          <a:lstStyle/>
          <a:p>
            <a:r>
              <a:rPr lang="en-CA"/>
              <a:t>Allergic reactions</a:t>
            </a:r>
            <a:endParaRPr lang="en-US"/>
          </a:p>
        </p:txBody>
      </p:sp>
      <p:sp>
        <p:nvSpPr>
          <p:cNvPr id="2" name="TextBox 1">
            <a:extLst>
              <a:ext uri="{FF2B5EF4-FFF2-40B4-BE49-F238E27FC236}">
                <a16:creationId xmlns:a16="http://schemas.microsoft.com/office/drawing/2014/main" id="{88026261-0112-54CF-8791-67C950C13795}"/>
              </a:ext>
            </a:extLst>
          </p:cNvPr>
          <p:cNvSpPr txBox="1"/>
          <p:nvPr/>
        </p:nvSpPr>
        <p:spPr>
          <a:xfrm>
            <a:off x="764236" y="2303259"/>
            <a:ext cx="10458759" cy="2477601"/>
          </a:xfrm>
          <a:prstGeom prst="rect">
            <a:avLst/>
          </a:prstGeom>
          <a:noFill/>
        </p:spPr>
        <p:txBody>
          <a:bodyPr wrap="square" lIns="91440" tIns="45720" rIns="91440" bIns="45720" rtlCol="0" anchor="t">
            <a:spAutoFit/>
          </a:bodyPr>
          <a:lstStyle/>
          <a:p>
            <a:pPr marL="285750" indent="-285750">
              <a:lnSpc>
                <a:spcPct val="110000"/>
              </a:lnSpc>
              <a:spcBef>
                <a:spcPts val="600"/>
              </a:spcBef>
              <a:buClr>
                <a:schemeClr val="accent1"/>
              </a:buClr>
              <a:buFont typeface="Arial" panose="020B0604020202020204" pitchFamily="34" charset="0"/>
              <a:buChar char="•"/>
            </a:pPr>
            <a:r>
              <a:rPr lang="en-US" sz="2000">
                <a:latin typeface="Arial"/>
                <a:cs typeface="Arial"/>
              </a:rPr>
              <a:t>Hemovigilance data from several European countries report a lower rate of ATR with S/D treated plasma transfusion.</a:t>
            </a:r>
            <a:r>
              <a:rPr lang="en-US" sz="2000" baseline="30000">
                <a:latin typeface="Arial"/>
                <a:cs typeface="Arial"/>
              </a:rPr>
              <a:t>1,2</a:t>
            </a:r>
            <a:endParaRPr lang="en-US" sz="2000">
              <a:latin typeface="Arial"/>
              <a:cs typeface="Arial"/>
            </a:endParaRPr>
          </a:p>
          <a:p>
            <a:pPr marL="285750" indent="-285750">
              <a:lnSpc>
                <a:spcPct val="110000"/>
              </a:lnSpc>
              <a:spcBef>
                <a:spcPts val="600"/>
              </a:spcBef>
              <a:buClr>
                <a:schemeClr val="accent1"/>
              </a:buClr>
              <a:buFont typeface="Arial" panose="020B0604020202020204" pitchFamily="34" charset="0"/>
              <a:buChar char="•"/>
            </a:pPr>
            <a:r>
              <a:rPr lang="en-US" sz="2000">
                <a:latin typeface="Arial"/>
                <a:cs typeface="Arial"/>
              </a:rPr>
              <a:t>Study of patients with thrombotic thrombocytopenic purpura (TTP) receiving plasma exchange with history of moderate to severe reaction: Overall ATR rate per procedure decreased from 35.0% (95% CI = 15.4%-59.2%) with untreated plasma to 1.4% ([1/73] 95% CI = 0.0%-7.4%) with S/D treated plasma.</a:t>
            </a:r>
            <a:r>
              <a:rPr lang="en-US" sz="2000" baseline="30000">
                <a:latin typeface="Arial"/>
                <a:cs typeface="Arial"/>
              </a:rPr>
              <a:t>3</a:t>
            </a:r>
            <a:endParaRPr lang="en-US" sz="2000">
              <a:latin typeface="Arial"/>
              <a:cs typeface="Arial"/>
            </a:endParaRPr>
          </a:p>
          <a:p>
            <a:endParaRPr lang="en-US"/>
          </a:p>
        </p:txBody>
      </p:sp>
      <p:sp>
        <p:nvSpPr>
          <p:cNvPr id="7" name="TextBox 6">
            <a:extLst>
              <a:ext uri="{FF2B5EF4-FFF2-40B4-BE49-F238E27FC236}">
                <a16:creationId xmlns:a16="http://schemas.microsoft.com/office/drawing/2014/main" id="{35FF07E3-943D-F2F8-4C5E-D5C75F6044B1}"/>
              </a:ext>
            </a:extLst>
          </p:cNvPr>
          <p:cNvSpPr txBox="1"/>
          <p:nvPr/>
        </p:nvSpPr>
        <p:spPr>
          <a:xfrm>
            <a:off x="5993615" y="4780860"/>
            <a:ext cx="5912005" cy="1077218"/>
          </a:xfrm>
          <a:prstGeom prst="rect">
            <a:avLst/>
          </a:prstGeom>
          <a:solidFill>
            <a:schemeClr val="accent4"/>
          </a:solid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References (see slide 37):</a:t>
            </a:r>
          </a:p>
          <a:p>
            <a:pPr marL="342900" indent="-342900">
              <a:buFont typeface="+mj-lt"/>
              <a:buAutoNum type="arabicPeriod"/>
            </a:pPr>
            <a:r>
              <a:rPr lang="en-US" sz="1600" err="1">
                <a:solidFill>
                  <a:schemeClr val="bg1"/>
                </a:solidFill>
                <a:latin typeface="Arial" panose="020B0604020202020204" pitchFamily="34" charset="0"/>
                <a:cs typeface="Arial" panose="020B0604020202020204" pitchFamily="34" charset="0"/>
              </a:rPr>
              <a:t>Saadah</a:t>
            </a:r>
            <a:r>
              <a:rPr lang="en-US" sz="1600">
                <a:solidFill>
                  <a:schemeClr val="bg1"/>
                </a:solidFill>
                <a:latin typeface="Arial" panose="020B0604020202020204" pitchFamily="34" charset="0"/>
                <a:cs typeface="Arial" panose="020B0604020202020204" pitchFamily="34" charset="0"/>
              </a:rPr>
              <a:t> NH et al. </a:t>
            </a:r>
            <a:r>
              <a:rPr lang="en-US" sz="1600" err="1">
                <a:solidFill>
                  <a:schemeClr val="bg1"/>
                </a:solidFill>
                <a:latin typeface="Arial" panose="020B0604020202020204" pitchFamily="34" charset="0"/>
                <a:cs typeface="Arial" panose="020B0604020202020204" pitchFamily="34" charset="0"/>
              </a:rPr>
              <a:t>Haematologica</a:t>
            </a:r>
            <a:r>
              <a:rPr lang="en-US" sz="1600">
                <a:solidFill>
                  <a:schemeClr val="bg1"/>
                </a:solidFill>
                <a:latin typeface="Arial" panose="020B0604020202020204" pitchFamily="34" charset="0"/>
                <a:cs typeface="Arial" panose="020B0604020202020204" pitchFamily="34" charset="0"/>
              </a:rPr>
              <a:t> 2020.</a:t>
            </a:r>
          </a:p>
          <a:p>
            <a:pPr marL="342900" indent="-342900">
              <a:buFont typeface="+mj-lt"/>
              <a:buAutoNum type="arabicPeriod"/>
            </a:pPr>
            <a:r>
              <a:rPr lang="en-US" sz="1600" err="1">
                <a:solidFill>
                  <a:schemeClr val="bg1"/>
                </a:solidFill>
                <a:latin typeface="Arial" panose="020B0604020202020204" pitchFamily="34" charset="0"/>
                <a:cs typeface="Arial" panose="020B0604020202020204" pitchFamily="34" charset="0"/>
              </a:rPr>
              <a:t>Liumbruno</a:t>
            </a:r>
            <a:r>
              <a:rPr lang="en-US" sz="1600">
                <a:solidFill>
                  <a:schemeClr val="bg1"/>
                </a:solidFill>
                <a:latin typeface="Arial" panose="020B0604020202020204" pitchFamily="34" charset="0"/>
                <a:cs typeface="Arial" panose="020B0604020202020204" pitchFamily="34" charset="0"/>
              </a:rPr>
              <a:t> GM, </a:t>
            </a:r>
            <a:r>
              <a:rPr lang="en-US" sz="1600" err="1">
                <a:solidFill>
                  <a:schemeClr val="bg1"/>
                </a:solidFill>
                <a:latin typeface="Arial" panose="020B0604020202020204" pitchFamily="34" charset="0"/>
                <a:cs typeface="Arial" panose="020B0604020202020204" pitchFamily="34" charset="0"/>
              </a:rPr>
              <a:t>Franchini</a:t>
            </a:r>
            <a:r>
              <a:rPr lang="en-US" sz="1600">
                <a:solidFill>
                  <a:schemeClr val="bg1"/>
                </a:solidFill>
                <a:latin typeface="Arial" panose="020B0604020202020204" pitchFamily="34" charset="0"/>
                <a:cs typeface="Arial" panose="020B0604020202020204" pitchFamily="34" charset="0"/>
              </a:rPr>
              <a:t> M. J </a:t>
            </a:r>
            <a:r>
              <a:rPr lang="en-US" sz="1600" err="1">
                <a:solidFill>
                  <a:schemeClr val="bg1"/>
                </a:solidFill>
                <a:latin typeface="Arial" panose="020B0604020202020204" pitchFamily="34" charset="0"/>
                <a:cs typeface="Arial" panose="020B0604020202020204" pitchFamily="34" charset="0"/>
              </a:rPr>
              <a:t>Thromb</a:t>
            </a:r>
            <a:r>
              <a:rPr lang="en-US" sz="1600">
                <a:solidFill>
                  <a:schemeClr val="bg1"/>
                </a:solidFill>
                <a:latin typeface="Arial" panose="020B0604020202020204" pitchFamily="34" charset="0"/>
                <a:cs typeface="Arial" panose="020B0604020202020204" pitchFamily="34" charset="0"/>
              </a:rPr>
              <a:t> Thrombolysis 2015. </a:t>
            </a:r>
          </a:p>
          <a:p>
            <a:pPr marL="342900" indent="-342900">
              <a:buFont typeface="+mj-lt"/>
              <a:buAutoNum type="arabicPeriod"/>
            </a:pPr>
            <a:r>
              <a:rPr lang="en-US" sz="1600">
                <a:solidFill>
                  <a:schemeClr val="bg1"/>
                </a:solidFill>
                <a:latin typeface="Arial" panose="020B0604020202020204" pitchFamily="34" charset="0"/>
                <a:cs typeface="Arial" panose="020B0604020202020204" pitchFamily="34" charset="0"/>
              </a:rPr>
              <a:t>McGonigle AM et al. Transfusion 2020.</a:t>
            </a:r>
          </a:p>
        </p:txBody>
      </p:sp>
      <p:sp>
        <p:nvSpPr>
          <p:cNvPr id="4" name="TextBox 3">
            <a:extLst>
              <a:ext uri="{FF2B5EF4-FFF2-40B4-BE49-F238E27FC236}">
                <a16:creationId xmlns:a16="http://schemas.microsoft.com/office/drawing/2014/main" id="{AE0DFF6D-2538-A8A7-4319-520CD9B6BDE0}"/>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1470603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0D2E7B2-DA45-40AD-8E2D-8FCD1F23C877}"/>
              </a:ext>
            </a:extLst>
          </p:cNvPr>
          <p:cNvSpPr>
            <a:spLocks noGrp="1"/>
          </p:cNvSpPr>
          <p:nvPr>
            <p:ph type="body" sz="quarter" idx="13"/>
          </p:nvPr>
        </p:nvSpPr>
        <p:spPr>
          <a:xfrm>
            <a:off x="481261" y="1171785"/>
            <a:ext cx="11245518" cy="1010654"/>
          </a:xfrm>
        </p:spPr>
        <p:txBody>
          <a:bodyPr>
            <a:normAutofit/>
          </a:bodyPr>
          <a:lstStyle/>
          <a:p>
            <a:pPr marL="457200" lvl="1" indent="0">
              <a:lnSpc>
                <a:spcPct val="110000"/>
              </a:lnSpc>
              <a:spcBef>
                <a:spcPts val="600"/>
              </a:spcBef>
              <a:buNone/>
            </a:pPr>
            <a:r>
              <a:rPr lang="en-US" sz="2400" b="1">
                <a:solidFill>
                  <a:srgbClr val="ED1C24"/>
                </a:solidFill>
                <a:latin typeface="Arial"/>
                <a:cs typeface="Arial"/>
              </a:rPr>
              <a:t>In the literature, TRALI reactions associated with S/D plasma are rare but have been reported</a:t>
            </a:r>
            <a:r>
              <a:rPr lang="en-US" sz="2400" b="1" baseline="30000">
                <a:solidFill>
                  <a:srgbClr val="ED1C24"/>
                </a:solidFill>
                <a:latin typeface="Arial"/>
                <a:cs typeface="Arial"/>
              </a:rPr>
              <a:t>4 </a:t>
            </a:r>
            <a:endParaRPr lang="en-US" sz="2400" b="1" baseline="30000">
              <a:solidFill>
                <a:srgbClr val="ED1C24"/>
              </a:solidFill>
            </a:endParaRPr>
          </a:p>
        </p:txBody>
      </p:sp>
      <p:sp>
        <p:nvSpPr>
          <p:cNvPr id="5" name="Title 4">
            <a:extLst>
              <a:ext uri="{FF2B5EF4-FFF2-40B4-BE49-F238E27FC236}">
                <a16:creationId xmlns:a16="http://schemas.microsoft.com/office/drawing/2014/main" id="{F871D1C8-255D-B525-55FF-F470E33D1608}"/>
              </a:ext>
            </a:extLst>
          </p:cNvPr>
          <p:cNvSpPr>
            <a:spLocks noGrp="1"/>
          </p:cNvSpPr>
          <p:nvPr>
            <p:ph type="title"/>
          </p:nvPr>
        </p:nvSpPr>
        <p:spPr>
          <a:xfrm>
            <a:off x="801218" y="0"/>
            <a:ext cx="10589564" cy="943442"/>
          </a:xfrm>
        </p:spPr>
        <p:txBody>
          <a:bodyPr/>
          <a:lstStyle/>
          <a:p>
            <a:r>
              <a:rPr lang="en-CA">
                <a:latin typeface="Arial"/>
                <a:cs typeface="Arial"/>
              </a:rPr>
              <a:t>Transfusion related acute lung injury (TRALI)</a:t>
            </a:r>
            <a:endParaRPr lang="en-US">
              <a:latin typeface="Arial"/>
              <a:cs typeface="Arial"/>
            </a:endParaRPr>
          </a:p>
        </p:txBody>
      </p:sp>
      <p:sp>
        <p:nvSpPr>
          <p:cNvPr id="2" name="TextBox 1">
            <a:extLst>
              <a:ext uri="{FF2B5EF4-FFF2-40B4-BE49-F238E27FC236}">
                <a16:creationId xmlns:a16="http://schemas.microsoft.com/office/drawing/2014/main" id="{8C55B394-8104-B47B-80A2-2B3BDE7AF39D}"/>
              </a:ext>
            </a:extLst>
          </p:cNvPr>
          <p:cNvSpPr txBox="1"/>
          <p:nvPr/>
        </p:nvSpPr>
        <p:spPr>
          <a:xfrm>
            <a:off x="481260" y="2321574"/>
            <a:ext cx="9142241" cy="2652265"/>
          </a:xfrm>
          <a:prstGeom prst="rect">
            <a:avLst/>
          </a:prstGeom>
          <a:noFill/>
        </p:spPr>
        <p:txBody>
          <a:bodyPr wrap="square" lIns="91440" tIns="45720" rIns="91440" bIns="45720" rtlCol="0" anchor="t">
            <a:spAutoFit/>
          </a:bodyPr>
          <a:lstStyle/>
          <a:p>
            <a:pPr marL="800100" lvl="1" indent="-342900">
              <a:lnSpc>
                <a:spcPct val="110000"/>
              </a:lnSpc>
              <a:spcBef>
                <a:spcPts val="600"/>
              </a:spcBef>
              <a:buClr>
                <a:schemeClr val="accent1"/>
              </a:buClr>
              <a:buFont typeface="Arial" panose="020B0604020202020204" pitchFamily="34" charset="0"/>
              <a:buChar char="•"/>
            </a:pPr>
            <a:r>
              <a:rPr lang="en-US" sz="2400">
                <a:latin typeface="Arial"/>
                <a:cs typeface="Arial"/>
              </a:rPr>
              <a:t>Antibodies implicated in TRALI [anti-human leukocyte antigen (HLA) and anti-human neutrophil antigen (HNA)] have not been detected in Octaplasma</a:t>
            </a:r>
            <a:r>
              <a:rPr lang="en-US" sz="2400" baseline="30000">
                <a:latin typeface="Arial"/>
                <a:cs typeface="Arial"/>
              </a:rPr>
              <a:t>5</a:t>
            </a:r>
            <a:endParaRPr lang="en-US" sz="2400">
              <a:latin typeface="Arial"/>
              <a:cs typeface="Arial"/>
            </a:endParaRPr>
          </a:p>
          <a:p>
            <a:pPr marL="800100" lvl="1" indent="-342900">
              <a:lnSpc>
                <a:spcPct val="110000"/>
              </a:lnSpc>
              <a:spcBef>
                <a:spcPts val="600"/>
              </a:spcBef>
              <a:buClr>
                <a:schemeClr val="accent1"/>
              </a:buClr>
              <a:buFont typeface="Arial" panose="020B0604020202020204" pitchFamily="34" charset="0"/>
              <a:buChar char="•"/>
            </a:pPr>
            <a:r>
              <a:rPr lang="en-US" sz="2400">
                <a:latin typeface="Arial"/>
                <a:cs typeface="Arial"/>
              </a:rPr>
              <a:t>Antibodies are likely diluted and neutralized by the presence of leukocytes/WBC fragments</a:t>
            </a:r>
          </a:p>
          <a:p>
            <a:pPr marL="800100" lvl="1" indent="-342900">
              <a:lnSpc>
                <a:spcPct val="110000"/>
              </a:lnSpc>
              <a:spcBef>
                <a:spcPts val="600"/>
              </a:spcBef>
              <a:buClr>
                <a:schemeClr val="accent1"/>
              </a:buClr>
              <a:buFont typeface="Arial" panose="020B0604020202020204" pitchFamily="34" charset="0"/>
              <a:buChar char="•"/>
            </a:pPr>
            <a:r>
              <a:rPr lang="en-US" sz="2400">
                <a:latin typeface="Arial"/>
                <a:cs typeface="Arial"/>
              </a:rPr>
              <a:t>Other causative factors may be removed by filtration steps.</a:t>
            </a:r>
            <a:endParaRPr lang="en-US" sz="220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58D3131-19E1-9268-668A-DF6E429CC05C}"/>
              </a:ext>
            </a:extLst>
          </p:cNvPr>
          <p:cNvSpPr txBox="1"/>
          <p:nvPr/>
        </p:nvSpPr>
        <p:spPr>
          <a:xfrm>
            <a:off x="7794703" y="5092300"/>
            <a:ext cx="4204010" cy="830997"/>
          </a:xfrm>
          <a:prstGeom prst="rect">
            <a:avLst/>
          </a:prstGeom>
          <a:solidFill>
            <a:schemeClr val="accent4"/>
          </a:solid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References (see slide 37):</a:t>
            </a:r>
          </a:p>
          <a:p>
            <a:pPr marL="342900" indent="-342900">
              <a:buFont typeface="+mj-lt"/>
              <a:buAutoNum type="arabicPeriod" startAt="4"/>
            </a:pPr>
            <a:r>
              <a:rPr lang="en-US" sz="1600" err="1">
                <a:solidFill>
                  <a:schemeClr val="bg1"/>
                </a:solidFill>
                <a:latin typeface="Arial" panose="020B0604020202020204" pitchFamily="34" charset="0"/>
                <a:cs typeface="Arial" panose="020B0604020202020204" pitchFamily="34" charset="0"/>
              </a:rPr>
              <a:t>Klanderman</a:t>
            </a:r>
            <a:r>
              <a:rPr lang="en-US" sz="1600">
                <a:solidFill>
                  <a:schemeClr val="bg1"/>
                </a:solidFill>
                <a:latin typeface="Arial" panose="020B0604020202020204" pitchFamily="34" charset="0"/>
                <a:cs typeface="Arial" panose="020B0604020202020204" pitchFamily="34" charset="0"/>
              </a:rPr>
              <a:t> RB et al. Transfusion 2022.</a:t>
            </a:r>
          </a:p>
          <a:p>
            <a:pPr marL="342900" indent="-342900">
              <a:buFont typeface="+mj-lt"/>
              <a:buAutoNum type="arabicPeriod" startAt="4"/>
            </a:pPr>
            <a:r>
              <a:rPr lang="en-US" sz="1600">
                <a:solidFill>
                  <a:schemeClr val="bg1"/>
                </a:solidFill>
                <a:latin typeface="Arial" panose="020B0604020202020204" pitchFamily="34" charset="0"/>
                <a:cs typeface="Arial" panose="020B0604020202020204" pitchFamily="34" charset="0"/>
              </a:rPr>
              <a:t>Sachs UJ et al. Transfusion 2005</a:t>
            </a:r>
          </a:p>
        </p:txBody>
      </p:sp>
      <p:sp>
        <p:nvSpPr>
          <p:cNvPr id="7" name="TextBox 6">
            <a:extLst>
              <a:ext uri="{FF2B5EF4-FFF2-40B4-BE49-F238E27FC236}">
                <a16:creationId xmlns:a16="http://schemas.microsoft.com/office/drawing/2014/main" id="{961CF0E5-E772-EE9F-0F0C-772C16EBA1B1}"/>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354410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019556-7B87-4997-8366-1D4CEA4F518E}"/>
              </a:ext>
            </a:extLst>
          </p:cNvPr>
          <p:cNvSpPr>
            <a:spLocks noGrp="1"/>
          </p:cNvSpPr>
          <p:nvPr>
            <p:ph type="title"/>
          </p:nvPr>
        </p:nvSpPr>
        <p:spPr/>
        <p:txBody>
          <a:bodyPr/>
          <a:lstStyle/>
          <a:p>
            <a:br>
              <a:rPr lang="en-US"/>
            </a:br>
            <a:r>
              <a:rPr lang="en-US"/>
              <a:t>Indications and contraindications</a:t>
            </a:r>
            <a:br>
              <a:rPr lang="en-US"/>
            </a:br>
            <a:br>
              <a:rPr lang="en-US"/>
            </a:br>
            <a:endParaRPr lang="en-US"/>
          </a:p>
        </p:txBody>
      </p:sp>
      <p:pic>
        <p:nvPicPr>
          <p:cNvPr id="6" name="Picture Placeholder 5" descr="Icon&#10;&#10;Description automatically generated">
            <a:extLst>
              <a:ext uri="{FF2B5EF4-FFF2-40B4-BE49-F238E27FC236}">
                <a16:creationId xmlns:a16="http://schemas.microsoft.com/office/drawing/2014/main" id="{01FA290C-0355-4447-9198-627A59B64AAB}"/>
              </a:ext>
            </a:extLst>
          </p:cNvPr>
          <p:cNvPicPr>
            <a:picLocks noChangeAspect="1"/>
          </p:cNvPicPr>
          <p:nvPr/>
        </p:nvPicPr>
        <p:blipFill>
          <a:blip r:embed="rId4">
            <a:extLst>
              <a:ext uri="{28A0092B-C50C-407E-A947-70E740481C1C}">
                <a14:useLocalDpi xmlns:a14="http://schemas.microsoft.com/office/drawing/2010/main" val="0"/>
              </a:ext>
            </a:extLst>
          </a:blip>
          <a:srcRect l="5556" r="5556"/>
          <a:stretch>
            <a:fillRect/>
          </a:stretch>
        </p:blipFill>
        <p:spPr>
          <a:xfrm>
            <a:off x="540656" y="611063"/>
            <a:ext cx="5019612" cy="5641394"/>
          </a:xfrm>
          <a:prstGeom prst="rect">
            <a:avLst/>
          </a:prstGeom>
        </p:spPr>
      </p:pic>
      <p:sp>
        <p:nvSpPr>
          <p:cNvPr id="3" name="TextBox 2">
            <a:extLst>
              <a:ext uri="{FF2B5EF4-FFF2-40B4-BE49-F238E27FC236}">
                <a16:creationId xmlns:a16="http://schemas.microsoft.com/office/drawing/2014/main" id="{86936FCC-0A51-A4E6-ECA6-F3A15457589A}"/>
              </a:ext>
            </a:extLst>
          </p:cNvPr>
          <p:cNvSpPr txBox="1"/>
          <p:nvPr/>
        </p:nvSpPr>
        <p:spPr>
          <a:xfrm>
            <a:off x="6713034" y="5984463"/>
            <a:ext cx="5229923" cy="769441"/>
          </a:xfrm>
          <a:prstGeom prst="rect">
            <a:avLst/>
          </a:prstGeom>
          <a:noFill/>
        </p:spPr>
        <p:txBody>
          <a:bodyPr wrap="square">
            <a:spAutoFit/>
          </a:bodyPr>
          <a:lstStyle/>
          <a:p>
            <a:pPr algn="l" rtl="0" fontAlgn="base"/>
            <a:r>
              <a:rPr lang="en-CA" sz="1100" b="0" i="0" u="none" strike="noStrike">
                <a:solidFill>
                  <a:schemeClr val="bg1"/>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Our product portfolio (octapharma.ca)</a:t>
            </a:r>
            <a:r>
              <a:rPr lang="en-CA" sz="1100" b="0" i="0">
                <a:solidFill>
                  <a:schemeClr val="bg1"/>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2111290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838200" y="1143000"/>
            <a:ext cx="10515600" cy="4724400"/>
          </a:xfrm>
        </p:spPr>
        <p:txBody>
          <a:bodyPr anchor="t" anchorCtr="0">
            <a:normAutofit fontScale="92500" lnSpcReduction="10000"/>
          </a:bodyPr>
          <a:lstStyle/>
          <a:p>
            <a:pPr fontAlgn="base">
              <a:lnSpc>
                <a:spcPct val="125000"/>
              </a:lnSpc>
            </a:pPr>
            <a:r>
              <a:rPr lang="en-US" sz="2200" b="1" dirty="0"/>
              <a:t>Complex deficiencies of coagulation factors </a:t>
            </a:r>
            <a:r>
              <a:rPr lang="en-US" sz="2200" dirty="0"/>
              <a:t>such as consumption coagulopathy [e.g., disseminated intravascular coagulation (DIC) or coagulopathy due to severe hepatic failure, massive transfusion, or repeated large volume plasma exchange (especially in patients with impaired liver function)]. </a:t>
            </a:r>
          </a:p>
          <a:p>
            <a:pPr fontAlgn="base">
              <a:lnSpc>
                <a:spcPct val="125000"/>
              </a:lnSpc>
            </a:pPr>
            <a:r>
              <a:rPr lang="en-US" sz="2200" dirty="0"/>
              <a:t>May be used for </a:t>
            </a:r>
            <a:r>
              <a:rPr lang="en-US" sz="2200" b="1" dirty="0"/>
              <a:t>emergency substitution therapy </a:t>
            </a:r>
            <a:r>
              <a:rPr lang="en-US" sz="2200" dirty="0"/>
              <a:t>in coagulation factor deficiencies, when situations do not allow a precise laboratory diagnosis, or when a specific coagulation factor concentrate is not available. </a:t>
            </a:r>
          </a:p>
          <a:p>
            <a:pPr fontAlgn="base">
              <a:lnSpc>
                <a:spcPct val="125000"/>
              </a:lnSpc>
            </a:pPr>
            <a:r>
              <a:rPr lang="en-US" sz="2200" dirty="0"/>
              <a:t>Rapid reversal of effects of oral anticoagulants when vitamin K is insufficient in emergency situations, or in patients with impaired liver function. (Note: although not specified in the product monograph, vitamin K antagonists are the oral anticoagulants referred to in this indication. Further, prothrombin complex concentrates should also be considered for the reversal of vitamin </a:t>
            </a:r>
            <a:r>
              <a:rPr lang="en-US" sz="2200"/>
              <a:t>K antagonists.)</a:t>
            </a:r>
            <a:endParaRPr lang="en-CA" sz="2200" dirty="0"/>
          </a:p>
          <a:p>
            <a:pPr marL="0" indent="0" fontAlgn="base">
              <a:lnSpc>
                <a:spcPct val="125000"/>
              </a:lnSpc>
              <a:buNone/>
            </a:pPr>
            <a:endParaRPr lang="en-US" sz="2400" u="sng" dirty="0"/>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a:xfrm>
            <a:off x="838200" y="0"/>
            <a:ext cx="10515600" cy="943442"/>
          </a:xfrm>
        </p:spPr>
        <p:txBody>
          <a:bodyPr>
            <a:normAutofit/>
          </a:bodyPr>
          <a:lstStyle/>
          <a:p>
            <a:r>
              <a:rPr lang="en-CA"/>
              <a:t>Indications (from Product Monograph)</a:t>
            </a:r>
          </a:p>
        </p:txBody>
      </p:sp>
      <p:sp>
        <p:nvSpPr>
          <p:cNvPr id="3" name="TextBox 2">
            <a:extLst>
              <a:ext uri="{FF2B5EF4-FFF2-40B4-BE49-F238E27FC236}">
                <a16:creationId xmlns:a16="http://schemas.microsoft.com/office/drawing/2014/main" id="{C8E0BFC9-17FC-D01E-2077-E21DC03C4383}"/>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1972667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838200" y="1066800"/>
            <a:ext cx="10515600" cy="4724400"/>
          </a:xfrm>
        </p:spPr>
        <p:txBody>
          <a:bodyPr>
            <a:normAutofit/>
          </a:bodyPr>
          <a:lstStyle/>
          <a:p>
            <a:pPr fontAlgn="base">
              <a:lnSpc>
                <a:spcPct val="125000"/>
              </a:lnSpc>
            </a:pPr>
            <a:r>
              <a:rPr lang="en-US" sz="2400" b="1">
                <a:latin typeface="Arial"/>
                <a:cs typeface="Arial"/>
              </a:rPr>
              <a:t>IgA deficiency </a:t>
            </a:r>
            <a:r>
              <a:rPr lang="en-US" sz="2400">
                <a:latin typeface="Arial"/>
                <a:cs typeface="Arial"/>
              </a:rPr>
              <a:t>with documented antibodies against IgA </a:t>
            </a:r>
            <a:endParaRPr lang="en-US" sz="2400"/>
          </a:p>
          <a:p>
            <a:pPr fontAlgn="base">
              <a:lnSpc>
                <a:spcPct val="125000"/>
              </a:lnSpc>
            </a:pPr>
            <a:r>
              <a:rPr lang="en-US" sz="2400" b="1">
                <a:latin typeface="Arial"/>
                <a:cs typeface="Arial"/>
              </a:rPr>
              <a:t>Severe deficiency of protein S</a:t>
            </a:r>
          </a:p>
          <a:p>
            <a:pPr lvl="1" fontAlgn="base">
              <a:lnSpc>
                <a:spcPct val="125000"/>
              </a:lnSpc>
            </a:pPr>
            <a:r>
              <a:rPr lang="en-US" sz="2400" err="1">
                <a:latin typeface="Arial"/>
                <a:cs typeface="Arial"/>
              </a:rPr>
              <a:t>Octaplasma</a:t>
            </a:r>
            <a:r>
              <a:rPr lang="en-US" sz="2400">
                <a:latin typeface="Arial"/>
                <a:cs typeface="Arial"/>
              </a:rPr>
              <a:t> has reduced protein S concentrations compared with FP, which can contribute to risk of thrombosis in patients receiving large volumes for plasma exchange</a:t>
            </a:r>
          </a:p>
          <a:p>
            <a:pPr fontAlgn="base">
              <a:lnSpc>
                <a:spcPct val="125000"/>
              </a:lnSpc>
            </a:pPr>
            <a:r>
              <a:rPr lang="en-US" sz="2400" b="1">
                <a:latin typeface="Arial"/>
                <a:cs typeface="Arial"/>
              </a:rPr>
              <a:t>Hypersensitivity</a:t>
            </a:r>
            <a:r>
              <a:rPr lang="en-US" sz="2400">
                <a:latin typeface="Arial"/>
                <a:cs typeface="Arial"/>
              </a:rPr>
              <a:t> to plasma or to any ingredient in the formulation, including any non-medicinal ingredient, or component of the container (i.e., s</a:t>
            </a:r>
            <a:r>
              <a:rPr lang="en-CA" sz="2400">
                <a:latin typeface="Arial"/>
                <a:cs typeface="Arial"/>
              </a:rPr>
              <a:t>odium citrate dihydrate, sodium </a:t>
            </a:r>
            <a:r>
              <a:rPr lang="en-CA" sz="2400" err="1">
                <a:latin typeface="Arial"/>
                <a:cs typeface="Arial"/>
              </a:rPr>
              <a:t>dihydrogenphosphate</a:t>
            </a:r>
            <a:r>
              <a:rPr lang="en-CA" sz="2400">
                <a:latin typeface="Arial"/>
                <a:cs typeface="Arial"/>
              </a:rPr>
              <a:t> dihydrate, glycine, TNBP [&lt;2.0 mcg/mL], </a:t>
            </a:r>
            <a:r>
              <a:rPr lang="en-CA" sz="2400" err="1">
                <a:latin typeface="Arial"/>
                <a:cs typeface="Arial"/>
              </a:rPr>
              <a:t>octoxynol</a:t>
            </a:r>
            <a:r>
              <a:rPr lang="en-CA" sz="2400">
                <a:latin typeface="Arial"/>
                <a:cs typeface="Arial"/>
              </a:rPr>
              <a:t> [&lt;5.0 mcg/mL])</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a:xfrm>
            <a:off x="838200" y="0"/>
            <a:ext cx="10515600" cy="943442"/>
          </a:xfrm>
        </p:spPr>
        <p:txBody>
          <a:bodyPr>
            <a:normAutofit/>
          </a:bodyPr>
          <a:lstStyle/>
          <a:p>
            <a:r>
              <a:rPr lang="en-CA"/>
              <a:t>Contraindications (from Product Monograph)</a:t>
            </a:r>
          </a:p>
        </p:txBody>
      </p:sp>
      <p:sp>
        <p:nvSpPr>
          <p:cNvPr id="3" name="TextBox 2">
            <a:extLst>
              <a:ext uri="{FF2B5EF4-FFF2-40B4-BE49-F238E27FC236}">
                <a16:creationId xmlns:a16="http://schemas.microsoft.com/office/drawing/2014/main" id="{796323ED-FE72-B886-0E2C-A78FFC57D652}"/>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3394418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13EA46-0C03-8A36-2570-3BBFE6F80CA5}"/>
              </a:ext>
            </a:extLst>
          </p:cNvPr>
          <p:cNvSpPr>
            <a:spLocks noGrp="1"/>
          </p:cNvSpPr>
          <p:nvPr>
            <p:ph type="title"/>
          </p:nvPr>
        </p:nvSpPr>
        <p:spPr/>
        <p:txBody>
          <a:bodyPr/>
          <a:lstStyle/>
          <a:p>
            <a:r>
              <a:rPr lang="en-CA"/>
              <a:t>Selected special populations*</a:t>
            </a:r>
            <a:br>
              <a:rPr lang="en-CA"/>
            </a:br>
            <a:endParaRPr lang="en-US"/>
          </a:p>
        </p:txBody>
      </p:sp>
      <p:pic>
        <p:nvPicPr>
          <p:cNvPr id="6" name="Picture 5">
            <a:extLst>
              <a:ext uri="{FF2B5EF4-FFF2-40B4-BE49-F238E27FC236}">
                <a16:creationId xmlns:a16="http://schemas.microsoft.com/office/drawing/2014/main" id="{492AB744-95A5-19C3-422D-F1732A25A8FA}"/>
              </a:ext>
            </a:extLst>
          </p:cNvPr>
          <p:cNvPicPr>
            <a:picLocks noChangeAspect="1"/>
          </p:cNvPicPr>
          <p:nvPr/>
        </p:nvPicPr>
        <p:blipFill>
          <a:blip r:embed="rId4"/>
          <a:stretch>
            <a:fillRect/>
          </a:stretch>
        </p:blipFill>
        <p:spPr>
          <a:xfrm>
            <a:off x="105253" y="181385"/>
            <a:ext cx="3649883" cy="3649883"/>
          </a:xfrm>
          <a:prstGeom prst="rect">
            <a:avLst/>
          </a:prstGeom>
        </p:spPr>
      </p:pic>
      <p:pic>
        <p:nvPicPr>
          <p:cNvPr id="5" name="Picture Placeholder 4">
            <a:extLst>
              <a:ext uri="{FF2B5EF4-FFF2-40B4-BE49-F238E27FC236}">
                <a16:creationId xmlns:a16="http://schemas.microsoft.com/office/drawing/2014/main" id="{F6233EB4-7728-FB1E-6F50-EC2AD240AE49}"/>
              </a:ext>
            </a:extLst>
          </p:cNvPr>
          <p:cNvPicPr>
            <a:picLocks noGrp="1" noChangeAspect="1"/>
          </p:cNvPicPr>
          <p:nvPr>
            <p:ph type="pic" sz="quarter" idx="10"/>
          </p:nvPr>
        </p:nvPicPr>
        <p:blipFill>
          <a:blip r:embed="rId5"/>
          <a:srcRect l="5556" r="5556"/>
          <a:stretch>
            <a:fillRect/>
          </a:stretch>
        </p:blipFill>
        <p:spPr>
          <a:xfrm>
            <a:off x="3140650" y="3533232"/>
            <a:ext cx="2955349" cy="3324768"/>
          </a:xfrm>
          <a:prstGeom prst="rect">
            <a:avLst/>
          </a:prstGeom>
        </p:spPr>
      </p:pic>
      <p:sp>
        <p:nvSpPr>
          <p:cNvPr id="2" name="TextBox 1">
            <a:extLst>
              <a:ext uri="{FF2B5EF4-FFF2-40B4-BE49-F238E27FC236}">
                <a16:creationId xmlns:a16="http://schemas.microsoft.com/office/drawing/2014/main" id="{A8B24F8A-7CFD-46AB-B5F7-D75DBFCE4436}"/>
              </a:ext>
            </a:extLst>
          </p:cNvPr>
          <p:cNvSpPr txBox="1"/>
          <p:nvPr/>
        </p:nvSpPr>
        <p:spPr>
          <a:xfrm>
            <a:off x="7655169" y="4310873"/>
            <a:ext cx="4408163" cy="707886"/>
          </a:xfrm>
          <a:prstGeom prst="rect">
            <a:avLst/>
          </a:prstGeom>
          <a:noFill/>
        </p:spPr>
        <p:txBody>
          <a:bodyPr wrap="square" lIns="91440" tIns="45720" rIns="91440" bIns="45720" rtlCol="0" anchor="t">
            <a:spAutoFit/>
          </a:bodyPr>
          <a:lstStyle/>
          <a:p>
            <a:pPr algn="r"/>
            <a:r>
              <a:rPr lang="en-CA" sz="2000">
                <a:solidFill>
                  <a:schemeClr val="bg1"/>
                </a:solidFill>
              </a:rPr>
              <a:t>*</a:t>
            </a:r>
            <a:r>
              <a:rPr lang="en-CA" sz="2000">
                <a:solidFill>
                  <a:schemeClr val="bg1"/>
                </a:solidFill>
                <a:latin typeface="Arial"/>
                <a:cs typeface="Arial"/>
              </a:rPr>
              <a:t>Please see the </a:t>
            </a:r>
            <a:r>
              <a:rPr lang="en-CA" sz="2000" err="1">
                <a:solidFill>
                  <a:schemeClr val="bg1"/>
                </a:solidFill>
                <a:latin typeface="Arial"/>
                <a:cs typeface="Arial"/>
              </a:rPr>
              <a:t>Octaplasma</a:t>
            </a:r>
            <a:r>
              <a:rPr lang="en-CA" sz="2000">
                <a:solidFill>
                  <a:schemeClr val="bg1"/>
                </a:solidFill>
                <a:latin typeface="Arial"/>
                <a:cs typeface="Arial"/>
              </a:rPr>
              <a:t> product monograph for complete discussion</a:t>
            </a:r>
            <a:endParaRPr lang="en-US" sz="2000">
              <a:solidFill>
                <a:schemeClr val="bg1"/>
              </a:solidFill>
              <a:latin typeface="Arial"/>
              <a:cs typeface="Arial"/>
            </a:endParaRPr>
          </a:p>
        </p:txBody>
      </p:sp>
      <p:sp>
        <p:nvSpPr>
          <p:cNvPr id="3" name="TextBox 2">
            <a:extLst>
              <a:ext uri="{FF2B5EF4-FFF2-40B4-BE49-F238E27FC236}">
                <a16:creationId xmlns:a16="http://schemas.microsoft.com/office/drawing/2014/main" id="{E75D8064-E78E-7E6E-8EAD-CFB8DC86414E}"/>
              </a:ext>
            </a:extLst>
          </p:cNvPr>
          <p:cNvSpPr txBox="1"/>
          <p:nvPr/>
        </p:nvSpPr>
        <p:spPr>
          <a:xfrm>
            <a:off x="6713034" y="5984463"/>
            <a:ext cx="5229923" cy="769441"/>
          </a:xfrm>
          <a:prstGeom prst="rect">
            <a:avLst/>
          </a:prstGeom>
          <a:noFill/>
        </p:spPr>
        <p:txBody>
          <a:bodyPr wrap="square">
            <a:spAutoFit/>
          </a:bodyPr>
          <a:lstStyle/>
          <a:p>
            <a:pPr algn="l" rtl="0" fontAlgn="base"/>
            <a:r>
              <a:rPr lang="en-CA" sz="1100" b="0" i="0" u="none" strike="noStrike">
                <a:solidFill>
                  <a:schemeClr val="bg1"/>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Our product portfolio (octapharma.ca)</a:t>
            </a:r>
            <a:r>
              <a:rPr lang="en-CA" sz="1100" b="0" i="0">
                <a:solidFill>
                  <a:schemeClr val="bg1"/>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1685497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818563-6852-9DD2-A700-A313222D0A9F}"/>
              </a:ext>
            </a:extLst>
          </p:cNvPr>
          <p:cNvSpPr>
            <a:spLocks noGrp="1"/>
          </p:cNvSpPr>
          <p:nvPr>
            <p:ph type="body" sz="quarter" idx="13"/>
          </p:nvPr>
        </p:nvSpPr>
        <p:spPr>
          <a:xfrm>
            <a:off x="838199" y="1143000"/>
            <a:ext cx="10824411" cy="4142678"/>
          </a:xfrm>
        </p:spPr>
        <p:txBody>
          <a:bodyPr>
            <a:noAutofit/>
          </a:bodyPr>
          <a:lstStyle/>
          <a:p>
            <a:pPr>
              <a:lnSpc>
                <a:spcPct val="100000"/>
              </a:lnSpc>
              <a:spcBef>
                <a:spcPts val="0"/>
              </a:spcBef>
            </a:pPr>
            <a:r>
              <a:rPr lang="en-US" sz="2300">
                <a:latin typeface="Arial"/>
                <a:cs typeface="Arial"/>
              </a:rPr>
              <a:t>Several studies have described S/D plasma use in pregnancy</a:t>
            </a:r>
            <a:r>
              <a:rPr lang="en-US" sz="2300" baseline="30000">
                <a:latin typeface="Arial"/>
                <a:cs typeface="Arial"/>
              </a:rPr>
              <a:t>6,7</a:t>
            </a:r>
            <a:r>
              <a:rPr lang="en-US" sz="2300">
                <a:latin typeface="Arial"/>
                <a:cs typeface="Arial"/>
              </a:rPr>
              <a:t>:</a:t>
            </a:r>
          </a:p>
          <a:p>
            <a:pPr lvl="1">
              <a:lnSpc>
                <a:spcPct val="100000"/>
              </a:lnSpc>
            </a:pPr>
            <a:r>
              <a:rPr lang="en-US" sz="2300">
                <a:latin typeface="Arial"/>
                <a:cs typeface="Arial"/>
              </a:rPr>
              <a:t>No indications of harm</a:t>
            </a:r>
          </a:p>
          <a:p>
            <a:pPr lvl="1">
              <a:lnSpc>
                <a:spcPct val="100000"/>
              </a:lnSpc>
            </a:pPr>
            <a:r>
              <a:rPr lang="en-US" sz="2300">
                <a:latin typeface="Arial"/>
                <a:cs typeface="Arial"/>
              </a:rPr>
              <a:t>Largest study 35 patients</a:t>
            </a:r>
          </a:p>
          <a:p>
            <a:pPr lvl="1">
              <a:lnSpc>
                <a:spcPct val="100000"/>
              </a:lnSpc>
            </a:pPr>
            <a:r>
              <a:rPr lang="en-US" sz="2300">
                <a:latin typeface="Arial"/>
                <a:cs typeface="Arial"/>
              </a:rPr>
              <a:t>Data are derived from small, non-randomized cohorts of patients.</a:t>
            </a:r>
            <a:endParaRPr lang="en-US" sz="2300"/>
          </a:p>
          <a:p>
            <a:pPr>
              <a:lnSpc>
                <a:spcPct val="100000"/>
              </a:lnSpc>
              <a:spcBef>
                <a:spcPts val="0"/>
              </a:spcBef>
            </a:pPr>
            <a:endParaRPr lang="en-US" sz="2300">
              <a:latin typeface="Arial"/>
              <a:cs typeface="Arial"/>
            </a:endParaRPr>
          </a:p>
          <a:p>
            <a:pPr>
              <a:lnSpc>
                <a:spcPct val="100000"/>
              </a:lnSpc>
              <a:spcBef>
                <a:spcPts val="0"/>
              </a:spcBef>
            </a:pPr>
            <a:r>
              <a:rPr lang="en-US" sz="2300">
                <a:latin typeface="Arial"/>
                <a:cs typeface="Arial"/>
              </a:rPr>
              <a:t>From product monograph (please consult for more information): </a:t>
            </a:r>
          </a:p>
          <a:p>
            <a:pPr lvl="1">
              <a:lnSpc>
                <a:spcPct val="100000"/>
              </a:lnSpc>
            </a:pPr>
            <a:r>
              <a:rPr lang="en-US" sz="2300">
                <a:latin typeface="Arial"/>
                <a:cs typeface="Arial"/>
              </a:rPr>
              <a:t>“The safety of </a:t>
            </a:r>
            <a:r>
              <a:rPr lang="en-US" sz="2300" err="1">
                <a:latin typeface="Arial"/>
                <a:cs typeface="Arial"/>
              </a:rPr>
              <a:t>Octaplasma</a:t>
            </a:r>
            <a:r>
              <a:rPr lang="en-US" sz="2300">
                <a:latin typeface="Arial"/>
                <a:cs typeface="Arial"/>
              </a:rPr>
              <a:t> for use in human pregnancy and during lactation has not been established in controlled clinical trials”</a:t>
            </a:r>
          </a:p>
          <a:p>
            <a:pPr lvl="1">
              <a:lnSpc>
                <a:spcPct val="100000"/>
              </a:lnSpc>
            </a:pPr>
            <a:r>
              <a:rPr lang="en-US" sz="2300">
                <a:latin typeface="Arial"/>
                <a:cs typeface="Arial"/>
              </a:rPr>
              <a:t>“Although no harmful effects on mother, embryo, </a:t>
            </a:r>
            <a:r>
              <a:rPr lang="en-US" sz="2300" err="1">
                <a:latin typeface="Arial"/>
                <a:cs typeface="Arial"/>
              </a:rPr>
              <a:t>foetus</a:t>
            </a:r>
            <a:r>
              <a:rPr lang="en-US" sz="2300">
                <a:latin typeface="Arial"/>
                <a:cs typeface="Arial"/>
              </a:rPr>
              <a:t>, or child are to be expected, </a:t>
            </a:r>
            <a:r>
              <a:rPr lang="en-US" sz="2300" err="1">
                <a:latin typeface="Arial"/>
                <a:cs typeface="Arial"/>
              </a:rPr>
              <a:t>Octaplasma</a:t>
            </a:r>
            <a:r>
              <a:rPr lang="en-US" sz="2300">
                <a:latin typeface="Arial"/>
                <a:cs typeface="Arial"/>
              </a:rPr>
              <a:t> should be used during pregnancy and lactation only if the benefit outweighs the potential risk”</a:t>
            </a:r>
          </a:p>
        </p:txBody>
      </p:sp>
      <p:sp>
        <p:nvSpPr>
          <p:cNvPr id="3" name="Title 2">
            <a:extLst>
              <a:ext uri="{FF2B5EF4-FFF2-40B4-BE49-F238E27FC236}">
                <a16:creationId xmlns:a16="http://schemas.microsoft.com/office/drawing/2014/main" id="{CEFFD484-8F6C-4584-B2F7-5B6AA800B7AC}"/>
              </a:ext>
            </a:extLst>
          </p:cNvPr>
          <p:cNvSpPr>
            <a:spLocks noGrp="1"/>
          </p:cNvSpPr>
          <p:nvPr>
            <p:ph type="title"/>
          </p:nvPr>
        </p:nvSpPr>
        <p:spPr>
          <a:xfrm>
            <a:off x="764236" y="90956"/>
            <a:ext cx="10589564" cy="943442"/>
          </a:xfrm>
        </p:spPr>
        <p:txBody>
          <a:bodyPr/>
          <a:lstStyle/>
          <a:p>
            <a:r>
              <a:rPr lang="en-CA">
                <a:latin typeface="Arial"/>
                <a:cs typeface="Arial"/>
              </a:rPr>
              <a:t>Pregnancy and lactation</a:t>
            </a:r>
            <a:endParaRPr lang="en-US">
              <a:latin typeface="Arial"/>
              <a:cs typeface="Arial"/>
            </a:endParaRPr>
          </a:p>
        </p:txBody>
      </p:sp>
      <p:sp>
        <p:nvSpPr>
          <p:cNvPr id="5" name="TextBox 4">
            <a:extLst>
              <a:ext uri="{FF2B5EF4-FFF2-40B4-BE49-F238E27FC236}">
                <a16:creationId xmlns:a16="http://schemas.microsoft.com/office/drawing/2014/main" id="{7026DEF7-7EF5-8FB3-12D3-3B9568975E26}"/>
              </a:ext>
            </a:extLst>
          </p:cNvPr>
          <p:cNvSpPr txBox="1"/>
          <p:nvPr/>
        </p:nvSpPr>
        <p:spPr>
          <a:xfrm>
            <a:off x="7644160" y="5067067"/>
            <a:ext cx="4204010" cy="830997"/>
          </a:xfrm>
          <a:prstGeom prst="rect">
            <a:avLst/>
          </a:prstGeom>
          <a:solidFill>
            <a:schemeClr val="accent4"/>
          </a:solid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References (see slide 37):</a:t>
            </a:r>
          </a:p>
          <a:p>
            <a:pPr marL="342900" indent="-342900">
              <a:buFont typeface="+mj-lt"/>
              <a:buAutoNum type="arabicPeriod" startAt="6"/>
            </a:pPr>
            <a:r>
              <a:rPr lang="en-US" sz="1600" err="1">
                <a:solidFill>
                  <a:schemeClr val="bg1"/>
                </a:solidFill>
                <a:latin typeface="Arial" panose="020B0604020202020204" pitchFamily="34" charset="0"/>
                <a:cs typeface="Arial" panose="020B0604020202020204" pitchFamily="34" charset="0"/>
              </a:rPr>
              <a:t>Verghese</a:t>
            </a:r>
            <a:r>
              <a:rPr lang="en-US" sz="1600">
                <a:solidFill>
                  <a:schemeClr val="bg1"/>
                </a:solidFill>
                <a:latin typeface="Arial" panose="020B0604020202020204" pitchFamily="34" charset="0"/>
                <a:cs typeface="Arial" panose="020B0604020202020204" pitchFamily="34" charset="0"/>
              </a:rPr>
              <a:t> L. et al. </a:t>
            </a:r>
            <a:r>
              <a:rPr lang="en-US" sz="1600" err="1">
                <a:solidFill>
                  <a:schemeClr val="bg1"/>
                </a:solidFill>
                <a:latin typeface="Arial" panose="020B0604020202020204" pitchFamily="34" charset="0"/>
                <a:cs typeface="Arial" panose="020B0604020202020204" pitchFamily="34" charset="0"/>
              </a:rPr>
              <a:t>Reprod</a:t>
            </a:r>
            <a:r>
              <a:rPr lang="en-US" sz="1600">
                <a:solidFill>
                  <a:schemeClr val="bg1"/>
                </a:solidFill>
                <a:latin typeface="Arial" panose="020B0604020202020204" pitchFamily="34" charset="0"/>
                <a:cs typeface="Arial" panose="020B0604020202020204" pitchFamily="34" charset="0"/>
              </a:rPr>
              <a:t> Bio. 2017.</a:t>
            </a:r>
          </a:p>
          <a:p>
            <a:pPr marL="342900" indent="-342900">
              <a:buFont typeface="+mj-lt"/>
              <a:buAutoNum type="arabicPeriod" startAt="6"/>
            </a:pPr>
            <a:r>
              <a:rPr lang="en-US" sz="1600">
                <a:solidFill>
                  <a:schemeClr val="bg1"/>
                </a:solidFill>
                <a:latin typeface="Arial" panose="020B0604020202020204" pitchFamily="34" charset="0"/>
                <a:cs typeface="Arial" panose="020B0604020202020204" pitchFamily="34" charset="0"/>
              </a:rPr>
              <a:t>Scully M et al. Blood. 2014.</a:t>
            </a:r>
          </a:p>
        </p:txBody>
      </p:sp>
      <p:sp>
        <p:nvSpPr>
          <p:cNvPr id="6" name="TextBox 5">
            <a:extLst>
              <a:ext uri="{FF2B5EF4-FFF2-40B4-BE49-F238E27FC236}">
                <a16:creationId xmlns:a16="http://schemas.microsoft.com/office/drawing/2014/main" id="{14426CA9-553E-908C-9CB1-AE707BA43F20}"/>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2954063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8903B4-3B97-851F-19AE-EFFC48C654E8}"/>
              </a:ext>
            </a:extLst>
          </p:cNvPr>
          <p:cNvSpPr>
            <a:spLocks noGrp="1"/>
          </p:cNvSpPr>
          <p:nvPr>
            <p:ph type="body" sz="quarter" idx="13"/>
          </p:nvPr>
        </p:nvSpPr>
        <p:spPr>
          <a:xfrm>
            <a:off x="779584" y="1398321"/>
            <a:ext cx="11025554" cy="4181864"/>
          </a:xfrm>
        </p:spPr>
        <p:txBody>
          <a:bodyPr anchor="t">
            <a:noAutofit/>
          </a:bodyPr>
          <a:lstStyle/>
          <a:p>
            <a:pPr>
              <a:lnSpc>
                <a:spcPct val="100000"/>
              </a:lnSpc>
              <a:spcBef>
                <a:spcPts val="0"/>
              </a:spcBef>
            </a:pPr>
            <a:r>
              <a:rPr lang="en-US" sz="2300">
                <a:latin typeface="Arial"/>
                <a:cs typeface="Arial"/>
              </a:rPr>
              <a:t>Several studies have described S/D plasma use in pediatrics</a:t>
            </a:r>
            <a:r>
              <a:rPr lang="en-US" sz="2300" baseline="30000">
                <a:latin typeface="Arial"/>
                <a:cs typeface="Arial"/>
              </a:rPr>
              <a:t>8-11 and Table 7, Product Monograph</a:t>
            </a:r>
          </a:p>
          <a:p>
            <a:pPr lvl="1">
              <a:lnSpc>
                <a:spcPct val="100000"/>
              </a:lnSpc>
            </a:pPr>
            <a:r>
              <a:rPr lang="en-US" sz="2300">
                <a:latin typeface="Arial"/>
                <a:cs typeface="Arial"/>
              </a:rPr>
              <a:t>No indications of harm</a:t>
            </a:r>
          </a:p>
          <a:p>
            <a:pPr lvl="1">
              <a:lnSpc>
                <a:spcPct val="100000"/>
              </a:lnSpc>
            </a:pPr>
            <a:r>
              <a:rPr lang="en-US" sz="2300">
                <a:latin typeface="Arial"/>
                <a:cs typeface="Arial"/>
              </a:rPr>
              <a:t>Largest study 443 patients</a:t>
            </a:r>
          </a:p>
          <a:p>
            <a:pPr lvl="1">
              <a:lnSpc>
                <a:spcPct val="100000"/>
              </a:lnSpc>
            </a:pPr>
            <a:r>
              <a:rPr lang="en-US" sz="2300">
                <a:latin typeface="Arial"/>
                <a:cs typeface="Arial"/>
              </a:rPr>
              <a:t>Age range 0–20 years</a:t>
            </a:r>
          </a:p>
          <a:p>
            <a:pPr>
              <a:lnSpc>
                <a:spcPct val="100000"/>
              </a:lnSpc>
              <a:spcBef>
                <a:spcPts val="0"/>
              </a:spcBef>
            </a:pPr>
            <a:endParaRPr lang="en-US" sz="2300">
              <a:latin typeface="Arial"/>
              <a:cs typeface="Arial"/>
            </a:endParaRPr>
          </a:p>
          <a:p>
            <a:pPr>
              <a:lnSpc>
                <a:spcPct val="100000"/>
              </a:lnSpc>
              <a:spcBef>
                <a:spcPts val="0"/>
              </a:spcBef>
            </a:pPr>
            <a:r>
              <a:rPr lang="en-US" sz="2300">
                <a:latin typeface="Arial"/>
                <a:cs typeface="Arial"/>
              </a:rPr>
              <a:t>From product monograph (please consult for more information): </a:t>
            </a:r>
          </a:p>
          <a:p>
            <a:pPr lvl="1">
              <a:lnSpc>
                <a:spcPct val="100000"/>
              </a:lnSpc>
            </a:pPr>
            <a:r>
              <a:rPr lang="en-US" sz="2300">
                <a:latin typeface="Arial"/>
                <a:cs typeface="Arial"/>
              </a:rPr>
              <a:t>“The product should only be administered to these individuals if the likely benefits clearly outweigh potential risks." </a:t>
            </a:r>
            <a:endParaRPr lang="en-US" sz="2300"/>
          </a:p>
        </p:txBody>
      </p:sp>
      <p:sp>
        <p:nvSpPr>
          <p:cNvPr id="3" name="Title 2">
            <a:extLst>
              <a:ext uri="{FF2B5EF4-FFF2-40B4-BE49-F238E27FC236}">
                <a16:creationId xmlns:a16="http://schemas.microsoft.com/office/drawing/2014/main" id="{90DAC58C-80A3-7802-4EB5-0C415458F020}"/>
              </a:ext>
            </a:extLst>
          </p:cNvPr>
          <p:cNvSpPr>
            <a:spLocks noGrp="1"/>
          </p:cNvSpPr>
          <p:nvPr>
            <p:ph type="title"/>
          </p:nvPr>
        </p:nvSpPr>
        <p:spPr>
          <a:xfrm>
            <a:off x="838200" y="199558"/>
            <a:ext cx="10589564" cy="943442"/>
          </a:xfrm>
        </p:spPr>
        <p:txBody>
          <a:bodyPr/>
          <a:lstStyle/>
          <a:p>
            <a:r>
              <a:rPr lang="en-CA"/>
              <a:t>Pediatrics</a:t>
            </a:r>
            <a:endParaRPr lang="en-US"/>
          </a:p>
        </p:txBody>
      </p:sp>
      <p:sp>
        <p:nvSpPr>
          <p:cNvPr id="7" name="TextBox 6">
            <a:extLst>
              <a:ext uri="{FF2B5EF4-FFF2-40B4-BE49-F238E27FC236}">
                <a16:creationId xmlns:a16="http://schemas.microsoft.com/office/drawing/2014/main" id="{D9D5968D-4E5C-66B3-EAEB-AD4C2BC32730}"/>
              </a:ext>
            </a:extLst>
          </p:cNvPr>
          <p:cNvSpPr txBox="1"/>
          <p:nvPr/>
        </p:nvSpPr>
        <p:spPr>
          <a:xfrm>
            <a:off x="6679581" y="4609867"/>
            <a:ext cx="5146287" cy="1323439"/>
          </a:xfrm>
          <a:prstGeom prst="rect">
            <a:avLst/>
          </a:prstGeom>
          <a:solidFill>
            <a:schemeClr val="accent4"/>
          </a:solid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References (see slide 37):</a:t>
            </a:r>
          </a:p>
          <a:p>
            <a:pPr marL="342900" indent="-342900">
              <a:buFont typeface="+mj-lt"/>
              <a:buAutoNum type="arabicPeriod" startAt="8"/>
            </a:pPr>
            <a:r>
              <a:rPr lang="en-US" sz="1600" err="1">
                <a:solidFill>
                  <a:schemeClr val="bg1"/>
                </a:solidFill>
                <a:latin typeface="Arial" panose="020B0604020202020204" pitchFamily="34" charset="0"/>
                <a:cs typeface="Arial" panose="020B0604020202020204" pitchFamily="34" charset="0"/>
              </a:rPr>
              <a:t>Camazine</a:t>
            </a:r>
            <a:r>
              <a:rPr lang="en-US" sz="1600">
                <a:solidFill>
                  <a:schemeClr val="bg1"/>
                </a:solidFill>
                <a:latin typeface="Arial" panose="020B0604020202020204" pitchFamily="34" charset="0"/>
                <a:cs typeface="Arial" panose="020B0604020202020204" pitchFamily="34" charset="0"/>
              </a:rPr>
              <a:t> MN et al. </a:t>
            </a:r>
            <a:r>
              <a:rPr lang="en-US" sz="1600" err="1">
                <a:solidFill>
                  <a:schemeClr val="bg1"/>
                </a:solidFill>
                <a:latin typeface="Arial" panose="020B0604020202020204" pitchFamily="34" charset="0"/>
                <a:cs typeface="Arial" panose="020B0604020202020204" pitchFamily="34" charset="0"/>
              </a:rPr>
              <a:t>Pediatr</a:t>
            </a:r>
            <a:r>
              <a:rPr lang="en-US" sz="1600">
                <a:solidFill>
                  <a:schemeClr val="bg1"/>
                </a:solidFill>
                <a:latin typeface="Arial" panose="020B0604020202020204" pitchFamily="34" charset="0"/>
                <a:cs typeface="Arial" panose="020B0604020202020204" pitchFamily="34" charset="0"/>
              </a:rPr>
              <a:t> </a:t>
            </a:r>
            <a:r>
              <a:rPr lang="en-US" sz="1600" err="1">
                <a:solidFill>
                  <a:schemeClr val="bg1"/>
                </a:solidFill>
                <a:latin typeface="Arial" panose="020B0604020202020204" pitchFamily="34" charset="0"/>
                <a:cs typeface="Arial" panose="020B0604020202020204" pitchFamily="34" charset="0"/>
              </a:rPr>
              <a:t>Criti</a:t>
            </a:r>
            <a:r>
              <a:rPr lang="en-US" sz="1600">
                <a:solidFill>
                  <a:schemeClr val="bg1"/>
                </a:solidFill>
                <a:latin typeface="Arial" panose="020B0604020202020204" pitchFamily="34" charset="0"/>
                <a:cs typeface="Arial" panose="020B0604020202020204" pitchFamily="34" charset="0"/>
              </a:rPr>
              <a:t> Care Med. 2017.</a:t>
            </a:r>
          </a:p>
          <a:p>
            <a:pPr marL="342900" indent="-342900">
              <a:buFont typeface="+mj-lt"/>
              <a:buAutoNum type="arabicPeriod" startAt="8"/>
            </a:pPr>
            <a:r>
              <a:rPr lang="en-US" sz="1600" err="1">
                <a:solidFill>
                  <a:schemeClr val="bg1"/>
                </a:solidFill>
                <a:latin typeface="Arial" panose="020B0604020202020204" pitchFamily="34" charset="0"/>
                <a:cs typeface="Arial" panose="020B0604020202020204" pitchFamily="34" charset="0"/>
              </a:rPr>
              <a:t>Spinella</a:t>
            </a:r>
            <a:r>
              <a:rPr lang="en-US" sz="1600">
                <a:solidFill>
                  <a:schemeClr val="bg1"/>
                </a:solidFill>
                <a:latin typeface="Arial" panose="020B0604020202020204" pitchFamily="34" charset="0"/>
                <a:cs typeface="Arial" panose="020B0604020202020204" pitchFamily="34" charset="0"/>
              </a:rPr>
              <a:t> PC et al. Front </a:t>
            </a:r>
            <a:r>
              <a:rPr lang="en-US" sz="1600" err="1">
                <a:solidFill>
                  <a:schemeClr val="bg1"/>
                </a:solidFill>
                <a:latin typeface="Arial" panose="020B0604020202020204" pitchFamily="34" charset="0"/>
                <a:cs typeface="Arial" panose="020B0604020202020204" pitchFamily="34" charset="0"/>
              </a:rPr>
              <a:t>Pediatr</a:t>
            </a:r>
            <a:r>
              <a:rPr lang="en-US" sz="1600">
                <a:solidFill>
                  <a:schemeClr val="bg1"/>
                </a:solidFill>
                <a:latin typeface="Arial" panose="020B0604020202020204" pitchFamily="34" charset="0"/>
                <a:cs typeface="Arial" panose="020B0604020202020204" pitchFamily="34" charset="0"/>
              </a:rPr>
              <a:t>. 2020.</a:t>
            </a:r>
          </a:p>
          <a:p>
            <a:pPr marL="342900" indent="-342900">
              <a:buFont typeface="+mj-lt"/>
              <a:buAutoNum type="arabicPeriod" startAt="8"/>
            </a:pPr>
            <a:r>
              <a:rPr lang="en-US" sz="1600">
                <a:solidFill>
                  <a:schemeClr val="bg1"/>
                </a:solidFill>
                <a:latin typeface="Arial" panose="020B0604020202020204" pitchFamily="34" charset="0"/>
                <a:cs typeface="Arial" panose="020B0604020202020204" pitchFamily="34" charset="0"/>
              </a:rPr>
              <a:t>Kalsi A. et al. Clin Appl </a:t>
            </a:r>
            <a:r>
              <a:rPr lang="en-US" sz="1600" err="1">
                <a:solidFill>
                  <a:schemeClr val="bg1"/>
                </a:solidFill>
                <a:latin typeface="Arial" panose="020B0604020202020204" pitchFamily="34" charset="0"/>
                <a:cs typeface="Arial" panose="020B0604020202020204" pitchFamily="34" charset="0"/>
              </a:rPr>
              <a:t>Thromb</a:t>
            </a:r>
            <a:r>
              <a:rPr lang="en-US" sz="1600">
                <a:solidFill>
                  <a:schemeClr val="bg1"/>
                </a:solidFill>
                <a:latin typeface="Arial" panose="020B0604020202020204" pitchFamily="34" charset="0"/>
                <a:cs typeface="Arial" panose="020B0604020202020204" pitchFamily="34" charset="0"/>
              </a:rPr>
              <a:t> </a:t>
            </a:r>
            <a:r>
              <a:rPr lang="en-US" sz="1600" err="1">
                <a:solidFill>
                  <a:schemeClr val="bg1"/>
                </a:solidFill>
                <a:latin typeface="Arial" panose="020B0604020202020204" pitchFamily="34" charset="0"/>
                <a:cs typeface="Arial" panose="020B0604020202020204" pitchFamily="34" charset="0"/>
              </a:rPr>
              <a:t>Hemost</a:t>
            </a:r>
            <a:r>
              <a:rPr lang="en-US" sz="1600">
                <a:solidFill>
                  <a:schemeClr val="bg1"/>
                </a:solidFill>
                <a:latin typeface="Arial" panose="020B0604020202020204" pitchFamily="34" charset="0"/>
                <a:cs typeface="Arial" panose="020B0604020202020204" pitchFamily="34" charset="0"/>
              </a:rPr>
              <a:t>. 2018.</a:t>
            </a:r>
          </a:p>
          <a:p>
            <a:pPr marL="342900" indent="-342900">
              <a:buFont typeface="+mj-lt"/>
              <a:buAutoNum type="arabicPeriod" startAt="8"/>
            </a:pPr>
            <a:r>
              <a:rPr lang="en-US" sz="1600">
                <a:solidFill>
                  <a:schemeClr val="bg1"/>
                </a:solidFill>
                <a:latin typeface="Arial" panose="020B0604020202020204" pitchFamily="34" charset="0"/>
                <a:cs typeface="Arial" panose="020B0604020202020204" pitchFamily="34" charset="0"/>
              </a:rPr>
              <a:t>Josephson CD et </a:t>
            </a:r>
            <a:r>
              <a:rPr lang="en-US" sz="1600" err="1">
                <a:solidFill>
                  <a:schemeClr val="bg1"/>
                </a:solidFill>
                <a:latin typeface="Arial" panose="020B0604020202020204" pitchFamily="34" charset="0"/>
                <a:cs typeface="Arial" panose="020B0604020202020204" pitchFamily="34" charset="0"/>
              </a:rPr>
              <a:t>al.Transfusion</a:t>
            </a:r>
            <a:r>
              <a:rPr lang="en-US" sz="1600">
                <a:solidFill>
                  <a:schemeClr val="bg1"/>
                </a:solidFill>
                <a:latin typeface="Arial" panose="020B0604020202020204" pitchFamily="34" charset="0"/>
                <a:cs typeface="Arial" panose="020B0604020202020204" pitchFamily="34" charset="0"/>
              </a:rPr>
              <a:t>. 2022.</a:t>
            </a:r>
          </a:p>
        </p:txBody>
      </p:sp>
      <p:sp>
        <p:nvSpPr>
          <p:cNvPr id="5" name="TextBox 4">
            <a:extLst>
              <a:ext uri="{FF2B5EF4-FFF2-40B4-BE49-F238E27FC236}">
                <a16:creationId xmlns:a16="http://schemas.microsoft.com/office/drawing/2014/main" id="{78EA3E3B-D53A-3CD4-E410-63CE0A1DBA25}"/>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2216790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459882-14F4-9189-3AD9-BAF1A85ABFCE}"/>
              </a:ext>
            </a:extLst>
          </p:cNvPr>
          <p:cNvSpPr>
            <a:spLocks noGrp="1"/>
          </p:cNvSpPr>
          <p:nvPr>
            <p:ph type="title"/>
          </p:nvPr>
        </p:nvSpPr>
        <p:spPr>
          <a:xfrm>
            <a:off x="700736" y="279400"/>
            <a:ext cx="10589564" cy="943442"/>
          </a:xfrm>
        </p:spPr>
        <p:txBody>
          <a:bodyPr vert="horz" lIns="91440" tIns="45720" rIns="91440" bIns="45720" rtlCol="0" anchor="t">
            <a:normAutofit/>
          </a:bodyPr>
          <a:lstStyle/>
          <a:p>
            <a:r>
              <a:rPr lang="en-US">
                <a:latin typeface="Arial"/>
                <a:cs typeface="Arial"/>
              </a:rPr>
              <a:t>Acronyms used </a:t>
            </a:r>
            <a:endParaRPr lang="en-US"/>
          </a:p>
        </p:txBody>
      </p:sp>
      <p:graphicFrame>
        <p:nvGraphicFramePr>
          <p:cNvPr id="4" name="Table 4">
            <a:extLst>
              <a:ext uri="{FF2B5EF4-FFF2-40B4-BE49-F238E27FC236}">
                <a16:creationId xmlns:a16="http://schemas.microsoft.com/office/drawing/2014/main" id="{E2035C2D-5272-D753-79EF-C12EBF2BF958}"/>
              </a:ext>
            </a:extLst>
          </p:cNvPr>
          <p:cNvGraphicFramePr>
            <a:graphicFrameLocks noGrp="1"/>
          </p:cNvGraphicFramePr>
          <p:nvPr>
            <p:extLst>
              <p:ext uri="{D42A27DB-BD31-4B8C-83A1-F6EECF244321}">
                <p14:modId xmlns:p14="http://schemas.microsoft.com/office/powerpoint/2010/main" val="4245646417"/>
              </p:ext>
            </p:extLst>
          </p:nvPr>
        </p:nvGraphicFramePr>
        <p:xfrm>
          <a:off x="605972" y="991339"/>
          <a:ext cx="10858500" cy="4907280"/>
        </p:xfrm>
        <a:graphic>
          <a:graphicData uri="http://schemas.openxmlformats.org/drawingml/2006/table">
            <a:tbl>
              <a:tblPr firstRow="1" bandRow="1">
                <a:tableStyleId>{5C22544A-7EE6-4342-B048-85BDC9FD1C3A}</a:tableStyleId>
              </a:tblPr>
              <a:tblGrid>
                <a:gridCol w="1866900">
                  <a:extLst>
                    <a:ext uri="{9D8B030D-6E8A-4147-A177-3AD203B41FA5}">
                      <a16:colId xmlns:a16="http://schemas.microsoft.com/office/drawing/2014/main" val="4276079606"/>
                    </a:ext>
                  </a:extLst>
                </a:gridCol>
                <a:gridCol w="3289300">
                  <a:extLst>
                    <a:ext uri="{9D8B030D-6E8A-4147-A177-3AD203B41FA5}">
                      <a16:colId xmlns:a16="http://schemas.microsoft.com/office/drawing/2014/main" val="1004864575"/>
                    </a:ext>
                  </a:extLst>
                </a:gridCol>
                <a:gridCol w="1778000">
                  <a:extLst>
                    <a:ext uri="{9D8B030D-6E8A-4147-A177-3AD203B41FA5}">
                      <a16:colId xmlns:a16="http://schemas.microsoft.com/office/drawing/2014/main" val="1536432753"/>
                    </a:ext>
                  </a:extLst>
                </a:gridCol>
                <a:gridCol w="3924300">
                  <a:extLst>
                    <a:ext uri="{9D8B030D-6E8A-4147-A177-3AD203B41FA5}">
                      <a16:colId xmlns:a16="http://schemas.microsoft.com/office/drawing/2014/main" val="390052233"/>
                    </a:ext>
                  </a:extLst>
                </a:gridCol>
              </a:tblGrid>
              <a:tr h="0">
                <a:tc>
                  <a:txBody>
                    <a:bodyPr/>
                    <a:lstStyle/>
                    <a:p>
                      <a:r>
                        <a:rPr lang="en-US" sz="2200">
                          <a:latin typeface="Arial"/>
                          <a:cs typeface="Arial"/>
                        </a:rPr>
                        <a:t>Acronym</a:t>
                      </a:r>
                    </a:p>
                  </a:txBody>
                  <a:tcPr/>
                </a:tc>
                <a:tc>
                  <a:txBody>
                    <a:bodyPr/>
                    <a:lstStyle/>
                    <a:p>
                      <a:r>
                        <a:rPr lang="en-US" sz="2200">
                          <a:latin typeface="Arial"/>
                          <a:cs typeface="Arial"/>
                        </a:rPr>
                        <a:t>Name </a:t>
                      </a:r>
                    </a:p>
                  </a:txBody>
                  <a:tcPr/>
                </a:tc>
                <a:tc>
                  <a:txBody>
                    <a:bodyPr/>
                    <a:lstStyle/>
                    <a:p>
                      <a:r>
                        <a:rPr lang="en-US" sz="2200">
                          <a:latin typeface="Arial"/>
                          <a:cs typeface="Arial"/>
                        </a:rPr>
                        <a:t>Acronym</a:t>
                      </a:r>
                    </a:p>
                  </a:txBody>
                  <a:tcPr/>
                </a:tc>
                <a:tc>
                  <a:txBody>
                    <a:bodyPr/>
                    <a:lstStyle/>
                    <a:p>
                      <a:r>
                        <a:rPr lang="en-US" sz="2200">
                          <a:latin typeface="Arial"/>
                          <a:cs typeface="Arial"/>
                        </a:rPr>
                        <a:t>Name</a:t>
                      </a:r>
                    </a:p>
                  </a:txBody>
                  <a:tcPr/>
                </a:tc>
                <a:extLst>
                  <a:ext uri="{0D108BD9-81ED-4DB2-BD59-A6C34878D82A}">
                    <a16:rowId xmlns:a16="http://schemas.microsoft.com/office/drawing/2014/main" val="2294843328"/>
                  </a:ext>
                </a:extLst>
              </a:tr>
              <a:tr h="0">
                <a:tc>
                  <a:txBody>
                    <a:bodyPr/>
                    <a:lstStyle/>
                    <a:p>
                      <a:r>
                        <a:rPr lang="en-CA" sz="2000">
                          <a:latin typeface="Arial"/>
                          <a:cs typeface="Arial"/>
                        </a:rPr>
                        <a:t>S/D</a:t>
                      </a:r>
                      <a:endParaRPr lang="en-US" sz="2000">
                        <a:latin typeface="Arial"/>
                        <a:cs typeface="Arial"/>
                      </a:endParaRPr>
                    </a:p>
                  </a:txBody>
                  <a:tcPr/>
                </a:tc>
                <a:tc>
                  <a:txBody>
                    <a:bodyPr/>
                    <a:lstStyle/>
                    <a:p>
                      <a:r>
                        <a:rPr lang="en-CA" sz="2000">
                          <a:latin typeface="Arial"/>
                          <a:cs typeface="Arial"/>
                        </a:rPr>
                        <a:t>Solvent detergent</a:t>
                      </a:r>
                      <a:endParaRPr lang="en-US" sz="2000">
                        <a:latin typeface="Arial"/>
                        <a:cs typeface="Arial"/>
                      </a:endParaRPr>
                    </a:p>
                  </a:txBody>
                  <a:tcPr/>
                </a:tc>
                <a:tc>
                  <a:txBody>
                    <a:bodyPr/>
                    <a:lstStyle/>
                    <a:p>
                      <a:pPr lvl="0">
                        <a:buNone/>
                      </a:pPr>
                      <a:r>
                        <a:rPr lang="en-CA" sz="2000">
                          <a:latin typeface="Arial"/>
                          <a:cs typeface="Arial"/>
                        </a:rPr>
                        <a:t>HAV</a:t>
                      </a:r>
                      <a:endParaRPr lang="en-US" sz="2000">
                        <a:latin typeface="Arial"/>
                        <a:cs typeface="Arial"/>
                      </a:endParaRPr>
                    </a:p>
                  </a:txBody>
                  <a:tcPr/>
                </a:tc>
                <a:tc>
                  <a:txBody>
                    <a:bodyPr/>
                    <a:lstStyle/>
                    <a:p>
                      <a:pPr lvl="0">
                        <a:buNone/>
                      </a:pPr>
                      <a:r>
                        <a:rPr lang="en-CA" sz="2000">
                          <a:latin typeface="Arial"/>
                          <a:cs typeface="Arial"/>
                        </a:rPr>
                        <a:t>Hepatitis A virus</a:t>
                      </a:r>
                      <a:endParaRPr lang="en-US" sz="2000">
                        <a:latin typeface="Arial"/>
                        <a:cs typeface="Arial"/>
                      </a:endParaRPr>
                    </a:p>
                  </a:txBody>
                  <a:tcPr/>
                </a:tc>
                <a:extLst>
                  <a:ext uri="{0D108BD9-81ED-4DB2-BD59-A6C34878D82A}">
                    <a16:rowId xmlns:a16="http://schemas.microsoft.com/office/drawing/2014/main" val="2042036048"/>
                  </a:ext>
                </a:extLst>
              </a:tr>
              <a:tr h="0">
                <a:tc>
                  <a:txBody>
                    <a:bodyPr/>
                    <a:lstStyle/>
                    <a:p>
                      <a:r>
                        <a:rPr lang="en-CA" sz="2000">
                          <a:latin typeface="Arial"/>
                          <a:cs typeface="Arial"/>
                        </a:rPr>
                        <a:t>FP</a:t>
                      </a:r>
                      <a:endParaRPr lang="en-US" sz="2000">
                        <a:latin typeface="Arial"/>
                        <a:cs typeface="Arial"/>
                      </a:endParaRPr>
                    </a:p>
                  </a:txBody>
                  <a:tcPr/>
                </a:tc>
                <a:tc>
                  <a:txBody>
                    <a:bodyPr/>
                    <a:lstStyle/>
                    <a:p>
                      <a:r>
                        <a:rPr lang="en-CA" sz="2000">
                          <a:latin typeface="Arial"/>
                          <a:cs typeface="Arial"/>
                        </a:rPr>
                        <a:t>Frozen plasma</a:t>
                      </a:r>
                      <a:endParaRPr lang="en-US" sz="2000">
                        <a:latin typeface="Arial"/>
                        <a:cs typeface="Arial"/>
                      </a:endParaRPr>
                    </a:p>
                  </a:txBody>
                  <a:tcPr/>
                </a:tc>
                <a:tc>
                  <a:txBody>
                    <a:bodyPr/>
                    <a:lstStyle/>
                    <a:p>
                      <a:pPr lvl="0">
                        <a:buNone/>
                      </a:pPr>
                      <a:r>
                        <a:rPr lang="en-CA" sz="2000">
                          <a:latin typeface="Arial"/>
                          <a:cs typeface="Arial"/>
                        </a:rPr>
                        <a:t>HEV</a:t>
                      </a:r>
                      <a:endParaRPr lang="en-US" sz="2000">
                        <a:latin typeface="Arial"/>
                        <a:cs typeface="Arial"/>
                      </a:endParaRPr>
                    </a:p>
                  </a:txBody>
                  <a:tcPr/>
                </a:tc>
                <a:tc>
                  <a:txBody>
                    <a:bodyPr/>
                    <a:lstStyle/>
                    <a:p>
                      <a:pPr lvl="0">
                        <a:buNone/>
                      </a:pPr>
                      <a:r>
                        <a:rPr lang="en-CA" sz="2000">
                          <a:latin typeface="Arial"/>
                          <a:cs typeface="Arial"/>
                        </a:rPr>
                        <a:t>Hepatitis E virus</a:t>
                      </a:r>
                      <a:endParaRPr lang="en-US" sz="2000">
                        <a:latin typeface="Arial"/>
                        <a:cs typeface="Arial"/>
                      </a:endParaRPr>
                    </a:p>
                  </a:txBody>
                  <a:tcPr/>
                </a:tc>
                <a:extLst>
                  <a:ext uri="{0D108BD9-81ED-4DB2-BD59-A6C34878D82A}">
                    <a16:rowId xmlns:a16="http://schemas.microsoft.com/office/drawing/2014/main" val="813854038"/>
                  </a:ext>
                </a:extLst>
              </a:tr>
              <a:tr h="0">
                <a:tc>
                  <a:txBody>
                    <a:bodyPr/>
                    <a:lstStyle/>
                    <a:p>
                      <a:r>
                        <a:rPr lang="en-CA" sz="2000">
                          <a:latin typeface="Arial"/>
                          <a:cs typeface="Arial"/>
                        </a:rPr>
                        <a:t>FFP</a:t>
                      </a:r>
                      <a:endParaRPr lang="en-US" sz="2000">
                        <a:latin typeface="Arial"/>
                        <a:cs typeface="Arial"/>
                      </a:endParaRPr>
                    </a:p>
                  </a:txBody>
                  <a:tcPr/>
                </a:tc>
                <a:tc>
                  <a:txBody>
                    <a:bodyPr/>
                    <a:lstStyle/>
                    <a:p>
                      <a:r>
                        <a:rPr lang="en-US" sz="2000">
                          <a:latin typeface="Arial"/>
                          <a:cs typeface="Arial"/>
                        </a:rPr>
                        <a:t>Fresh frozen plasma </a:t>
                      </a:r>
                    </a:p>
                    <a:p>
                      <a:endParaRPr lang="en-US" sz="2000">
                        <a:latin typeface="Arial"/>
                        <a:cs typeface="Arial"/>
                      </a:endParaRPr>
                    </a:p>
                  </a:txBody>
                  <a:tcPr/>
                </a:tc>
                <a:tc>
                  <a:txBody>
                    <a:bodyPr/>
                    <a:lstStyle/>
                    <a:p>
                      <a:r>
                        <a:rPr lang="en-US" sz="2000">
                          <a:latin typeface="Arial"/>
                          <a:cs typeface="Arial"/>
                        </a:rPr>
                        <a:t>TRALI</a:t>
                      </a:r>
                    </a:p>
                    <a:p>
                      <a:endParaRPr lang="en-US" sz="2000">
                        <a:latin typeface="Arial"/>
                        <a:cs typeface="Arial"/>
                      </a:endParaRPr>
                    </a:p>
                  </a:txBody>
                  <a:tcPr/>
                </a:tc>
                <a:tc>
                  <a:txBody>
                    <a:bodyPr/>
                    <a:lstStyle/>
                    <a:p>
                      <a:r>
                        <a:rPr lang="en-US" sz="2000">
                          <a:latin typeface="Arial"/>
                          <a:cs typeface="Arial"/>
                        </a:rPr>
                        <a:t>Transfusion-related acute lung injury</a:t>
                      </a:r>
                    </a:p>
                  </a:txBody>
                  <a:tcPr/>
                </a:tc>
                <a:extLst>
                  <a:ext uri="{0D108BD9-81ED-4DB2-BD59-A6C34878D82A}">
                    <a16:rowId xmlns:a16="http://schemas.microsoft.com/office/drawing/2014/main" val="2960345436"/>
                  </a:ext>
                </a:extLst>
              </a:tr>
              <a:tr h="0">
                <a:tc>
                  <a:txBody>
                    <a:bodyPr/>
                    <a:lstStyle/>
                    <a:p>
                      <a:r>
                        <a:rPr lang="en-CA" sz="2000">
                          <a:latin typeface="Arial"/>
                          <a:cs typeface="Arial"/>
                        </a:rPr>
                        <a:t>NAT</a:t>
                      </a:r>
                      <a:endParaRPr lang="en-US" sz="2000">
                        <a:latin typeface="Arial"/>
                        <a:cs typeface="Arial"/>
                      </a:endParaRPr>
                    </a:p>
                  </a:txBody>
                  <a:tcPr/>
                </a:tc>
                <a:tc>
                  <a:txBody>
                    <a:bodyPr/>
                    <a:lstStyle/>
                    <a:p>
                      <a:r>
                        <a:rPr lang="en-CA" sz="2000">
                          <a:latin typeface="Arial"/>
                          <a:cs typeface="Arial"/>
                        </a:rPr>
                        <a:t>Nucleic acid testing</a:t>
                      </a:r>
                      <a:endParaRPr lang="en-US" sz="2000">
                        <a:latin typeface="Arial"/>
                        <a:cs typeface="Arial"/>
                      </a:endParaRPr>
                    </a:p>
                  </a:txBody>
                  <a:tcPr/>
                </a:tc>
                <a:tc>
                  <a:txBody>
                    <a:bodyPr/>
                    <a:lstStyle/>
                    <a:p>
                      <a:r>
                        <a:rPr lang="en-CA" sz="2000" err="1">
                          <a:latin typeface="Arial"/>
                          <a:cs typeface="Arial"/>
                        </a:rPr>
                        <a:t>vCJD</a:t>
                      </a:r>
                      <a:endParaRPr lang="en-US" sz="2000">
                        <a:latin typeface="Arial"/>
                        <a:cs typeface="Arial"/>
                      </a:endParaRPr>
                    </a:p>
                  </a:txBody>
                  <a:tcPr/>
                </a:tc>
                <a:tc>
                  <a:txBody>
                    <a:bodyPr/>
                    <a:lstStyle/>
                    <a:p>
                      <a:r>
                        <a:rPr lang="en-US" sz="2000">
                          <a:latin typeface="Arial"/>
                          <a:cs typeface="Arial"/>
                        </a:rPr>
                        <a:t>Variant </a:t>
                      </a:r>
                      <a:r>
                        <a:rPr lang="en-US" sz="2000" err="1">
                          <a:latin typeface="Arial"/>
                          <a:cs typeface="Arial"/>
                        </a:rPr>
                        <a:t>Creutzfeld</a:t>
                      </a:r>
                      <a:r>
                        <a:rPr lang="en-US" sz="2000">
                          <a:latin typeface="Arial"/>
                          <a:cs typeface="Arial"/>
                        </a:rPr>
                        <a:t>-Jakob disease</a:t>
                      </a:r>
                    </a:p>
                  </a:txBody>
                  <a:tcPr/>
                </a:tc>
                <a:extLst>
                  <a:ext uri="{0D108BD9-81ED-4DB2-BD59-A6C34878D82A}">
                    <a16:rowId xmlns:a16="http://schemas.microsoft.com/office/drawing/2014/main" val="724317389"/>
                  </a:ext>
                </a:extLst>
              </a:tr>
              <a:tr h="0">
                <a:tc>
                  <a:txBody>
                    <a:bodyPr/>
                    <a:lstStyle/>
                    <a:p>
                      <a:r>
                        <a:rPr lang="en-CA" sz="2000">
                          <a:latin typeface="Arial"/>
                          <a:cs typeface="Arial"/>
                        </a:rPr>
                        <a:t>HIV</a:t>
                      </a:r>
                      <a:endParaRPr lang="en-US" sz="2000">
                        <a:latin typeface="Arial"/>
                        <a:cs typeface="Arial"/>
                      </a:endParaRPr>
                    </a:p>
                  </a:txBody>
                  <a:tcPr/>
                </a:tc>
                <a:tc>
                  <a:txBody>
                    <a:bodyPr/>
                    <a:lstStyle/>
                    <a:p>
                      <a:r>
                        <a:rPr lang="en-CA" sz="2000">
                          <a:latin typeface="Arial"/>
                          <a:cs typeface="Arial"/>
                        </a:rPr>
                        <a:t>Human immunodeficiency virus</a:t>
                      </a:r>
                      <a:endParaRPr lang="en-US" sz="2000">
                        <a:latin typeface="Arial"/>
                        <a:cs typeface="Arial"/>
                      </a:endParaRPr>
                    </a:p>
                  </a:txBody>
                  <a:tcPr/>
                </a:tc>
                <a:tc>
                  <a:txBody>
                    <a:bodyPr/>
                    <a:lstStyle/>
                    <a:p>
                      <a:r>
                        <a:rPr lang="en-CA" sz="2000">
                          <a:latin typeface="Arial"/>
                          <a:cs typeface="Arial"/>
                        </a:rPr>
                        <a:t>HLA</a:t>
                      </a:r>
                      <a:endParaRPr lang="en-US" sz="2000">
                        <a:latin typeface="Arial"/>
                        <a:cs typeface="Arial"/>
                      </a:endParaRPr>
                    </a:p>
                  </a:txBody>
                  <a:tcPr/>
                </a:tc>
                <a:tc>
                  <a:txBody>
                    <a:bodyPr/>
                    <a:lstStyle/>
                    <a:p>
                      <a:r>
                        <a:rPr lang="en-US" sz="2000">
                          <a:latin typeface="Arial"/>
                          <a:cs typeface="Arial"/>
                        </a:rPr>
                        <a:t>Human leukocyte antigen </a:t>
                      </a:r>
                    </a:p>
                  </a:txBody>
                  <a:tcPr/>
                </a:tc>
                <a:extLst>
                  <a:ext uri="{0D108BD9-81ED-4DB2-BD59-A6C34878D82A}">
                    <a16:rowId xmlns:a16="http://schemas.microsoft.com/office/drawing/2014/main" val="446494465"/>
                  </a:ext>
                </a:extLst>
              </a:tr>
              <a:tr h="0">
                <a:tc>
                  <a:txBody>
                    <a:bodyPr/>
                    <a:lstStyle/>
                    <a:p>
                      <a:pPr lvl="0">
                        <a:buNone/>
                      </a:pPr>
                      <a:r>
                        <a:rPr lang="en-CA" sz="2000">
                          <a:latin typeface="Arial"/>
                          <a:cs typeface="Arial"/>
                        </a:rPr>
                        <a:t>HBV</a:t>
                      </a:r>
                      <a:endParaRPr lang="en-US" sz="2000">
                        <a:latin typeface="Arial"/>
                        <a:cs typeface="Arial"/>
                      </a:endParaRPr>
                    </a:p>
                  </a:txBody>
                  <a:tcPr/>
                </a:tc>
                <a:tc>
                  <a:txBody>
                    <a:bodyPr/>
                    <a:lstStyle/>
                    <a:p>
                      <a:pPr lvl="0">
                        <a:buNone/>
                      </a:pPr>
                      <a:r>
                        <a:rPr lang="en-CA" sz="2000">
                          <a:latin typeface="Arial"/>
                          <a:cs typeface="Arial"/>
                        </a:rPr>
                        <a:t>Hepatitis B virus</a:t>
                      </a:r>
                      <a:endParaRPr lang="en-US" sz="2000">
                        <a:latin typeface="Arial"/>
                        <a:cs typeface="Arial"/>
                      </a:endParaRPr>
                    </a:p>
                  </a:txBody>
                  <a:tcPr/>
                </a:tc>
                <a:tc>
                  <a:txBody>
                    <a:bodyPr/>
                    <a:lstStyle/>
                    <a:p>
                      <a:r>
                        <a:rPr lang="en-CA" sz="2000">
                          <a:latin typeface="Arial"/>
                          <a:cs typeface="Arial"/>
                        </a:rPr>
                        <a:t>HNA</a:t>
                      </a:r>
                      <a:endParaRPr lang="en-US" sz="2000">
                        <a:latin typeface="Arial"/>
                        <a:cs typeface="Arial"/>
                      </a:endParaRPr>
                    </a:p>
                  </a:txBody>
                  <a:tcPr/>
                </a:tc>
                <a:tc>
                  <a:txBody>
                    <a:bodyPr/>
                    <a:lstStyle/>
                    <a:p>
                      <a:r>
                        <a:rPr lang="en-CA" sz="2000">
                          <a:latin typeface="Arial"/>
                          <a:cs typeface="Arial"/>
                        </a:rPr>
                        <a:t>Human neutrophil antigen</a:t>
                      </a:r>
                      <a:endParaRPr lang="en-US" sz="2000">
                        <a:latin typeface="Arial"/>
                        <a:cs typeface="Arial"/>
                      </a:endParaRPr>
                    </a:p>
                  </a:txBody>
                  <a:tcPr/>
                </a:tc>
                <a:extLst>
                  <a:ext uri="{0D108BD9-81ED-4DB2-BD59-A6C34878D82A}">
                    <a16:rowId xmlns:a16="http://schemas.microsoft.com/office/drawing/2014/main" val="561082249"/>
                  </a:ext>
                </a:extLst>
              </a:tr>
              <a:tr h="0">
                <a:tc>
                  <a:txBody>
                    <a:bodyPr/>
                    <a:lstStyle/>
                    <a:p>
                      <a:pPr lvl="0">
                        <a:buNone/>
                      </a:pPr>
                      <a:r>
                        <a:rPr lang="en-CA" sz="2000">
                          <a:latin typeface="Arial"/>
                          <a:cs typeface="Arial"/>
                        </a:rPr>
                        <a:t>HCV</a:t>
                      </a:r>
                      <a:endParaRPr lang="en-US" sz="2000">
                        <a:latin typeface="Arial"/>
                        <a:cs typeface="Arial"/>
                      </a:endParaRPr>
                    </a:p>
                  </a:txBody>
                  <a:tcPr/>
                </a:tc>
                <a:tc>
                  <a:txBody>
                    <a:bodyPr/>
                    <a:lstStyle/>
                    <a:p>
                      <a:pPr lvl="0">
                        <a:buNone/>
                      </a:pPr>
                      <a:r>
                        <a:rPr lang="en-US" sz="2000">
                          <a:latin typeface="Arial"/>
                          <a:cs typeface="Arial"/>
                        </a:rPr>
                        <a:t>Hepatitis C virus</a:t>
                      </a:r>
                    </a:p>
                  </a:txBody>
                  <a:tcPr/>
                </a:tc>
                <a:tc>
                  <a:txBody>
                    <a:bodyPr/>
                    <a:lstStyle/>
                    <a:p>
                      <a:pPr lvl="0">
                        <a:buNone/>
                      </a:pPr>
                      <a:r>
                        <a:rPr lang="en-US" sz="2000">
                          <a:latin typeface="Arial"/>
                          <a:cs typeface="Arial"/>
                        </a:rPr>
                        <a:t>HBsAg</a:t>
                      </a:r>
                    </a:p>
                  </a:txBody>
                  <a:tcPr/>
                </a:tc>
                <a:tc>
                  <a:txBody>
                    <a:bodyPr/>
                    <a:lstStyle/>
                    <a:p>
                      <a:pPr lvl="0">
                        <a:buNone/>
                      </a:pPr>
                      <a:r>
                        <a:rPr lang="en-US" sz="2000">
                          <a:latin typeface="Arial"/>
                          <a:cs typeface="Arial"/>
                        </a:rPr>
                        <a:t>Hepatitis B surface antigen</a:t>
                      </a:r>
                    </a:p>
                  </a:txBody>
                  <a:tcPr/>
                </a:tc>
                <a:extLst>
                  <a:ext uri="{0D108BD9-81ED-4DB2-BD59-A6C34878D82A}">
                    <a16:rowId xmlns:a16="http://schemas.microsoft.com/office/drawing/2014/main" val="1432781133"/>
                  </a:ext>
                </a:extLst>
              </a:tr>
              <a:tr h="0">
                <a:tc>
                  <a:txBody>
                    <a:bodyPr/>
                    <a:lstStyle/>
                    <a:p>
                      <a:pPr lvl="0">
                        <a:buNone/>
                      </a:pPr>
                      <a:r>
                        <a:rPr lang="en-CA" sz="2000">
                          <a:latin typeface="Arial"/>
                          <a:cs typeface="Arial"/>
                        </a:rPr>
                        <a:t>DIC</a:t>
                      </a:r>
                    </a:p>
                  </a:txBody>
                  <a:tcPr/>
                </a:tc>
                <a:tc>
                  <a:txBody>
                    <a:bodyPr/>
                    <a:lstStyle/>
                    <a:p>
                      <a:pPr lvl="0">
                        <a:buNone/>
                      </a:pPr>
                      <a:r>
                        <a:rPr lang="en-US" sz="2000">
                          <a:latin typeface="Arial"/>
                          <a:cs typeface="Arial"/>
                        </a:rPr>
                        <a:t>Disseminated intravascular coagulation</a:t>
                      </a:r>
                    </a:p>
                  </a:txBody>
                  <a:tcPr/>
                </a:tc>
                <a:tc>
                  <a:txBody>
                    <a:bodyPr/>
                    <a:lstStyle/>
                    <a:p>
                      <a:pPr lvl="0">
                        <a:buNone/>
                      </a:pPr>
                      <a:r>
                        <a:rPr lang="en-US" sz="2000" err="1">
                          <a:latin typeface="Arial"/>
                          <a:cs typeface="Arial"/>
                        </a:rPr>
                        <a:t>aPTT</a:t>
                      </a:r>
                    </a:p>
                  </a:txBody>
                  <a:tcPr/>
                </a:tc>
                <a:tc>
                  <a:txBody>
                    <a:bodyPr/>
                    <a:lstStyle/>
                    <a:p>
                      <a:pPr lvl="0">
                        <a:buNone/>
                      </a:pPr>
                      <a:r>
                        <a:rPr lang="en-US" sz="2000">
                          <a:latin typeface="Arial"/>
                          <a:cs typeface="Arial"/>
                        </a:rPr>
                        <a:t>Activated prothrombin time</a:t>
                      </a:r>
                    </a:p>
                  </a:txBody>
                  <a:tcPr/>
                </a:tc>
                <a:extLst>
                  <a:ext uri="{0D108BD9-81ED-4DB2-BD59-A6C34878D82A}">
                    <a16:rowId xmlns:a16="http://schemas.microsoft.com/office/drawing/2014/main" val="4151697098"/>
                  </a:ext>
                </a:extLst>
              </a:tr>
              <a:tr h="0">
                <a:tc>
                  <a:txBody>
                    <a:bodyPr/>
                    <a:lstStyle/>
                    <a:p>
                      <a:pPr lvl="0">
                        <a:buNone/>
                      </a:pPr>
                      <a:r>
                        <a:rPr lang="en-CA" sz="2000">
                          <a:latin typeface="Arial"/>
                          <a:cs typeface="Arial"/>
                        </a:rPr>
                        <a:t>TNBP</a:t>
                      </a:r>
                    </a:p>
                  </a:txBody>
                  <a:tcPr/>
                </a:tc>
                <a:tc>
                  <a:txBody>
                    <a:bodyPr/>
                    <a:lstStyle/>
                    <a:p>
                      <a:pPr lvl="0">
                        <a:buNone/>
                      </a:pPr>
                      <a:r>
                        <a:rPr lang="en-US" sz="2000">
                          <a:latin typeface="Arial"/>
                          <a:cs typeface="Arial"/>
                        </a:rPr>
                        <a:t>Tri(</a:t>
                      </a:r>
                      <a:r>
                        <a:rPr lang="en-US" sz="2000" err="1">
                          <a:latin typeface="Arial"/>
                          <a:cs typeface="Arial"/>
                        </a:rPr>
                        <a:t>nbutyl</a:t>
                      </a:r>
                      <a:r>
                        <a:rPr lang="en-US" sz="2000">
                          <a:latin typeface="Arial"/>
                          <a:cs typeface="Arial"/>
                        </a:rPr>
                        <a:t>)- phosphate  </a:t>
                      </a:r>
                      <a:endParaRPr lang="en-US"/>
                    </a:p>
                  </a:txBody>
                  <a:tcPr/>
                </a:tc>
                <a:tc>
                  <a:txBody>
                    <a:bodyPr/>
                    <a:lstStyle/>
                    <a:p>
                      <a:pPr lvl="0">
                        <a:buNone/>
                      </a:pPr>
                      <a:r>
                        <a:rPr lang="en-US" sz="2000">
                          <a:latin typeface="Arial"/>
                          <a:cs typeface="Arial"/>
                        </a:rPr>
                        <a:t>INR</a:t>
                      </a:r>
                    </a:p>
                  </a:txBody>
                  <a:tcPr/>
                </a:tc>
                <a:tc>
                  <a:txBody>
                    <a:bodyPr/>
                    <a:lstStyle/>
                    <a:p>
                      <a:pPr lvl="0">
                        <a:buNone/>
                      </a:pPr>
                      <a:r>
                        <a:rPr lang="en-US" sz="2000">
                          <a:latin typeface="Arial"/>
                          <a:cs typeface="Arial"/>
                        </a:rPr>
                        <a:t>International normalized ratio</a:t>
                      </a:r>
                    </a:p>
                  </a:txBody>
                  <a:tcPr/>
                </a:tc>
                <a:extLst>
                  <a:ext uri="{0D108BD9-81ED-4DB2-BD59-A6C34878D82A}">
                    <a16:rowId xmlns:a16="http://schemas.microsoft.com/office/drawing/2014/main" val="457400394"/>
                  </a:ext>
                </a:extLst>
              </a:tr>
            </a:tbl>
          </a:graphicData>
        </a:graphic>
      </p:graphicFrame>
      <p:sp>
        <p:nvSpPr>
          <p:cNvPr id="6" name="TextBox 5">
            <a:extLst>
              <a:ext uri="{FF2B5EF4-FFF2-40B4-BE49-F238E27FC236}">
                <a16:creationId xmlns:a16="http://schemas.microsoft.com/office/drawing/2014/main" id="{84F0A12F-551A-FE49-07E5-30A43A744F96}"/>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29869348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790B60-066A-0489-A945-7F98DF110B90}"/>
              </a:ext>
            </a:extLst>
          </p:cNvPr>
          <p:cNvSpPr>
            <a:spLocks noGrp="1"/>
          </p:cNvSpPr>
          <p:nvPr>
            <p:ph type="title"/>
          </p:nvPr>
        </p:nvSpPr>
        <p:spPr>
          <a:xfrm>
            <a:off x="801218" y="267974"/>
            <a:ext cx="10589564" cy="943442"/>
          </a:xfrm>
        </p:spPr>
        <p:txBody>
          <a:bodyPr/>
          <a:lstStyle/>
          <a:p>
            <a:r>
              <a:rPr lang="en-CA"/>
              <a:t>Neonatal and intrauterine transfusions   </a:t>
            </a:r>
          </a:p>
        </p:txBody>
      </p:sp>
      <p:sp>
        <p:nvSpPr>
          <p:cNvPr id="6" name="Text Placeholder 1">
            <a:extLst>
              <a:ext uri="{FF2B5EF4-FFF2-40B4-BE49-F238E27FC236}">
                <a16:creationId xmlns:a16="http://schemas.microsoft.com/office/drawing/2014/main" id="{DD222F13-EBCB-8393-D4B1-F3B78A761F7F}"/>
              </a:ext>
            </a:extLst>
          </p:cNvPr>
          <p:cNvSpPr txBox="1">
            <a:spLocks/>
          </p:cNvSpPr>
          <p:nvPr/>
        </p:nvSpPr>
        <p:spPr>
          <a:xfrm>
            <a:off x="801218" y="2906099"/>
            <a:ext cx="10515600" cy="2045601"/>
          </a:xfrm>
          <a:prstGeom prst="rect">
            <a:avLst/>
          </a:prstGeom>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CA" sz="2400">
                <a:latin typeface="Arial"/>
                <a:cs typeface="Arial"/>
              </a:rPr>
              <a:t>Studies have described solvent detergent plasma use in pediatrics and have included neonatal populations</a:t>
            </a:r>
            <a:r>
              <a:rPr lang="en-CA" sz="2400" baseline="30000">
                <a:latin typeface="Arial"/>
                <a:cs typeface="Arial"/>
              </a:rPr>
              <a:t>9,12 </a:t>
            </a:r>
            <a:r>
              <a:rPr lang="en-US" sz="2400" baseline="30000">
                <a:latin typeface="Arial"/>
                <a:cs typeface="Arial"/>
              </a:rPr>
              <a:t>and Table 7, Product Monograph</a:t>
            </a:r>
            <a:endParaRPr lang="en-CA" sz="2400">
              <a:latin typeface="Arial"/>
              <a:cs typeface="Arial"/>
            </a:endParaRPr>
          </a:p>
          <a:p>
            <a:pPr lvl="1">
              <a:lnSpc>
                <a:spcPct val="100000"/>
              </a:lnSpc>
              <a:buClrTx/>
            </a:pPr>
            <a:r>
              <a:rPr lang="en-CA" sz="2400">
                <a:latin typeface="Arial"/>
                <a:cs typeface="Arial"/>
              </a:rPr>
              <a:t>No indications of harm</a:t>
            </a:r>
          </a:p>
          <a:p>
            <a:pPr lvl="1">
              <a:lnSpc>
                <a:spcPct val="100000"/>
              </a:lnSpc>
              <a:buClrTx/>
            </a:pPr>
            <a:r>
              <a:rPr lang="en-CA" sz="2400">
                <a:latin typeface="Arial"/>
                <a:cs typeface="Arial"/>
              </a:rPr>
              <a:t>No long-term studies</a:t>
            </a:r>
          </a:p>
          <a:p>
            <a:pPr>
              <a:lnSpc>
                <a:spcPct val="100000"/>
              </a:lnSpc>
            </a:pPr>
            <a:r>
              <a:rPr lang="en-CA" sz="2400">
                <a:latin typeface="Arial"/>
                <a:cs typeface="Arial"/>
              </a:rPr>
              <a:t>There are no published studies on intrauterine transfusions.</a:t>
            </a:r>
          </a:p>
        </p:txBody>
      </p:sp>
      <p:sp>
        <p:nvSpPr>
          <p:cNvPr id="4" name="TextBox 3">
            <a:extLst>
              <a:ext uri="{FF2B5EF4-FFF2-40B4-BE49-F238E27FC236}">
                <a16:creationId xmlns:a16="http://schemas.microsoft.com/office/drawing/2014/main" id="{A1546379-71FB-AF56-2855-910C0F373A5B}"/>
              </a:ext>
            </a:extLst>
          </p:cNvPr>
          <p:cNvSpPr txBox="1"/>
          <p:nvPr/>
        </p:nvSpPr>
        <p:spPr>
          <a:xfrm>
            <a:off x="838200" y="1674037"/>
            <a:ext cx="10515599" cy="830997"/>
          </a:xfrm>
          <a:prstGeom prst="rect">
            <a:avLst/>
          </a:prstGeom>
          <a:noFill/>
        </p:spPr>
        <p:txBody>
          <a:bodyPr wrap="square">
            <a:spAutoFit/>
          </a:bodyPr>
          <a:lstStyle/>
          <a:p>
            <a:pPr marL="0" indent="0">
              <a:lnSpc>
                <a:spcPct val="100000"/>
              </a:lnSpc>
              <a:buNone/>
            </a:pPr>
            <a:r>
              <a:rPr lang="en-US" sz="2400" b="1">
                <a:solidFill>
                  <a:srgbClr val="ED1C24"/>
                </a:solidFill>
                <a:latin typeface="Arial"/>
                <a:cs typeface="Arial"/>
              </a:rPr>
              <a:t>Benefit and risks should be assessed before using S/D plasma in these settings.</a:t>
            </a:r>
            <a:endParaRPr lang="en-US" sz="2400" b="1">
              <a:solidFill>
                <a:srgbClr val="ED1C24"/>
              </a:solidFill>
            </a:endParaRPr>
          </a:p>
        </p:txBody>
      </p:sp>
      <p:sp>
        <p:nvSpPr>
          <p:cNvPr id="5" name="TextBox 4">
            <a:extLst>
              <a:ext uri="{FF2B5EF4-FFF2-40B4-BE49-F238E27FC236}">
                <a16:creationId xmlns:a16="http://schemas.microsoft.com/office/drawing/2014/main" id="{AFF59802-8576-A20A-0D05-B962ABF94910}"/>
              </a:ext>
            </a:extLst>
          </p:cNvPr>
          <p:cNvSpPr txBox="1"/>
          <p:nvPr/>
        </p:nvSpPr>
        <p:spPr>
          <a:xfrm>
            <a:off x="6701883" y="4951700"/>
            <a:ext cx="5146287" cy="830997"/>
          </a:xfrm>
          <a:prstGeom prst="rect">
            <a:avLst/>
          </a:prstGeom>
          <a:solidFill>
            <a:schemeClr val="accent4"/>
          </a:solid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References (see slide 37):</a:t>
            </a:r>
          </a:p>
          <a:p>
            <a:pPr marL="342900" indent="-342900">
              <a:buFont typeface="+mj-lt"/>
              <a:buAutoNum type="arabicPeriod" startAt="9"/>
            </a:pPr>
            <a:r>
              <a:rPr lang="en-US" sz="1600" err="1">
                <a:solidFill>
                  <a:schemeClr val="bg1"/>
                </a:solidFill>
                <a:latin typeface="Arial" panose="020B0604020202020204" pitchFamily="34" charset="0"/>
                <a:cs typeface="Arial" panose="020B0604020202020204" pitchFamily="34" charset="0"/>
              </a:rPr>
              <a:t>Spinella</a:t>
            </a:r>
            <a:r>
              <a:rPr lang="en-US" sz="1600">
                <a:solidFill>
                  <a:schemeClr val="bg1"/>
                </a:solidFill>
                <a:latin typeface="Arial" panose="020B0604020202020204" pitchFamily="34" charset="0"/>
                <a:cs typeface="Arial" panose="020B0604020202020204" pitchFamily="34" charset="0"/>
              </a:rPr>
              <a:t> PC et al. Front </a:t>
            </a:r>
            <a:r>
              <a:rPr lang="en-US" sz="1600" err="1">
                <a:solidFill>
                  <a:schemeClr val="bg1"/>
                </a:solidFill>
                <a:latin typeface="Arial" panose="020B0604020202020204" pitchFamily="34" charset="0"/>
                <a:cs typeface="Arial" panose="020B0604020202020204" pitchFamily="34" charset="0"/>
              </a:rPr>
              <a:t>Pediatr</a:t>
            </a:r>
            <a:r>
              <a:rPr lang="en-US" sz="1600">
                <a:solidFill>
                  <a:schemeClr val="bg1"/>
                </a:solidFill>
                <a:latin typeface="Arial" panose="020B0604020202020204" pitchFamily="34" charset="0"/>
                <a:cs typeface="Arial" panose="020B0604020202020204" pitchFamily="34" charset="0"/>
              </a:rPr>
              <a:t>. 2020.</a:t>
            </a:r>
          </a:p>
          <a:p>
            <a:pPr marL="342900" indent="-342900">
              <a:buFont typeface="+mj-lt"/>
              <a:buAutoNum type="arabicPeriod" startAt="12"/>
            </a:pPr>
            <a:r>
              <a:rPr lang="en-US" sz="1600" err="1">
                <a:solidFill>
                  <a:schemeClr val="bg1"/>
                </a:solidFill>
                <a:latin typeface="Arial" panose="020B0604020202020204" pitchFamily="34" charset="0"/>
                <a:cs typeface="Arial" panose="020B0604020202020204" pitchFamily="34" charset="0"/>
              </a:rPr>
              <a:t>Chekrizova</a:t>
            </a:r>
            <a:r>
              <a:rPr lang="en-US" sz="1600">
                <a:solidFill>
                  <a:schemeClr val="bg1"/>
                </a:solidFill>
                <a:latin typeface="Arial" panose="020B0604020202020204" pitchFamily="34" charset="0"/>
                <a:cs typeface="Arial" panose="020B0604020202020204" pitchFamily="34" charset="0"/>
              </a:rPr>
              <a:t> V, Murphy WG. </a:t>
            </a:r>
            <a:r>
              <a:rPr lang="en-US" sz="1600" err="1">
                <a:solidFill>
                  <a:schemeClr val="bg1"/>
                </a:solidFill>
                <a:latin typeface="Arial" panose="020B0604020202020204" pitchFamily="34" charset="0"/>
                <a:cs typeface="Arial" panose="020B0604020202020204" pitchFamily="34" charset="0"/>
              </a:rPr>
              <a:t>Transfus</a:t>
            </a:r>
            <a:r>
              <a:rPr lang="en-US" sz="1600">
                <a:solidFill>
                  <a:schemeClr val="bg1"/>
                </a:solidFill>
                <a:latin typeface="Arial" panose="020B0604020202020204" pitchFamily="34" charset="0"/>
                <a:cs typeface="Arial" panose="020B0604020202020204" pitchFamily="34" charset="0"/>
              </a:rPr>
              <a:t> Med. 2006.</a:t>
            </a:r>
          </a:p>
        </p:txBody>
      </p:sp>
      <p:sp>
        <p:nvSpPr>
          <p:cNvPr id="7" name="TextBox 6">
            <a:extLst>
              <a:ext uri="{FF2B5EF4-FFF2-40B4-BE49-F238E27FC236}">
                <a16:creationId xmlns:a16="http://schemas.microsoft.com/office/drawing/2014/main" id="{8524BC09-0ED7-91F4-3BF1-62F59BF6DBBE}"/>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9362300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462EF0-110D-CA14-5811-8EE8FFF87C5E}"/>
              </a:ext>
            </a:extLst>
          </p:cNvPr>
          <p:cNvSpPr>
            <a:spLocks noGrp="1"/>
          </p:cNvSpPr>
          <p:nvPr>
            <p:ph type="title"/>
          </p:nvPr>
        </p:nvSpPr>
        <p:spPr/>
        <p:txBody>
          <a:bodyPr/>
          <a:lstStyle/>
          <a:p>
            <a:r>
              <a:rPr lang="en-US"/>
              <a:t>For a full list of other special patient populations and for more information, please refer to the Octaplasma Product Monograph.</a:t>
            </a:r>
          </a:p>
        </p:txBody>
      </p:sp>
      <p:sp>
        <p:nvSpPr>
          <p:cNvPr id="5" name="TextBox 4">
            <a:extLst>
              <a:ext uri="{FF2B5EF4-FFF2-40B4-BE49-F238E27FC236}">
                <a16:creationId xmlns:a16="http://schemas.microsoft.com/office/drawing/2014/main" id="{3EC89BEC-30EF-A3C7-30DE-2A63DC7D4A57}"/>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Our product portfolio (octapharma.ca)</a:t>
            </a:r>
            <a:r>
              <a:rPr lang="en-CA" sz="1100" b="0" i="0">
                <a:solidFill>
                  <a:schemeClr val="bg1"/>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3579343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019556-7B87-4997-8366-1D4CEA4F518E}"/>
              </a:ext>
            </a:extLst>
          </p:cNvPr>
          <p:cNvSpPr>
            <a:spLocks noGrp="1"/>
          </p:cNvSpPr>
          <p:nvPr>
            <p:ph type="title"/>
          </p:nvPr>
        </p:nvSpPr>
        <p:spPr/>
        <p:txBody>
          <a:bodyPr/>
          <a:lstStyle/>
          <a:p>
            <a:r>
              <a:rPr lang="en-US"/>
              <a:t>Summary of benefits</a:t>
            </a:r>
          </a:p>
        </p:txBody>
      </p:sp>
      <p:pic>
        <p:nvPicPr>
          <p:cNvPr id="2" name="Picture 1">
            <a:extLst>
              <a:ext uri="{FF2B5EF4-FFF2-40B4-BE49-F238E27FC236}">
                <a16:creationId xmlns:a16="http://schemas.microsoft.com/office/drawing/2014/main" id="{1444F65B-4547-1C3E-EBB1-256218B8B3EA}"/>
              </a:ext>
            </a:extLst>
          </p:cNvPr>
          <p:cNvPicPr>
            <a:picLocks noChangeAspect="1"/>
          </p:cNvPicPr>
          <p:nvPr/>
        </p:nvPicPr>
        <p:blipFill>
          <a:blip r:embed="rId4"/>
          <a:stretch>
            <a:fillRect/>
          </a:stretch>
        </p:blipFill>
        <p:spPr>
          <a:xfrm>
            <a:off x="730620" y="1354836"/>
            <a:ext cx="4148328" cy="4148328"/>
          </a:xfrm>
          <a:prstGeom prst="rect">
            <a:avLst/>
          </a:prstGeom>
        </p:spPr>
      </p:pic>
      <p:sp>
        <p:nvSpPr>
          <p:cNvPr id="5" name="TextBox 4">
            <a:extLst>
              <a:ext uri="{FF2B5EF4-FFF2-40B4-BE49-F238E27FC236}">
                <a16:creationId xmlns:a16="http://schemas.microsoft.com/office/drawing/2014/main" id="{5E17A9A7-3DFC-B2B3-EC18-11E01CAA6E04}"/>
              </a:ext>
            </a:extLst>
          </p:cNvPr>
          <p:cNvSpPr txBox="1"/>
          <p:nvPr/>
        </p:nvSpPr>
        <p:spPr>
          <a:xfrm>
            <a:off x="6713034" y="5984463"/>
            <a:ext cx="5229923" cy="769441"/>
          </a:xfrm>
          <a:prstGeom prst="rect">
            <a:avLst/>
          </a:prstGeom>
          <a:noFill/>
        </p:spPr>
        <p:txBody>
          <a:bodyPr wrap="square">
            <a:spAutoFit/>
          </a:bodyPr>
          <a:lstStyle/>
          <a:p>
            <a:pPr algn="l" rtl="0" fontAlgn="base"/>
            <a:r>
              <a:rPr lang="en-CA" sz="1100" b="0" i="0" u="none" strike="noStrike">
                <a:solidFill>
                  <a:schemeClr val="bg1"/>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Our product portfolio (octapharma.ca)</a:t>
            </a:r>
            <a:r>
              <a:rPr lang="en-CA" sz="1100" b="0" i="0">
                <a:solidFill>
                  <a:schemeClr val="bg1"/>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28857396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DD91B6-4026-E6D3-2F45-62B3EB23CC15}"/>
              </a:ext>
            </a:extLst>
          </p:cNvPr>
          <p:cNvSpPr>
            <a:spLocks noGrp="1"/>
          </p:cNvSpPr>
          <p:nvPr>
            <p:ph type="body" sz="quarter" idx="13"/>
          </p:nvPr>
        </p:nvSpPr>
        <p:spPr>
          <a:xfrm>
            <a:off x="668383" y="973183"/>
            <a:ext cx="7302500" cy="4724400"/>
          </a:xfrm>
        </p:spPr>
        <p:txBody>
          <a:bodyPr>
            <a:normAutofit/>
          </a:bodyPr>
          <a:lstStyle/>
          <a:p>
            <a:pPr>
              <a:lnSpc>
                <a:spcPct val="100000"/>
              </a:lnSpc>
              <a:spcBef>
                <a:spcPts val="600"/>
              </a:spcBef>
            </a:pPr>
            <a:r>
              <a:rPr lang="en-CA" sz="2400">
                <a:latin typeface="Arial"/>
                <a:cs typeface="Arial"/>
              </a:rPr>
              <a:t>Pathogen inactivation enhances safety profile </a:t>
            </a:r>
          </a:p>
          <a:p>
            <a:pPr>
              <a:lnSpc>
                <a:spcPct val="100000"/>
              </a:lnSpc>
              <a:spcBef>
                <a:spcPts val="600"/>
              </a:spcBef>
            </a:pPr>
            <a:r>
              <a:rPr lang="en-CA" sz="2400">
                <a:latin typeface="Arial"/>
                <a:cs typeface="Arial"/>
              </a:rPr>
              <a:t>May potentially decrease incidence of adverse reactions: allergic</a:t>
            </a:r>
            <a:r>
              <a:rPr lang="en-CA" sz="2400" baseline="30000">
                <a:latin typeface="Arial"/>
                <a:cs typeface="Arial"/>
              </a:rPr>
              <a:t>1-3</a:t>
            </a:r>
            <a:r>
              <a:rPr lang="en-CA" sz="2400">
                <a:latin typeface="Arial"/>
                <a:cs typeface="Arial"/>
              </a:rPr>
              <a:t>, TRALI</a:t>
            </a:r>
            <a:r>
              <a:rPr lang="en-CA" sz="2400" baseline="30000">
                <a:latin typeface="Arial"/>
                <a:cs typeface="Arial"/>
              </a:rPr>
              <a:t>4,5</a:t>
            </a:r>
            <a:r>
              <a:rPr lang="en-CA" sz="2400">
                <a:latin typeface="Arial"/>
                <a:cs typeface="Arial"/>
              </a:rPr>
              <a:t>, other immunologic reactions</a:t>
            </a:r>
          </a:p>
          <a:p>
            <a:pPr>
              <a:lnSpc>
                <a:spcPct val="100000"/>
              </a:lnSpc>
              <a:spcBef>
                <a:spcPts val="600"/>
              </a:spcBef>
            </a:pPr>
            <a:r>
              <a:rPr lang="en-CA" sz="2400">
                <a:latin typeface="Arial"/>
                <a:cs typeface="Arial"/>
              </a:rPr>
              <a:t>Consistent levels of coagulation factors</a:t>
            </a:r>
          </a:p>
          <a:p>
            <a:pPr>
              <a:lnSpc>
                <a:spcPct val="100000"/>
              </a:lnSpc>
              <a:spcBef>
                <a:spcPts val="600"/>
              </a:spcBef>
            </a:pPr>
            <a:r>
              <a:rPr lang="en-CA" sz="2400">
                <a:latin typeface="Arial"/>
                <a:cs typeface="Arial"/>
              </a:rPr>
              <a:t>Consistent unit volume</a:t>
            </a:r>
          </a:p>
          <a:p>
            <a:pPr marL="0" indent="0">
              <a:lnSpc>
                <a:spcPct val="100000"/>
              </a:lnSpc>
              <a:spcBef>
                <a:spcPts val="600"/>
              </a:spcBef>
              <a:buNone/>
            </a:pPr>
            <a:endParaRPr lang="en-CA" sz="2400">
              <a:latin typeface="Arial"/>
              <a:cs typeface="Arial"/>
            </a:endParaRPr>
          </a:p>
          <a:p>
            <a:pPr marL="0" indent="0">
              <a:lnSpc>
                <a:spcPct val="100000"/>
              </a:lnSpc>
              <a:spcBef>
                <a:spcPts val="600"/>
              </a:spcBef>
              <a:buNone/>
            </a:pPr>
            <a:r>
              <a:rPr lang="en-CA" sz="2200" b="1">
                <a:solidFill>
                  <a:srgbClr val="FF0000"/>
                </a:solidFill>
                <a:latin typeface="Arial"/>
                <a:cs typeface="Arial"/>
              </a:rPr>
              <a:t>System benefits</a:t>
            </a:r>
          </a:p>
          <a:p>
            <a:pPr>
              <a:lnSpc>
                <a:spcPct val="100000"/>
              </a:lnSpc>
              <a:spcBef>
                <a:spcPts val="600"/>
              </a:spcBef>
            </a:pPr>
            <a:r>
              <a:rPr lang="en-CA" sz="2400">
                <a:latin typeface="Arial"/>
                <a:cs typeface="Arial"/>
              </a:rPr>
              <a:t>Increased Canadian plasma available for fractionation</a:t>
            </a:r>
            <a:endParaRPr lang="en-US" sz="2400">
              <a:latin typeface="Arial"/>
              <a:cs typeface="Arial"/>
            </a:endParaRPr>
          </a:p>
        </p:txBody>
      </p:sp>
      <p:sp>
        <p:nvSpPr>
          <p:cNvPr id="3" name="Title 2">
            <a:extLst>
              <a:ext uri="{FF2B5EF4-FFF2-40B4-BE49-F238E27FC236}">
                <a16:creationId xmlns:a16="http://schemas.microsoft.com/office/drawing/2014/main" id="{DE7C84F1-8D45-A533-16F3-956C6D17A789}"/>
              </a:ext>
            </a:extLst>
          </p:cNvPr>
          <p:cNvSpPr>
            <a:spLocks noGrp="1"/>
          </p:cNvSpPr>
          <p:nvPr>
            <p:ph type="title"/>
          </p:nvPr>
        </p:nvSpPr>
        <p:spPr>
          <a:xfrm>
            <a:off x="511391" y="25565"/>
            <a:ext cx="10589564" cy="943442"/>
          </a:xfrm>
        </p:spPr>
        <p:txBody>
          <a:bodyPr/>
          <a:lstStyle/>
          <a:p>
            <a:r>
              <a:rPr lang="en-CA"/>
              <a:t>Summary of benefits: S/D plasma</a:t>
            </a:r>
            <a:endParaRPr lang="en-US"/>
          </a:p>
        </p:txBody>
      </p:sp>
      <p:pic>
        <p:nvPicPr>
          <p:cNvPr id="4" name="Picture 3">
            <a:extLst>
              <a:ext uri="{FF2B5EF4-FFF2-40B4-BE49-F238E27FC236}">
                <a16:creationId xmlns:a16="http://schemas.microsoft.com/office/drawing/2014/main" id="{381EA395-74BD-4CFB-178C-5211F9250FDE}"/>
              </a:ext>
            </a:extLst>
          </p:cNvPr>
          <p:cNvPicPr>
            <a:picLocks noChangeAspect="1"/>
          </p:cNvPicPr>
          <p:nvPr/>
        </p:nvPicPr>
        <p:blipFill>
          <a:blip r:embed="rId4"/>
          <a:stretch>
            <a:fillRect/>
          </a:stretch>
        </p:blipFill>
        <p:spPr>
          <a:xfrm>
            <a:off x="8277267" y="654770"/>
            <a:ext cx="3314700" cy="3314700"/>
          </a:xfrm>
          <a:prstGeom prst="rect">
            <a:avLst/>
          </a:prstGeom>
        </p:spPr>
      </p:pic>
      <p:sp>
        <p:nvSpPr>
          <p:cNvPr id="8" name="TextBox 7">
            <a:extLst>
              <a:ext uri="{FF2B5EF4-FFF2-40B4-BE49-F238E27FC236}">
                <a16:creationId xmlns:a16="http://schemas.microsoft.com/office/drawing/2014/main" id="{F541E72C-907D-0A0B-AE67-AADB997C28A3}"/>
              </a:ext>
            </a:extLst>
          </p:cNvPr>
          <p:cNvSpPr txBox="1"/>
          <p:nvPr/>
        </p:nvSpPr>
        <p:spPr>
          <a:xfrm>
            <a:off x="7064130" y="3969470"/>
            <a:ext cx="4945731" cy="1815882"/>
          </a:xfrm>
          <a:prstGeom prst="rect">
            <a:avLst/>
          </a:prstGeom>
          <a:solidFill>
            <a:schemeClr val="accent4"/>
          </a:solid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References (see slide 37):</a:t>
            </a:r>
          </a:p>
          <a:p>
            <a:pPr marL="342900" indent="-342900">
              <a:buFont typeface="+mj-lt"/>
              <a:buAutoNum type="arabicPeriod"/>
            </a:pPr>
            <a:r>
              <a:rPr lang="en-US" sz="1600" err="1">
                <a:solidFill>
                  <a:schemeClr val="bg1"/>
                </a:solidFill>
                <a:latin typeface="Arial" panose="020B0604020202020204" pitchFamily="34" charset="0"/>
                <a:cs typeface="Arial" panose="020B0604020202020204" pitchFamily="34" charset="0"/>
              </a:rPr>
              <a:t>Saadah</a:t>
            </a:r>
            <a:r>
              <a:rPr lang="en-US" sz="1600">
                <a:solidFill>
                  <a:schemeClr val="bg1"/>
                </a:solidFill>
                <a:latin typeface="Arial" panose="020B0604020202020204" pitchFamily="34" charset="0"/>
                <a:cs typeface="Arial" panose="020B0604020202020204" pitchFamily="34" charset="0"/>
              </a:rPr>
              <a:t> NH et al. </a:t>
            </a:r>
            <a:r>
              <a:rPr lang="en-US" sz="1600" err="1">
                <a:solidFill>
                  <a:schemeClr val="bg1"/>
                </a:solidFill>
                <a:latin typeface="Arial" panose="020B0604020202020204" pitchFamily="34" charset="0"/>
                <a:cs typeface="Arial" panose="020B0604020202020204" pitchFamily="34" charset="0"/>
              </a:rPr>
              <a:t>Haematologica</a:t>
            </a:r>
            <a:r>
              <a:rPr lang="en-US" sz="1600">
                <a:solidFill>
                  <a:schemeClr val="bg1"/>
                </a:solidFill>
                <a:latin typeface="Arial" panose="020B0604020202020204" pitchFamily="34" charset="0"/>
                <a:cs typeface="Arial" panose="020B0604020202020204" pitchFamily="34" charset="0"/>
              </a:rPr>
              <a:t> 2020.</a:t>
            </a:r>
          </a:p>
          <a:p>
            <a:pPr marL="342900" indent="-342900">
              <a:buFont typeface="+mj-lt"/>
              <a:buAutoNum type="arabicPeriod"/>
            </a:pPr>
            <a:r>
              <a:rPr lang="en-US" sz="1600" err="1">
                <a:solidFill>
                  <a:schemeClr val="bg1"/>
                </a:solidFill>
                <a:latin typeface="Arial" panose="020B0604020202020204" pitchFamily="34" charset="0"/>
                <a:cs typeface="Arial" panose="020B0604020202020204" pitchFamily="34" charset="0"/>
              </a:rPr>
              <a:t>Liumbruno</a:t>
            </a:r>
            <a:r>
              <a:rPr lang="en-US" sz="1600">
                <a:solidFill>
                  <a:schemeClr val="bg1"/>
                </a:solidFill>
                <a:latin typeface="Arial" panose="020B0604020202020204" pitchFamily="34" charset="0"/>
                <a:cs typeface="Arial" panose="020B0604020202020204" pitchFamily="34" charset="0"/>
              </a:rPr>
              <a:t> GM, </a:t>
            </a:r>
            <a:r>
              <a:rPr lang="en-US" sz="1600" err="1">
                <a:solidFill>
                  <a:schemeClr val="bg1"/>
                </a:solidFill>
                <a:latin typeface="Arial" panose="020B0604020202020204" pitchFamily="34" charset="0"/>
                <a:cs typeface="Arial" panose="020B0604020202020204" pitchFamily="34" charset="0"/>
              </a:rPr>
              <a:t>Franchini</a:t>
            </a:r>
            <a:r>
              <a:rPr lang="en-US" sz="1600">
                <a:solidFill>
                  <a:schemeClr val="bg1"/>
                </a:solidFill>
                <a:latin typeface="Arial" panose="020B0604020202020204" pitchFamily="34" charset="0"/>
                <a:cs typeface="Arial" panose="020B0604020202020204" pitchFamily="34" charset="0"/>
              </a:rPr>
              <a:t> M. J </a:t>
            </a:r>
            <a:r>
              <a:rPr lang="en-US" sz="1600" err="1">
                <a:solidFill>
                  <a:schemeClr val="bg1"/>
                </a:solidFill>
                <a:latin typeface="Arial" panose="020B0604020202020204" pitchFamily="34" charset="0"/>
                <a:cs typeface="Arial" panose="020B0604020202020204" pitchFamily="34" charset="0"/>
              </a:rPr>
              <a:t>Thromb</a:t>
            </a:r>
            <a:r>
              <a:rPr lang="en-US" sz="1600">
                <a:solidFill>
                  <a:schemeClr val="bg1"/>
                </a:solidFill>
                <a:latin typeface="Arial" panose="020B0604020202020204" pitchFamily="34" charset="0"/>
                <a:cs typeface="Arial" panose="020B0604020202020204" pitchFamily="34" charset="0"/>
              </a:rPr>
              <a:t> Thrombolysis 2015. </a:t>
            </a:r>
          </a:p>
          <a:p>
            <a:pPr marL="342900" indent="-342900">
              <a:buFont typeface="+mj-lt"/>
              <a:buAutoNum type="arabicPeriod"/>
            </a:pPr>
            <a:r>
              <a:rPr lang="en-US" sz="1600">
                <a:solidFill>
                  <a:schemeClr val="bg1"/>
                </a:solidFill>
                <a:latin typeface="Arial" panose="020B0604020202020204" pitchFamily="34" charset="0"/>
                <a:cs typeface="Arial" panose="020B0604020202020204" pitchFamily="34" charset="0"/>
              </a:rPr>
              <a:t>McGonigle AM et al. Transfusion 2020.</a:t>
            </a:r>
          </a:p>
          <a:p>
            <a:pPr marL="342900" indent="-342900">
              <a:buFont typeface="+mj-lt"/>
              <a:buAutoNum type="arabicPeriod"/>
            </a:pPr>
            <a:r>
              <a:rPr lang="da-DK" sz="1600">
                <a:solidFill>
                  <a:schemeClr val="bg1"/>
                </a:solidFill>
                <a:latin typeface="Arial" panose="020B0604020202020204" pitchFamily="34" charset="0"/>
                <a:cs typeface="Arial" panose="020B0604020202020204" pitchFamily="34" charset="0"/>
              </a:rPr>
              <a:t>Klanderman RB et al. Transfusion 2022.</a:t>
            </a:r>
          </a:p>
          <a:p>
            <a:pPr marL="342900" indent="-342900">
              <a:buFont typeface="+mj-lt"/>
              <a:buAutoNum type="arabicPeriod"/>
            </a:pPr>
            <a:r>
              <a:rPr lang="da-DK" sz="1600">
                <a:solidFill>
                  <a:schemeClr val="bg1"/>
                </a:solidFill>
                <a:latin typeface="Arial" panose="020B0604020202020204" pitchFamily="34" charset="0"/>
                <a:cs typeface="Arial" panose="020B0604020202020204" pitchFamily="34" charset="0"/>
              </a:rPr>
              <a:t>Sachs UJ et al. Transfusion 2005</a:t>
            </a:r>
            <a:endParaRPr lang="en-US" sz="160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C809829-B01C-B55E-E54C-637EB4ACFC20}"/>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14120932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019556-7B87-4997-8366-1D4CEA4F518E}"/>
              </a:ext>
            </a:extLst>
          </p:cNvPr>
          <p:cNvSpPr>
            <a:spLocks noGrp="1"/>
          </p:cNvSpPr>
          <p:nvPr>
            <p:ph type="title"/>
          </p:nvPr>
        </p:nvSpPr>
        <p:spPr/>
        <p:txBody>
          <a:bodyPr/>
          <a:lstStyle/>
          <a:p>
            <a:r>
              <a:rPr lang="en-US"/>
              <a:t>Additional resources</a:t>
            </a:r>
            <a:br>
              <a:rPr lang="en-US"/>
            </a:br>
            <a:endParaRPr lang="en-US"/>
          </a:p>
        </p:txBody>
      </p:sp>
      <p:pic>
        <p:nvPicPr>
          <p:cNvPr id="9" name="Picture 2" descr="Icon&#10;&#10;Description automatically generated">
            <a:extLst>
              <a:ext uri="{FF2B5EF4-FFF2-40B4-BE49-F238E27FC236}">
                <a16:creationId xmlns:a16="http://schemas.microsoft.com/office/drawing/2014/main" id="{6AA4C750-08DA-2D49-5A10-92C179D2B2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604" y="1017233"/>
            <a:ext cx="5308147" cy="50314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Graphical user interface, website&#10;&#10;Description automatically generated">
            <a:extLst>
              <a:ext uri="{FF2B5EF4-FFF2-40B4-BE49-F238E27FC236}">
                <a16:creationId xmlns:a16="http://schemas.microsoft.com/office/drawing/2014/main" id="{B28D3166-699C-81F7-A6CD-FE690233AC73}"/>
              </a:ext>
            </a:extLst>
          </p:cNvPr>
          <p:cNvPicPr>
            <a:picLocks noChangeAspect="1"/>
          </p:cNvPicPr>
          <p:nvPr/>
        </p:nvPicPr>
        <p:blipFill rotWithShape="1">
          <a:blip r:embed="rId5"/>
          <a:srcRect l="4040" r="2424" b="2076"/>
          <a:stretch/>
        </p:blipFill>
        <p:spPr>
          <a:xfrm>
            <a:off x="974889" y="1544375"/>
            <a:ext cx="4303091" cy="2629559"/>
          </a:xfrm>
          <a:prstGeom prst="rect">
            <a:avLst/>
          </a:prstGeom>
        </p:spPr>
      </p:pic>
      <p:sp>
        <p:nvSpPr>
          <p:cNvPr id="3" name="TextBox 2">
            <a:extLst>
              <a:ext uri="{FF2B5EF4-FFF2-40B4-BE49-F238E27FC236}">
                <a16:creationId xmlns:a16="http://schemas.microsoft.com/office/drawing/2014/main" id="{A98D8B78-4554-0ED2-13EF-A3FFE235AEA8}"/>
              </a:ext>
            </a:extLst>
          </p:cNvPr>
          <p:cNvSpPr txBox="1"/>
          <p:nvPr/>
        </p:nvSpPr>
        <p:spPr>
          <a:xfrm>
            <a:off x="6713034" y="5984463"/>
            <a:ext cx="5229923" cy="769441"/>
          </a:xfrm>
          <a:prstGeom prst="rect">
            <a:avLst/>
          </a:prstGeom>
          <a:noFill/>
        </p:spPr>
        <p:txBody>
          <a:bodyPr wrap="square">
            <a:spAutoFit/>
          </a:bodyPr>
          <a:lstStyle/>
          <a:p>
            <a:pPr algn="l" rtl="0" fontAlgn="base"/>
            <a:r>
              <a:rPr lang="en-CA" sz="1100" b="0" i="0" u="none" strike="noStrike">
                <a:solidFill>
                  <a:schemeClr val="bg1"/>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Our product portfolio (octapharma.ca)</a:t>
            </a:r>
            <a:r>
              <a:rPr lang="en-CA" sz="1100" b="0" i="0">
                <a:solidFill>
                  <a:schemeClr val="bg1"/>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7833524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93C04CD-BBCB-7850-6602-C09734A310DE}"/>
              </a:ext>
            </a:extLst>
          </p:cNvPr>
          <p:cNvSpPr>
            <a:spLocks noGrp="1"/>
          </p:cNvSpPr>
          <p:nvPr>
            <p:ph type="body" sz="quarter" idx="13"/>
          </p:nvPr>
        </p:nvSpPr>
        <p:spPr>
          <a:xfrm>
            <a:off x="411481" y="1143000"/>
            <a:ext cx="11384280" cy="5069456"/>
          </a:xfrm>
        </p:spPr>
        <p:txBody>
          <a:bodyPr>
            <a:normAutofit fontScale="92500" lnSpcReduction="10000"/>
          </a:bodyPr>
          <a:lstStyle/>
          <a:p>
            <a:endParaRPr lang="en-US" sz="2400">
              <a:latin typeface="Arial"/>
              <a:cs typeface="Arial"/>
            </a:endParaRPr>
          </a:p>
          <a:p>
            <a:r>
              <a:rPr lang="en-US" sz="2400" err="1">
                <a:latin typeface="Arial"/>
                <a:cs typeface="Arial"/>
              </a:rPr>
              <a:t>Octapharma</a:t>
            </a:r>
            <a:r>
              <a:rPr lang="en-US" sz="2400">
                <a:latin typeface="Arial"/>
                <a:cs typeface="Arial"/>
              </a:rPr>
              <a:t> Canada website (</a:t>
            </a:r>
            <a:r>
              <a:rPr lang="en-US" sz="2400">
                <a:latin typeface="Arial"/>
                <a:cs typeface="Arial"/>
                <a:hlinkClick r:id="rId4"/>
              </a:rPr>
              <a:t>https://octapharma.ca</a:t>
            </a:r>
            <a:r>
              <a:rPr lang="en-US" sz="2400">
                <a:latin typeface="Arial"/>
                <a:cs typeface="Arial"/>
              </a:rPr>
              <a:t>)</a:t>
            </a:r>
            <a:endParaRPr lang="en-US" sz="2400">
              <a:highlight>
                <a:srgbClr val="FFFF00"/>
              </a:highlight>
            </a:endParaRPr>
          </a:p>
          <a:p>
            <a:r>
              <a:rPr lang="en-US" sz="2400" err="1">
                <a:latin typeface="Arial"/>
                <a:cs typeface="Arial"/>
              </a:rPr>
              <a:t>Octaplasma</a:t>
            </a:r>
            <a:r>
              <a:rPr lang="en-US" sz="2400">
                <a:latin typeface="Arial"/>
                <a:cs typeface="Arial"/>
              </a:rPr>
              <a:t> product monograph</a:t>
            </a:r>
            <a:endParaRPr lang="en-US" sz="2400"/>
          </a:p>
          <a:p>
            <a:pPr indent="228600">
              <a:buNone/>
            </a:pPr>
            <a:r>
              <a:rPr lang="en-US" sz="2400">
                <a:latin typeface="Arial"/>
                <a:cs typeface="Arial"/>
              </a:rPr>
              <a:t>(</a:t>
            </a:r>
            <a:r>
              <a:rPr lang="en-US" sz="2400">
                <a:latin typeface="Arial"/>
                <a:cs typeface="Arial"/>
                <a:hlinkClick r:id="rId5"/>
              </a:rPr>
              <a:t>https://octapharma.ca/en/therapies/product-overview</a:t>
            </a:r>
            <a:r>
              <a:rPr lang="en-US" sz="2400">
                <a:latin typeface="Arial"/>
                <a:cs typeface="Arial"/>
              </a:rPr>
              <a:t>)  </a:t>
            </a:r>
          </a:p>
          <a:p>
            <a:endParaRPr lang="en-US" sz="2400">
              <a:latin typeface="Arial"/>
              <a:cs typeface="Arial"/>
            </a:endParaRPr>
          </a:p>
          <a:p>
            <a:r>
              <a:rPr lang="en-US" sz="2400">
                <a:latin typeface="Arial"/>
                <a:cs typeface="Arial"/>
              </a:rPr>
              <a:t>FAQ: Solvent detergent (S/D) treated plasma (</a:t>
            </a:r>
            <a:r>
              <a:rPr lang="en-US" sz="2400" err="1">
                <a:latin typeface="Arial"/>
                <a:cs typeface="Arial"/>
              </a:rPr>
              <a:t>Octaplasma</a:t>
            </a:r>
            <a:r>
              <a:rPr lang="en-US" sz="2400">
                <a:latin typeface="Arial"/>
                <a:cs typeface="Arial"/>
              </a:rPr>
              <a:t>) (under publications on </a:t>
            </a:r>
            <a:r>
              <a:rPr lang="en-US" sz="2400">
                <a:latin typeface="Arial"/>
                <a:cs typeface="Arial"/>
                <a:hlinkClick r:id="rId6"/>
              </a:rPr>
              <a:t>profedu.ca)</a:t>
            </a:r>
          </a:p>
          <a:p>
            <a:pPr marL="457200" indent="0">
              <a:buNone/>
            </a:pPr>
            <a:r>
              <a:rPr lang="en-US" sz="2400">
                <a:latin typeface="Arial"/>
                <a:cs typeface="Arial"/>
              </a:rPr>
              <a:t>Including additional resources:</a:t>
            </a:r>
            <a:r>
              <a:rPr lang="en-US" sz="2800">
                <a:latin typeface="Arial"/>
                <a:cs typeface="Arial"/>
              </a:rPr>
              <a:t> </a:t>
            </a:r>
          </a:p>
          <a:p>
            <a:pPr marL="685800"/>
            <a:r>
              <a:rPr lang="en-US" sz="2400" err="1">
                <a:latin typeface="Arial"/>
                <a:cs typeface="Arial"/>
              </a:rPr>
              <a:t>Octaplasma</a:t>
            </a:r>
            <a:r>
              <a:rPr lang="en-US" sz="2400">
                <a:latin typeface="Arial"/>
                <a:cs typeface="Arial"/>
              </a:rPr>
              <a:t>: Clinical overview slide deck – short version (also available as narrated video) </a:t>
            </a:r>
            <a:endParaRPr lang="en-US"/>
          </a:p>
          <a:p>
            <a:pPr marL="685800"/>
            <a:r>
              <a:rPr lang="en-US" sz="2400" err="1">
                <a:latin typeface="Arial"/>
                <a:cs typeface="Arial"/>
              </a:rPr>
              <a:t>Octaplasma</a:t>
            </a:r>
            <a:r>
              <a:rPr lang="en-US" sz="2400">
                <a:latin typeface="Arial"/>
                <a:cs typeface="Arial"/>
              </a:rPr>
              <a:t>: Information for laboratory technologists slide deck (also available as narrated video) </a:t>
            </a:r>
            <a:endParaRPr lang="en-US" sz="2400"/>
          </a:p>
          <a:p>
            <a:pPr marL="685800"/>
            <a:r>
              <a:rPr lang="en-US" sz="2400" err="1">
                <a:latin typeface="Arial"/>
                <a:cs typeface="Arial"/>
              </a:rPr>
              <a:t>Octaplasma</a:t>
            </a:r>
            <a:r>
              <a:rPr lang="en-US" sz="2400">
                <a:latin typeface="Arial"/>
                <a:cs typeface="Arial"/>
              </a:rPr>
              <a:t> (S/D plasma): One-page clinical summary</a:t>
            </a:r>
          </a:p>
          <a:p>
            <a:endParaRPr lang="en-US" sz="2400"/>
          </a:p>
        </p:txBody>
      </p:sp>
      <p:sp>
        <p:nvSpPr>
          <p:cNvPr id="5" name="Title 4">
            <a:extLst>
              <a:ext uri="{FF2B5EF4-FFF2-40B4-BE49-F238E27FC236}">
                <a16:creationId xmlns:a16="http://schemas.microsoft.com/office/drawing/2014/main" id="{E41A8E17-B973-1814-D3B5-3B9EA6139634}"/>
              </a:ext>
            </a:extLst>
          </p:cNvPr>
          <p:cNvSpPr>
            <a:spLocks noGrp="1"/>
          </p:cNvSpPr>
          <p:nvPr>
            <p:ph type="title"/>
          </p:nvPr>
        </p:nvSpPr>
        <p:spPr/>
        <p:txBody>
          <a:bodyPr/>
          <a:lstStyle/>
          <a:p>
            <a:r>
              <a:rPr lang="en-CA"/>
              <a:t>Resources</a:t>
            </a:r>
            <a:endParaRPr lang="en-US"/>
          </a:p>
        </p:txBody>
      </p:sp>
      <p:sp>
        <p:nvSpPr>
          <p:cNvPr id="2" name="TextBox 1">
            <a:extLst>
              <a:ext uri="{FF2B5EF4-FFF2-40B4-BE49-F238E27FC236}">
                <a16:creationId xmlns:a16="http://schemas.microsoft.com/office/drawing/2014/main" id="{457561AC-7879-67D1-8432-B9036D1F11F1}"/>
              </a:ext>
            </a:extLst>
          </p:cNvPr>
          <p:cNvSpPr txBox="1"/>
          <p:nvPr/>
        </p:nvSpPr>
        <p:spPr>
          <a:xfrm>
            <a:off x="4542263" y="6161656"/>
            <a:ext cx="6664714" cy="600164"/>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rPr>
              <a:t>This document may be found on: Canadian Blood Services’ professional education website, profedu.ca​</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rPr>
              <a:t>Information is current to January 12, 2023. Always refer to the Product Monograph for up-to-date information.  </a:t>
            </a:r>
            <a:r>
              <a:rPr kumimoji="0" lang="en-CA" sz="1100" b="0" i="0" u="sng" strike="noStrike" kern="1200" cap="none" spc="0"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Our product portfolio (octapharma.ca)</a:t>
            </a:r>
            <a:r>
              <a:rPr kumimoji="0" lang="en-CA" sz="1100" b="0"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rPr>
              <a:t>​</a:t>
            </a:r>
          </a:p>
        </p:txBody>
      </p:sp>
    </p:spTree>
    <p:custDataLst>
      <p:tags r:id="rId1"/>
    </p:custDataLst>
    <p:extLst>
      <p:ext uri="{BB962C8B-B14F-4D97-AF65-F5344CB8AC3E}">
        <p14:creationId xmlns:p14="http://schemas.microsoft.com/office/powerpoint/2010/main" val="3947699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828174" y="1393658"/>
            <a:ext cx="7545076" cy="3333307"/>
          </a:xfrm>
        </p:spPr>
        <p:txBody>
          <a:bodyPr>
            <a:normAutofit fontScale="85000" lnSpcReduction="10000"/>
          </a:bodyPr>
          <a:lstStyle/>
          <a:p>
            <a:pPr marL="0" indent="0" fontAlgn="base">
              <a:lnSpc>
                <a:spcPct val="110000"/>
              </a:lnSpc>
              <a:spcAft>
                <a:spcPts val="100"/>
              </a:spcAft>
              <a:buNone/>
            </a:pPr>
            <a:r>
              <a:rPr lang="en-US" sz="3600">
                <a:latin typeface="Arial"/>
                <a:cs typeface="Arial"/>
              </a:rPr>
              <a:t>Please contact </a:t>
            </a:r>
            <a:r>
              <a:rPr lang="en-US" sz="3600" err="1">
                <a:latin typeface="Arial"/>
                <a:cs typeface="Arial"/>
              </a:rPr>
              <a:t>Octapharma</a:t>
            </a:r>
            <a:r>
              <a:rPr lang="en-US" sz="3600">
                <a:latin typeface="Arial"/>
                <a:cs typeface="Arial"/>
              </a:rPr>
              <a:t> with any questions about </a:t>
            </a:r>
            <a:r>
              <a:rPr lang="en-US" sz="3600" err="1">
                <a:latin typeface="Arial"/>
                <a:cs typeface="Arial"/>
              </a:rPr>
              <a:t>Octaplasma</a:t>
            </a:r>
            <a:r>
              <a:rPr lang="en-US" sz="3600">
                <a:latin typeface="Arial"/>
                <a:cs typeface="Arial"/>
              </a:rPr>
              <a:t>.</a:t>
            </a:r>
            <a:endParaRPr lang="en-US"/>
          </a:p>
          <a:p>
            <a:pPr marL="0" indent="0" fontAlgn="base">
              <a:lnSpc>
                <a:spcPct val="110000"/>
              </a:lnSpc>
              <a:spcAft>
                <a:spcPts val="100"/>
              </a:spcAft>
              <a:buNone/>
            </a:pPr>
            <a:endParaRPr lang="en-US" sz="3600">
              <a:latin typeface="Arial"/>
              <a:cs typeface="Arial"/>
            </a:endParaRPr>
          </a:p>
          <a:p>
            <a:pPr marL="0" indent="0" fontAlgn="base">
              <a:lnSpc>
                <a:spcPct val="110000"/>
              </a:lnSpc>
              <a:spcAft>
                <a:spcPts val="100"/>
              </a:spcAft>
              <a:buNone/>
            </a:pPr>
            <a:r>
              <a:rPr lang="en-US" sz="3600">
                <a:latin typeface="Arial"/>
                <a:cs typeface="Arial"/>
              </a:rPr>
              <a:t>Please contact your local </a:t>
            </a:r>
            <a:r>
              <a:rPr lang="en-US" sz="3600">
                <a:latin typeface="Arial"/>
                <a:cs typeface="Arial"/>
                <a:hlinkClick r:id="rId4"/>
              </a:rPr>
              <a:t>Hospital Liaison Specialist</a:t>
            </a:r>
            <a:r>
              <a:rPr lang="en-US" sz="3600">
                <a:latin typeface="Arial"/>
                <a:cs typeface="Arial"/>
              </a:rPr>
              <a:t> with any questions about Canadian Blood Services and plasma.</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lstStyle/>
          <a:p>
            <a:r>
              <a:rPr lang="en-CA"/>
              <a:t>Contact</a:t>
            </a:r>
          </a:p>
        </p:txBody>
      </p:sp>
      <p:pic>
        <p:nvPicPr>
          <p:cNvPr id="3" name="Picture 2" descr="Icon&#10;&#10;Description automatically generated">
            <a:extLst>
              <a:ext uri="{FF2B5EF4-FFF2-40B4-BE49-F238E27FC236}">
                <a16:creationId xmlns:a16="http://schemas.microsoft.com/office/drawing/2014/main" id="{52FD0E54-A13A-40F3-AE69-472693E784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50596" y="2864826"/>
            <a:ext cx="3008090" cy="3008090"/>
          </a:xfrm>
          <a:prstGeom prst="rect">
            <a:avLst/>
          </a:prstGeom>
        </p:spPr>
      </p:pic>
      <p:sp>
        <p:nvSpPr>
          <p:cNvPr id="4" name="TextBox 3">
            <a:extLst>
              <a:ext uri="{FF2B5EF4-FFF2-40B4-BE49-F238E27FC236}">
                <a16:creationId xmlns:a16="http://schemas.microsoft.com/office/drawing/2014/main" id="{5EDBBBED-3CFD-B20C-CD03-6B20CAC9803A}"/>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39232515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08CFC2-B070-4880-8F82-0D61BFD77C94}"/>
              </a:ext>
            </a:extLst>
          </p:cNvPr>
          <p:cNvSpPr>
            <a:spLocks noGrp="1"/>
          </p:cNvSpPr>
          <p:nvPr>
            <p:ph type="title"/>
          </p:nvPr>
        </p:nvSpPr>
        <p:spPr>
          <a:xfrm>
            <a:off x="335539" y="214874"/>
            <a:ext cx="9731486" cy="439859"/>
          </a:xfrm>
        </p:spPr>
        <p:txBody>
          <a:bodyPr>
            <a:normAutofit fontScale="90000"/>
          </a:bodyPr>
          <a:lstStyle/>
          <a:p>
            <a:r>
              <a:rPr lang="en-CA"/>
              <a:t>References</a:t>
            </a:r>
            <a:endParaRPr lang="en-US"/>
          </a:p>
        </p:txBody>
      </p:sp>
      <p:sp>
        <p:nvSpPr>
          <p:cNvPr id="8" name="TextBox 7">
            <a:extLst>
              <a:ext uri="{FF2B5EF4-FFF2-40B4-BE49-F238E27FC236}">
                <a16:creationId xmlns:a16="http://schemas.microsoft.com/office/drawing/2014/main" id="{11FD844A-C2CE-4225-835B-52A887F5FC5D}"/>
              </a:ext>
            </a:extLst>
          </p:cNvPr>
          <p:cNvSpPr txBox="1"/>
          <p:nvPr/>
        </p:nvSpPr>
        <p:spPr>
          <a:xfrm>
            <a:off x="559716" y="650598"/>
            <a:ext cx="11345126" cy="5339923"/>
          </a:xfrm>
          <a:prstGeom prst="rect">
            <a:avLst/>
          </a:prstGeom>
          <a:noFill/>
        </p:spPr>
        <p:txBody>
          <a:bodyPr wrap="square" lIns="91440" tIns="45720" rIns="91440" bIns="45720" rtlCol="0" anchor="t">
            <a:spAutoFit/>
          </a:bodyPr>
          <a:lstStyle/>
          <a:p>
            <a:pPr marL="228600" indent="-228600">
              <a:spcAft>
                <a:spcPts val="600"/>
              </a:spcAft>
              <a:buFontTx/>
              <a:buAutoNum type="arabicPeriod"/>
            </a:pPr>
            <a:r>
              <a:rPr lang="en-US" sz="1300">
                <a:effectLst/>
                <a:latin typeface="Arial"/>
                <a:ea typeface="Calibri" panose="020F0502020204030204" pitchFamily="34" charset="0"/>
                <a:cs typeface="Arial"/>
              </a:rPr>
              <a:t>Saadah NH et al. Transition from fresh frozen plasma to solvent/detergent plasma in the Netherlands: comparing clinical use and transfusion reaction risks. </a:t>
            </a:r>
            <a:r>
              <a:rPr lang="en-US" sz="1300" i="1" err="1">
                <a:effectLst/>
                <a:latin typeface="Arial"/>
                <a:ea typeface="Calibri" panose="020F0502020204030204" pitchFamily="34" charset="0"/>
                <a:cs typeface="Arial"/>
              </a:rPr>
              <a:t>Haematologica</a:t>
            </a:r>
            <a:r>
              <a:rPr lang="en-US" sz="1300" i="1">
                <a:effectLst/>
                <a:latin typeface="Arial"/>
                <a:ea typeface="Calibri" panose="020F0502020204030204" pitchFamily="34" charset="0"/>
                <a:cs typeface="Arial"/>
              </a:rPr>
              <a:t> </a:t>
            </a:r>
            <a:r>
              <a:rPr lang="en-US" sz="1300">
                <a:latin typeface="Arial"/>
                <a:ea typeface="Calibri" panose="020F0502020204030204" pitchFamily="34" charset="0"/>
                <a:cs typeface="Arial"/>
              </a:rPr>
              <a:t>105:1158-65 (2020)</a:t>
            </a:r>
            <a:r>
              <a:rPr lang="en-US" sz="1300">
                <a:effectLst/>
                <a:latin typeface="Arial"/>
                <a:ea typeface="Calibri" panose="020F0502020204030204" pitchFamily="34" charset="0"/>
                <a:cs typeface="Arial"/>
              </a:rPr>
              <a:t>.</a:t>
            </a:r>
          </a:p>
          <a:p>
            <a:pPr marL="228600" indent="-228600">
              <a:spcAft>
                <a:spcPts val="600"/>
              </a:spcAft>
              <a:buAutoNum type="arabicPeriod"/>
            </a:pPr>
            <a:r>
              <a:rPr lang="en-US" sz="1300" err="1">
                <a:effectLst/>
                <a:latin typeface="Arial"/>
                <a:ea typeface="Calibri" panose="020F0502020204030204" pitchFamily="34" charset="0"/>
                <a:cs typeface="Arial"/>
              </a:rPr>
              <a:t>Liumbruno</a:t>
            </a:r>
            <a:r>
              <a:rPr lang="en-US" sz="1300">
                <a:effectLst/>
                <a:latin typeface="Arial"/>
                <a:ea typeface="Calibri" panose="020F0502020204030204" pitchFamily="34" charset="0"/>
                <a:cs typeface="Arial"/>
              </a:rPr>
              <a:t> GM and Franchini M. Solvent/detergent plasma: pharmaceutical characteristics and clinical experience. </a:t>
            </a:r>
            <a:r>
              <a:rPr lang="en-US" sz="1300" i="1">
                <a:effectLst/>
                <a:latin typeface="Arial"/>
                <a:ea typeface="Calibri" panose="020F0502020204030204" pitchFamily="34" charset="0"/>
                <a:cs typeface="Arial"/>
              </a:rPr>
              <a:t>J </a:t>
            </a:r>
            <a:r>
              <a:rPr lang="en-US" sz="1300" i="1" err="1">
                <a:effectLst/>
                <a:latin typeface="Arial"/>
                <a:ea typeface="Calibri" panose="020F0502020204030204" pitchFamily="34" charset="0"/>
                <a:cs typeface="Arial"/>
              </a:rPr>
              <a:t>Thromb</a:t>
            </a:r>
            <a:r>
              <a:rPr lang="en-US" sz="1300" i="1">
                <a:effectLst/>
                <a:latin typeface="Arial"/>
                <a:ea typeface="Calibri" panose="020F0502020204030204" pitchFamily="34" charset="0"/>
                <a:cs typeface="Arial"/>
              </a:rPr>
              <a:t> Thrombolysis</a:t>
            </a:r>
            <a:r>
              <a:rPr lang="en-US" sz="1300">
                <a:effectLst/>
                <a:latin typeface="Arial"/>
                <a:ea typeface="Calibri" panose="020F0502020204030204" pitchFamily="34" charset="0"/>
                <a:cs typeface="Arial"/>
              </a:rPr>
              <a:t> </a:t>
            </a:r>
            <a:r>
              <a:rPr lang="en-US" sz="1300">
                <a:latin typeface="Arial"/>
                <a:ea typeface="Calibri" panose="020F0502020204030204" pitchFamily="34" charset="0"/>
                <a:cs typeface="Arial"/>
              </a:rPr>
              <a:t>39:118-28 (2015)</a:t>
            </a:r>
            <a:r>
              <a:rPr lang="en-US" sz="1300">
                <a:effectLst/>
                <a:latin typeface="Arial"/>
                <a:ea typeface="Calibri" panose="020F0502020204030204" pitchFamily="34" charset="0"/>
                <a:cs typeface="Arial"/>
              </a:rPr>
              <a:t>.</a:t>
            </a:r>
            <a:r>
              <a:rPr lang="en-US" sz="1300">
                <a:latin typeface="Arial"/>
                <a:ea typeface="Calibri" panose="020F0502020204030204" pitchFamily="34" charset="0"/>
                <a:cs typeface="Arial"/>
              </a:rPr>
              <a:t> </a:t>
            </a:r>
            <a:endParaRPr lang="en-US" sz="1300">
              <a:effectLst/>
              <a:latin typeface="Arial" panose="020B0604020202020204" pitchFamily="34" charset="0"/>
              <a:ea typeface="Calibri" panose="020F0502020204030204" pitchFamily="34" charset="0"/>
              <a:cs typeface="Arial" panose="020B0604020202020204" pitchFamily="34" charset="0"/>
            </a:endParaRPr>
          </a:p>
          <a:p>
            <a:pPr marL="228600" indent="-228600">
              <a:spcAft>
                <a:spcPts val="600"/>
              </a:spcAft>
              <a:buAutoNum type="arabicPeriod"/>
            </a:pPr>
            <a:r>
              <a:rPr lang="en-US" sz="1300">
                <a:effectLst/>
                <a:latin typeface="Arial"/>
                <a:ea typeface="Calibri" panose="020F0502020204030204" pitchFamily="34" charset="0"/>
                <a:cs typeface="Arial"/>
              </a:rPr>
              <a:t>McGonigle AM et al. Solvent detergent treated pooled plasma and reduction of allergic transfusion reactions.</a:t>
            </a:r>
            <a:r>
              <a:rPr lang="en-US" sz="1300" i="1">
                <a:effectLst/>
                <a:latin typeface="Arial"/>
                <a:ea typeface="Calibri" panose="020F0502020204030204" pitchFamily="34" charset="0"/>
                <a:cs typeface="Arial"/>
              </a:rPr>
              <a:t>Transfusion</a:t>
            </a:r>
            <a:r>
              <a:rPr lang="en-US" sz="1300">
                <a:effectLst/>
                <a:latin typeface="Arial"/>
                <a:ea typeface="Calibri" panose="020F0502020204030204" pitchFamily="34" charset="0"/>
                <a:cs typeface="Arial"/>
              </a:rPr>
              <a:t>;60:54-61 (2020).</a:t>
            </a:r>
            <a:r>
              <a:rPr lang="en-US" sz="1300">
                <a:latin typeface="Arial"/>
                <a:ea typeface="Calibri" panose="020F0502020204030204" pitchFamily="34" charset="0"/>
                <a:cs typeface="Arial"/>
              </a:rPr>
              <a:t> </a:t>
            </a:r>
            <a:endParaRPr lang="en-US" sz="1300">
              <a:effectLst/>
              <a:latin typeface="Arial" panose="020B0604020202020204" pitchFamily="34" charset="0"/>
              <a:ea typeface="Calibri" panose="020F0502020204030204" pitchFamily="34" charset="0"/>
              <a:cs typeface="Arial" panose="020B0604020202020204" pitchFamily="34" charset="0"/>
            </a:endParaRPr>
          </a:p>
          <a:p>
            <a:pPr marL="228600" indent="-228600">
              <a:spcAft>
                <a:spcPts val="600"/>
              </a:spcAft>
              <a:buFontTx/>
              <a:buAutoNum type="arabicPeriod"/>
            </a:pPr>
            <a:r>
              <a:rPr lang="en-US" sz="1300">
                <a:latin typeface="Arial"/>
                <a:cs typeface="Arial"/>
              </a:rPr>
              <a:t>Klanderman RB et al. Reported transfusion-related acute lung injury associated with solvent/detergent plasma - A case series. </a:t>
            </a:r>
            <a:r>
              <a:rPr lang="en-US" sz="1300" i="1">
                <a:latin typeface="Arial"/>
                <a:cs typeface="Arial"/>
              </a:rPr>
              <a:t>Transfusion; </a:t>
            </a:r>
            <a:r>
              <a:rPr lang="en-US" sz="1300">
                <a:latin typeface="Arial"/>
                <a:cs typeface="Arial"/>
              </a:rPr>
              <a:t>62: 594-99 (2022).</a:t>
            </a:r>
          </a:p>
          <a:p>
            <a:pPr marL="228600" indent="-228600">
              <a:spcAft>
                <a:spcPts val="600"/>
              </a:spcAft>
              <a:buFontTx/>
              <a:buAutoNum type="arabicPeriod"/>
            </a:pPr>
            <a:r>
              <a:rPr lang="en-CA" sz="1300">
                <a:latin typeface="Arial"/>
                <a:cs typeface="Arial"/>
              </a:rPr>
              <a:t>Sachs UJ et al. White blood cell-reactive antibodies are undetectable in solvent/detergent plasma. </a:t>
            </a:r>
            <a:r>
              <a:rPr lang="en-CA" sz="1300" i="1">
                <a:latin typeface="Arial"/>
                <a:cs typeface="Arial"/>
              </a:rPr>
              <a:t>Transfusion</a:t>
            </a:r>
            <a:r>
              <a:rPr lang="en-CA" sz="1300">
                <a:latin typeface="Arial"/>
                <a:cs typeface="Arial"/>
              </a:rPr>
              <a:t>; 45:1628-1631 (2005).</a:t>
            </a:r>
            <a:endParaRPr lang="en-US" sz="1300">
              <a:latin typeface="Arial"/>
              <a:cs typeface="Arial"/>
            </a:endParaRPr>
          </a:p>
          <a:p>
            <a:pPr marL="228600" marR="0" indent="-228600">
              <a:spcBef>
                <a:spcPts val="0"/>
              </a:spcBef>
              <a:spcAft>
                <a:spcPts val="600"/>
              </a:spcAft>
              <a:buAutoNum type="arabicPeriod"/>
            </a:pPr>
            <a:r>
              <a:rPr lang="en-US" sz="1300">
                <a:effectLst/>
                <a:latin typeface="Arial"/>
                <a:ea typeface="Calibri" panose="020F0502020204030204" pitchFamily="34" charset="0"/>
                <a:cs typeface="Arial"/>
              </a:rPr>
              <a:t>Verghese L. et al. Management of patients with factor XI deficiency—10 year case series and review of literature. </a:t>
            </a:r>
            <a:r>
              <a:rPr lang="en-US" sz="1300" i="1">
                <a:effectLst/>
                <a:latin typeface="Arial"/>
                <a:ea typeface="Calibri" panose="020F0502020204030204" pitchFamily="34" charset="0"/>
                <a:cs typeface="Arial"/>
              </a:rPr>
              <a:t>Eur. J. Obstet. Gynecol. </a:t>
            </a:r>
            <a:r>
              <a:rPr lang="en-US" sz="1300" i="1" err="1">
                <a:effectLst/>
                <a:latin typeface="Arial"/>
                <a:ea typeface="Calibri" panose="020F0502020204030204" pitchFamily="34" charset="0"/>
                <a:cs typeface="Arial"/>
              </a:rPr>
              <a:t>Reprod</a:t>
            </a:r>
            <a:r>
              <a:rPr lang="en-US" sz="1300" i="1">
                <a:effectLst/>
                <a:latin typeface="Arial"/>
                <a:ea typeface="Calibri" panose="020F0502020204030204" pitchFamily="34" charset="0"/>
                <a:cs typeface="Arial"/>
              </a:rPr>
              <a:t>. Bio</a:t>
            </a:r>
            <a:r>
              <a:rPr lang="en-US" sz="1300">
                <a:effectLst/>
                <a:latin typeface="Arial"/>
                <a:ea typeface="Calibri" panose="020F0502020204030204" pitchFamily="34" charset="0"/>
                <a:cs typeface="Arial"/>
              </a:rPr>
              <a:t>. 215, 85-92 (2017).</a:t>
            </a:r>
          </a:p>
          <a:p>
            <a:pPr marL="228600" marR="0" indent="-228600">
              <a:spcBef>
                <a:spcPts val="0"/>
              </a:spcBef>
              <a:spcAft>
                <a:spcPts val="600"/>
              </a:spcAft>
              <a:buAutoNum type="arabicPeriod"/>
            </a:pPr>
            <a:r>
              <a:rPr lang="en-US" sz="1300">
                <a:effectLst/>
                <a:latin typeface="Arial"/>
                <a:ea typeface="Calibri" panose="020F0502020204030204" pitchFamily="34" charset="0"/>
                <a:cs typeface="Arial"/>
              </a:rPr>
              <a:t>Scully M et al. Thrombotic thrombocytopenic purpura and pregnancy: presentation, management, and subsequent pregnancy outcomes. </a:t>
            </a:r>
            <a:r>
              <a:rPr lang="en-US" sz="1300" i="1">
                <a:effectLst/>
                <a:latin typeface="Arial"/>
                <a:ea typeface="Calibri" panose="020F0502020204030204" pitchFamily="34" charset="0"/>
                <a:cs typeface="Arial"/>
              </a:rPr>
              <a:t>Blood</a:t>
            </a:r>
            <a:r>
              <a:rPr lang="en-US" sz="1300">
                <a:effectLst/>
                <a:latin typeface="Arial"/>
                <a:ea typeface="Calibri" panose="020F0502020204030204" pitchFamily="34" charset="0"/>
                <a:cs typeface="Arial"/>
              </a:rPr>
              <a:t>. 124:211-9 (2014).</a:t>
            </a:r>
          </a:p>
          <a:p>
            <a:pPr marL="228600" marR="0" indent="-228600">
              <a:spcBef>
                <a:spcPts val="0"/>
              </a:spcBef>
              <a:spcAft>
                <a:spcPts val="600"/>
              </a:spcAft>
              <a:buAutoNum type="arabicPeriod"/>
            </a:pPr>
            <a:r>
              <a:rPr lang="en-US" sz="1300" err="1">
                <a:latin typeface="Arial"/>
                <a:cs typeface="Arial"/>
              </a:rPr>
              <a:t>Camazine</a:t>
            </a:r>
            <a:r>
              <a:rPr lang="en-US" sz="1300">
                <a:latin typeface="Arial"/>
                <a:cs typeface="Arial"/>
              </a:rPr>
              <a:t> MN et al. Outcomes related to the use of frozen plasma or pooled solvent/detergent-treated plasma in critically ill children</a:t>
            </a:r>
            <a:r>
              <a:rPr lang="en-US" sz="1300" i="1">
                <a:latin typeface="Arial"/>
                <a:cs typeface="Arial"/>
              </a:rPr>
              <a:t>. </a:t>
            </a:r>
            <a:r>
              <a:rPr lang="en-US" sz="1300" i="1" err="1">
                <a:latin typeface="Arial"/>
                <a:cs typeface="Arial"/>
              </a:rPr>
              <a:t>Pediatr</a:t>
            </a:r>
            <a:r>
              <a:rPr lang="en-US" sz="1300" i="1">
                <a:latin typeface="Arial"/>
                <a:cs typeface="Arial"/>
              </a:rPr>
              <a:t> Criti Care Med</a:t>
            </a:r>
            <a:r>
              <a:rPr lang="en-US" sz="1300">
                <a:latin typeface="Arial"/>
                <a:cs typeface="Arial"/>
              </a:rPr>
              <a:t>. 18, e215-e223 (2017).</a:t>
            </a:r>
          </a:p>
          <a:p>
            <a:pPr marL="228600" marR="0" indent="-228600">
              <a:spcBef>
                <a:spcPts val="0"/>
              </a:spcBef>
              <a:spcAft>
                <a:spcPts val="600"/>
              </a:spcAft>
              <a:buAutoNum type="arabicPeriod"/>
            </a:pPr>
            <a:r>
              <a:rPr lang="en-US" sz="1300">
                <a:latin typeface="Arial"/>
                <a:cs typeface="Arial"/>
              </a:rPr>
              <a:t>Spinella PC et al. Solvent/detergent-treated plasma in the management of pediatric patients who require replacement of multiple coagulation factors: an open-label, multicenter, post-marketing study. </a:t>
            </a:r>
            <a:r>
              <a:rPr lang="en-US" sz="1300" i="1">
                <a:latin typeface="Arial"/>
                <a:cs typeface="Arial"/>
              </a:rPr>
              <a:t>Front </a:t>
            </a:r>
            <a:r>
              <a:rPr lang="en-US" sz="1300" i="1" err="1">
                <a:latin typeface="Arial"/>
                <a:cs typeface="Arial"/>
              </a:rPr>
              <a:t>Pediatr</a:t>
            </a:r>
            <a:r>
              <a:rPr lang="en-US" sz="1300">
                <a:latin typeface="Arial"/>
                <a:cs typeface="Arial"/>
              </a:rPr>
              <a:t>. 8:572 (2020).</a:t>
            </a:r>
          </a:p>
          <a:p>
            <a:pPr marL="228600" marR="0" indent="-228600">
              <a:spcBef>
                <a:spcPts val="0"/>
              </a:spcBef>
              <a:spcAft>
                <a:spcPts val="600"/>
              </a:spcAft>
              <a:buAutoNum type="arabicPeriod"/>
            </a:pPr>
            <a:r>
              <a:rPr lang="en-US" sz="1300">
                <a:latin typeface="Arial"/>
                <a:cs typeface="Arial"/>
              </a:rPr>
              <a:t>Kalsi A. et al. Comparison of the coagulation effect achieved by </a:t>
            </a:r>
            <a:r>
              <a:rPr lang="en-US" sz="1300" err="1">
                <a:latin typeface="Arial"/>
                <a:cs typeface="Arial"/>
              </a:rPr>
              <a:t>OctaplasLG</a:t>
            </a:r>
            <a:r>
              <a:rPr lang="en-US" sz="1300">
                <a:latin typeface="Arial"/>
                <a:cs typeface="Arial"/>
              </a:rPr>
              <a:t> versus fresh frozen plasma in pediatric cardiac surgical patients. </a:t>
            </a:r>
            <a:r>
              <a:rPr lang="en-US" sz="1300" i="1">
                <a:latin typeface="Arial"/>
                <a:cs typeface="Arial"/>
              </a:rPr>
              <a:t>Clin Appl </a:t>
            </a:r>
            <a:r>
              <a:rPr lang="en-US" sz="1300" i="1" err="1">
                <a:latin typeface="Arial"/>
                <a:cs typeface="Arial"/>
              </a:rPr>
              <a:t>Thromb</a:t>
            </a:r>
            <a:r>
              <a:rPr lang="en-US" sz="1300" i="1">
                <a:latin typeface="Arial"/>
                <a:cs typeface="Arial"/>
              </a:rPr>
              <a:t> </a:t>
            </a:r>
            <a:r>
              <a:rPr lang="en-US" sz="1300" i="1" err="1">
                <a:latin typeface="Arial"/>
                <a:cs typeface="Arial"/>
              </a:rPr>
              <a:t>Hemost</a:t>
            </a:r>
            <a:r>
              <a:rPr lang="en-US" sz="1300" i="1">
                <a:latin typeface="Arial"/>
                <a:cs typeface="Arial"/>
              </a:rPr>
              <a:t>.</a:t>
            </a:r>
            <a:r>
              <a:rPr lang="en-US" sz="1300">
                <a:latin typeface="Arial"/>
                <a:cs typeface="Arial"/>
              </a:rPr>
              <a:t> 24:1327-32 (2018).</a:t>
            </a:r>
          </a:p>
          <a:p>
            <a:pPr marL="228600" marR="0" indent="-228600">
              <a:spcBef>
                <a:spcPts val="0"/>
              </a:spcBef>
              <a:spcAft>
                <a:spcPts val="600"/>
              </a:spcAft>
              <a:buAutoNum type="arabicPeriod"/>
            </a:pPr>
            <a:r>
              <a:rPr lang="en-US" sz="1300">
                <a:latin typeface="Arial"/>
                <a:cs typeface="Arial"/>
              </a:rPr>
              <a:t>Josephson CD et al. Safety and tolerability of solvent/detergent-treated plasma for pediatric patients requiring therapeutic plasma exchange: An open-label, multicenter, </a:t>
            </a:r>
            <a:r>
              <a:rPr lang="en-US" sz="1300" err="1">
                <a:latin typeface="Arial"/>
                <a:cs typeface="Arial"/>
              </a:rPr>
              <a:t>postmarketing</a:t>
            </a:r>
            <a:r>
              <a:rPr lang="en-US" sz="1300">
                <a:latin typeface="Arial"/>
                <a:cs typeface="Arial"/>
              </a:rPr>
              <a:t> study. </a:t>
            </a:r>
            <a:r>
              <a:rPr lang="en-US" sz="1300" i="1">
                <a:latin typeface="Arial"/>
                <a:cs typeface="Arial"/>
              </a:rPr>
              <a:t>Transfusion</a:t>
            </a:r>
            <a:r>
              <a:rPr lang="en-US" sz="1300">
                <a:latin typeface="Arial"/>
                <a:cs typeface="Arial"/>
              </a:rPr>
              <a:t> 62:396-405 (2022).</a:t>
            </a:r>
          </a:p>
          <a:p>
            <a:pPr marL="228600" marR="0" indent="-228600">
              <a:spcBef>
                <a:spcPts val="0"/>
              </a:spcBef>
              <a:spcAft>
                <a:spcPts val="600"/>
              </a:spcAft>
              <a:buAutoNum type="arabicPeriod"/>
            </a:pPr>
            <a:r>
              <a:rPr lang="en-US" sz="1300" err="1">
                <a:latin typeface="Arial"/>
                <a:cs typeface="Arial"/>
              </a:rPr>
              <a:t>Chekrizova</a:t>
            </a:r>
            <a:r>
              <a:rPr lang="en-US" sz="1300">
                <a:latin typeface="Arial"/>
                <a:cs typeface="Arial"/>
              </a:rPr>
              <a:t> V and Murphy WG. Solvent-detergent plasma: use in neonatal patients, in adult and </a:t>
            </a:r>
            <a:r>
              <a:rPr lang="en-US" sz="1300" err="1">
                <a:latin typeface="Arial"/>
                <a:cs typeface="Arial"/>
              </a:rPr>
              <a:t>paediatric</a:t>
            </a:r>
            <a:r>
              <a:rPr lang="en-US" sz="1300">
                <a:latin typeface="Arial"/>
                <a:cs typeface="Arial"/>
              </a:rPr>
              <a:t> patients with liver disease and in obstetric and </a:t>
            </a:r>
            <a:r>
              <a:rPr lang="en-US" sz="1300" err="1">
                <a:latin typeface="Arial"/>
                <a:cs typeface="Arial"/>
              </a:rPr>
              <a:t>gynaecological</a:t>
            </a:r>
            <a:r>
              <a:rPr lang="en-US" sz="1300">
                <a:latin typeface="Arial"/>
                <a:cs typeface="Arial"/>
              </a:rPr>
              <a:t> emergencies. </a:t>
            </a:r>
            <a:r>
              <a:rPr lang="en-US" sz="1300" i="1" err="1">
                <a:latin typeface="Arial"/>
                <a:cs typeface="Arial"/>
              </a:rPr>
              <a:t>Transfus</a:t>
            </a:r>
            <a:r>
              <a:rPr lang="en-US" sz="1300" i="1">
                <a:latin typeface="Arial"/>
                <a:cs typeface="Arial"/>
              </a:rPr>
              <a:t> Med</a:t>
            </a:r>
            <a:r>
              <a:rPr lang="en-US" sz="1300">
                <a:latin typeface="Arial"/>
                <a:cs typeface="Arial"/>
              </a:rPr>
              <a:t>; 16:85-91 (2006).</a:t>
            </a:r>
          </a:p>
        </p:txBody>
      </p:sp>
      <p:sp>
        <p:nvSpPr>
          <p:cNvPr id="2" name="TextBox 1">
            <a:extLst>
              <a:ext uri="{FF2B5EF4-FFF2-40B4-BE49-F238E27FC236}">
                <a16:creationId xmlns:a16="http://schemas.microsoft.com/office/drawing/2014/main" id="{01EAA783-D508-6F5B-3DD0-0FC34AB65A57}"/>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7523769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534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45D71-7EE6-47D0-A32B-466B4A0FF24B}"/>
              </a:ext>
            </a:extLst>
          </p:cNvPr>
          <p:cNvSpPr>
            <a:spLocks noGrp="1"/>
          </p:cNvSpPr>
          <p:nvPr>
            <p:ph type="title"/>
          </p:nvPr>
        </p:nvSpPr>
        <p:spPr/>
        <p:txBody>
          <a:bodyPr/>
          <a:lstStyle/>
          <a:p>
            <a:pPr>
              <a:tabLst>
                <a:tab pos="1546225" algn="l"/>
              </a:tabLst>
            </a:pPr>
            <a:r>
              <a:rPr lang="en-CA">
                <a:latin typeface="Arial"/>
                <a:cs typeface="Arial"/>
              </a:rPr>
              <a:t>A pathogen-reduced inventory at Canadian Blood Services</a:t>
            </a:r>
          </a:p>
        </p:txBody>
      </p:sp>
      <p:pic>
        <p:nvPicPr>
          <p:cNvPr id="3" name="Picture 2">
            <a:extLst>
              <a:ext uri="{FF2B5EF4-FFF2-40B4-BE49-F238E27FC236}">
                <a16:creationId xmlns:a16="http://schemas.microsoft.com/office/drawing/2014/main" id="{EC694538-AA99-18C7-8F66-A412338BA215}"/>
              </a:ext>
            </a:extLst>
          </p:cNvPr>
          <p:cNvPicPr>
            <a:picLocks noChangeAspect="1"/>
          </p:cNvPicPr>
          <p:nvPr/>
        </p:nvPicPr>
        <p:blipFill>
          <a:blip r:embed="rId4"/>
          <a:stretch>
            <a:fillRect/>
          </a:stretch>
        </p:blipFill>
        <p:spPr>
          <a:xfrm>
            <a:off x="413120" y="674319"/>
            <a:ext cx="5249111" cy="5249111"/>
          </a:xfrm>
          <a:prstGeom prst="rect">
            <a:avLst/>
          </a:prstGeom>
        </p:spPr>
      </p:pic>
      <p:sp>
        <p:nvSpPr>
          <p:cNvPr id="5" name="TextBox 4">
            <a:extLst>
              <a:ext uri="{FF2B5EF4-FFF2-40B4-BE49-F238E27FC236}">
                <a16:creationId xmlns:a16="http://schemas.microsoft.com/office/drawing/2014/main" id="{C25A25C5-5BA7-8F93-29F0-64BD3FEC48E0}"/>
              </a:ext>
            </a:extLst>
          </p:cNvPr>
          <p:cNvSpPr txBox="1"/>
          <p:nvPr/>
        </p:nvSpPr>
        <p:spPr>
          <a:xfrm>
            <a:off x="6713034" y="5984463"/>
            <a:ext cx="5229923" cy="769441"/>
          </a:xfrm>
          <a:prstGeom prst="rect">
            <a:avLst/>
          </a:prstGeom>
          <a:noFill/>
        </p:spPr>
        <p:txBody>
          <a:bodyPr wrap="square">
            <a:spAutoFit/>
          </a:bodyPr>
          <a:lstStyle/>
          <a:p>
            <a:pPr algn="l" rtl="0" fontAlgn="base"/>
            <a:r>
              <a:rPr lang="en-CA" sz="1100" b="0" i="0" u="none" strike="noStrike">
                <a:solidFill>
                  <a:schemeClr val="bg1"/>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Our product portfolio (octapharma.ca)</a:t>
            </a:r>
            <a:r>
              <a:rPr lang="en-CA" sz="1100" b="0" i="0">
                <a:solidFill>
                  <a:schemeClr val="bg1"/>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1810138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EB264E-B865-49D1-B6BC-B194C632E92B}"/>
              </a:ext>
            </a:extLst>
          </p:cNvPr>
          <p:cNvSpPr>
            <a:spLocks noGrp="1"/>
          </p:cNvSpPr>
          <p:nvPr>
            <p:ph idx="1"/>
          </p:nvPr>
        </p:nvSpPr>
        <p:spPr>
          <a:xfrm>
            <a:off x="778294" y="1536700"/>
            <a:ext cx="10485428" cy="3850617"/>
          </a:xfrm>
        </p:spPr>
        <p:txBody>
          <a:bodyPr>
            <a:normAutofit/>
          </a:bodyPr>
          <a:lstStyle/>
          <a:p>
            <a:pPr marL="514350" indent="-514350">
              <a:buFont typeface="+mj-lt"/>
              <a:buAutoNum type="arabicPeriod"/>
            </a:pPr>
            <a:r>
              <a:rPr lang="en-US" sz="2400">
                <a:latin typeface="Arial"/>
                <a:cs typeface="Arial"/>
              </a:rPr>
              <a:t>Reduces the residual risk of transfusion-transmitted infections, providing an additional layer of safety and complementing donor selection criteria and donation testing.</a:t>
            </a:r>
          </a:p>
          <a:p>
            <a:pPr marL="514350" indent="-514350">
              <a:buFont typeface="+mj-lt"/>
              <a:buAutoNum type="arabicPeriod"/>
            </a:pPr>
            <a:r>
              <a:rPr lang="en-US" sz="2400">
                <a:latin typeface="Arial"/>
                <a:cs typeface="Arial"/>
              </a:rPr>
              <a:t>Reduces the risk of emerging or unknown pathogens that can be transmitted during transfusion to a patient. </a:t>
            </a:r>
            <a:endParaRPr lang="en-US" sz="2400"/>
          </a:p>
          <a:p>
            <a:pPr marL="514350" indent="-514350">
              <a:buFont typeface="+mj-lt"/>
              <a:buAutoNum type="arabicPeriod"/>
            </a:pPr>
            <a:r>
              <a:rPr lang="en-US" sz="2400">
                <a:latin typeface="Arial"/>
                <a:cs typeface="Arial"/>
              </a:rPr>
              <a:t>Removal of white blood cells reduces the risk of transfusion-associated graft versus host disease, a rare and usually fatal adverse reaction.</a:t>
            </a:r>
          </a:p>
          <a:p>
            <a:pPr marL="0" indent="0">
              <a:buNone/>
            </a:pPr>
            <a:endParaRPr lang="en-US"/>
          </a:p>
        </p:txBody>
      </p:sp>
      <p:sp>
        <p:nvSpPr>
          <p:cNvPr id="3" name="Slide Number Placeholder 2">
            <a:extLst>
              <a:ext uri="{FF2B5EF4-FFF2-40B4-BE49-F238E27FC236}">
                <a16:creationId xmlns:a16="http://schemas.microsoft.com/office/drawing/2014/main" id="{6810BDD4-F18A-4082-A847-2A59798B41F2}"/>
              </a:ext>
            </a:extLst>
          </p:cNvPr>
          <p:cNvSpPr>
            <a:spLocks noGrp="1"/>
          </p:cNvSpPr>
          <p:nvPr>
            <p:ph type="sldNum" sz="quarter" idx="12"/>
          </p:nvPr>
        </p:nvSpPr>
        <p:spPr/>
        <p:txBody>
          <a:bodyPr/>
          <a:lstStyle/>
          <a:p>
            <a:r>
              <a:rPr lang="en-CA"/>
              <a:t>.</a:t>
            </a:r>
            <a:endParaRPr lang="en-US"/>
          </a:p>
        </p:txBody>
      </p:sp>
      <p:sp>
        <p:nvSpPr>
          <p:cNvPr id="4" name="Title 3">
            <a:extLst>
              <a:ext uri="{FF2B5EF4-FFF2-40B4-BE49-F238E27FC236}">
                <a16:creationId xmlns:a16="http://schemas.microsoft.com/office/drawing/2014/main" id="{A47666ED-1406-41DA-A7E5-C8D56622875E}"/>
              </a:ext>
            </a:extLst>
          </p:cNvPr>
          <p:cNvSpPr>
            <a:spLocks noGrp="1"/>
          </p:cNvSpPr>
          <p:nvPr>
            <p:ph type="title"/>
          </p:nvPr>
        </p:nvSpPr>
        <p:spPr>
          <a:xfrm>
            <a:off x="742029" y="416560"/>
            <a:ext cx="11189776" cy="977538"/>
          </a:xfrm>
        </p:spPr>
        <p:txBody>
          <a:bodyPr>
            <a:noAutofit/>
          </a:bodyPr>
          <a:lstStyle/>
          <a:p>
            <a:r>
              <a:rPr lang="en-CA" sz="3400">
                <a:latin typeface="Arial"/>
                <a:cs typeface="Arial"/>
              </a:rPr>
              <a:t>Benefits of pathogen inactivation</a:t>
            </a:r>
            <a:endParaRPr lang="en-US" sz="3400">
              <a:latin typeface="Arial"/>
              <a:cs typeface="Arial"/>
            </a:endParaRPr>
          </a:p>
        </p:txBody>
      </p:sp>
      <p:sp>
        <p:nvSpPr>
          <p:cNvPr id="6" name="TextBox 5">
            <a:extLst>
              <a:ext uri="{FF2B5EF4-FFF2-40B4-BE49-F238E27FC236}">
                <a16:creationId xmlns:a16="http://schemas.microsoft.com/office/drawing/2014/main" id="{6DEF96FB-2B9B-EA95-29A6-7356E849ED36}"/>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604551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92E7F6-2613-63F8-ADB6-CA058B60EEB7}"/>
              </a:ext>
            </a:extLst>
          </p:cNvPr>
          <p:cNvSpPr>
            <a:spLocks noGrp="1"/>
          </p:cNvSpPr>
          <p:nvPr>
            <p:ph type="title"/>
          </p:nvPr>
        </p:nvSpPr>
        <p:spPr>
          <a:xfrm>
            <a:off x="662209" y="109637"/>
            <a:ext cx="10589564" cy="943442"/>
          </a:xfrm>
        </p:spPr>
        <p:txBody>
          <a:bodyPr>
            <a:noAutofit/>
          </a:bodyPr>
          <a:lstStyle/>
          <a:p>
            <a:r>
              <a:rPr lang="en-US">
                <a:latin typeface="Arial"/>
                <a:cs typeface="Arial"/>
              </a:rPr>
              <a:t>Our journey toward pathogen-reduced plasma </a:t>
            </a:r>
          </a:p>
        </p:txBody>
      </p:sp>
      <p:sp>
        <p:nvSpPr>
          <p:cNvPr id="10" name="TextBox 9">
            <a:extLst>
              <a:ext uri="{FF2B5EF4-FFF2-40B4-BE49-F238E27FC236}">
                <a16:creationId xmlns:a16="http://schemas.microsoft.com/office/drawing/2014/main" id="{458346E4-0DAE-C82D-ECDE-ECB7C8B4E5BD}"/>
              </a:ext>
            </a:extLst>
          </p:cNvPr>
          <p:cNvSpPr txBox="1"/>
          <p:nvPr/>
        </p:nvSpPr>
        <p:spPr>
          <a:xfrm>
            <a:off x="751171" y="4613009"/>
            <a:ext cx="2513081" cy="1077218"/>
          </a:xfrm>
          <a:prstGeom prst="rect">
            <a:avLst/>
          </a:prstGeom>
          <a:noFill/>
        </p:spPr>
        <p:txBody>
          <a:bodyPr wrap="square">
            <a:spAutoFit/>
          </a:bodyPr>
          <a:lstStyle/>
          <a:p>
            <a:r>
              <a:rPr lang="en-US" sz="1600" b="0" i="0" u="none" strike="noStrike">
                <a:effectLst/>
                <a:latin typeface="Arial" panose="020B0604020202020204" pitchFamily="34" charset="0"/>
                <a:cs typeface="Arial" panose="020B0604020202020204" pitchFamily="34" charset="0"/>
              </a:rPr>
              <a:t>Hosted international consensus conference on pathogen inactivation technologies.</a:t>
            </a:r>
            <a:endParaRPr lang="en-US" sz="160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9F3AD0E-4C9F-B7C2-CE8E-0E4D21A4A953}"/>
              </a:ext>
            </a:extLst>
          </p:cNvPr>
          <p:cNvSpPr txBox="1"/>
          <p:nvPr/>
        </p:nvSpPr>
        <p:spPr>
          <a:xfrm>
            <a:off x="3337229" y="4578628"/>
            <a:ext cx="2948751" cy="1323439"/>
          </a:xfrm>
          <a:prstGeom prst="rect">
            <a:avLst/>
          </a:prstGeom>
          <a:noFill/>
        </p:spPr>
        <p:txBody>
          <a:bodyPr wrap="square" lIns="91440" tIns="45720" rIns="91440" bIns="45720" anchor="t">
            <a:spAutoFit/>
          </a:bodyPr>
          <a:lstStyle/>
          <a:p>
            <a:r>
              <a:rPr lang="en-US" sz="1600" b="0" i="0" u="none" strike="noStrike">
                <a:effectLst/>
                <a:latin typeface="Arial"/>
                <a:cs typeface="Arial"/>
              </a:rPr>
              <a:t>Transition to </a:t>
            </a:r>
            <a:r>
              <a:rPr lang="en-US" sz="1600" err="1">
                <a:latin typeface="Arial"/>
                <a:cs typeface="Arial"/>
              </a:rPr>
              <a:t>Octaplasma</a:t>
            </a:r>
            <a:r>
              <a:rPr lang="en-US" sz="1600">
                <a:latin typeface="Arial"/>
                <a:cs typeface="Arial"/>
              </a:rPr>
              <a:t> (S</a:t>
            </a:r>
            <a:r>
              <a:rPr lang="en-US" sz="1600" b="0" i="0" u="none" strike="noStrike">
                <a:effectLst/>
                <a:latin typeface="Arial"/>
                <a:cs typeface="Arial"/>
              </a:rPr>
              <a:t>/D plasma</a:t>
            </a:r>
            <a:r>
              <a:rPr lang="en-US" sz="1600">
                <a:latin typeface="Arial"/>
                <a:cs typeface="Arial"/>
              </a:rPr>
              <a:t>) </a:t>
            </a:r>
            <a:r>
              <a:rPr lang="en-US" sz="1600" b="0" i="0" u="none" strike="noStrike">
                <a:effectLst/>
                <a:latin typeface="Arial"/>
                <a:cs typeface="Arial"/>
              </a:rPr>
              <a:t>to begin in March. Goal of </a:t>
            </a:r>
            <a:r>
              <a:rPr lang="en-US" sz="1600" u="sng">
                <a:latin typeface="Arial"/>
                <a:cs typeface="Arial"/>
              </a:rPr>
              <a:t>&gt;</a:t>
            </a:r>
            <a:r>
              <a:rPr lang="en-US" sz="1600" b="0" i="0" u="none" strike="noStrike">
                <a:effectLst/>
                <a:latin typeface="Arial"/>
                <a:cs typeface="Arial"/>
              </a:rPr>
              <a:t>80% of plasma use consisting of </a:t>
            </a:r>
            <a:r>
              <a:rPr lang="en-US" sz="1600" err="1">
                <a:latin typeface="Arial"/>
                <a:cs typeface="Arial"/>
              </a:rPr>
              <a:t>Octaplasma</a:t>
            </a:r>
            <a:r>
              <a:rPr lang="en-US" sz="1600" b="0" i="0" u="none" strike="noStrike">
                <a:effectLst/>
                <a:latin typeface="Arial"/>
                <a:cs typeface="Arial"/>
              </a:rPr>
              <a:t> by September</a:t>
            </a:r>
            <a:r>
              <a:rPr lang="en-US" sz="1600">
                <a:latin typeface="Arial"/>
                <a:cs typeface="Arial"/>
              </a:rPr>
              <a:t> 2023</a:t>
            </a:r>
            <a:r>
              <a:rPr lang="en-US" sz="1600" b="0" i="0" u="none" strike="noStrike">
                <a:effectLst/>
                <a:latin typeface="Arial"/>
                <a:cs typeface="Arial"/>
              </a:rPr>
              <a:t>.</a:t>
            </a:r>
            <a:endParaRPr lang="en-US" sz="1600">
              <a:effectLst/>
              <a:latin typeface="Arial"/>
              <a:cs typeface="Arial"/>
            </a:endParaRPr>
          </a:p>
        </p:txBody>
      </p:sp>
      <p:sp>
        <p:nvSpPr>
          <p:cNvPr id="14" name="TextBox 13">
            <a:extLst>
              <a:ext uri="{FF2B5EF4-FFF2-40B4-BE49-F238E27FC236}">
                <a16:creationId xmlns:a16="http://schemas.microsoft.com/office/drawing/2014/main" id="{45F4552D-AAC4-66DD-DEA5-9DD4510D4640}"/>
              </a:ext>
            </a:extLst>
          </p:cNvPr>
          <p:cNvSpPr txBox="1"/>
          <p:nvPr/>
        </p:nvSpPr>
        <p:spPr>
          <a:xfrm>
            <a:off x="6283962" y="4579643"/>
            <a:ext cx="2941610" cy="1314368"/>
          </a:xfrm>
          <a:prstGeom prst="rect">
            <a:avLst/>
          </a:prstGeom>
          <a:noFill/>
        </p:spPr>
        <p:txBody>
          <a:bodyPr wrap="square" lIns="91440" tIns="45720" rIns="91440" bIns="45720" anchor="t">
            <a:spAutoFit/>
          </a:bodyPr>
          <a:lstStyle/>
          <a:p>
            <a:r>
              <a:rPr lang="en-US" sz="1600" b="0" i="0" u="none" strike="noStrike">
                <a:effectLst/>
                <a:latin typeface="Arial"/>
                <a:cs typeface="Arial"/>
              </a:rPr>
              <a:t>Introduction of </a:t>
            </a:r>
            <a:r>
              <a:rPr lang="en-US" sz="1600">
                <a:latin typeface="Arial"/>
                <a:cs typeface="Arial"/>
              </a:rPr>
              <a:t>pathogen-reduced plasma manufactured by Canadian Blood Services </a:t>
            </a:r>
            <a:r>
              <a:rPr lang="en-US" sz="1600" b="0" i="0" u="none" strike="noStrike">
                <a:effectLst/>
                <a:latin typeface="Arial"/>
                <a:cs typeface="Arial"/>
              </a:rPr>
              <a:t>tentatively planned late 2024/2025.</a:t>
            </a:r>
            <a:r>
              <a:rPr lang="en-US" sz="1600">
                <a:latin typeface="Arial"/>
                <a:cs typeface="Arial"/>
              </a:rPr>
              <a:t> </a:t>
            </a:r>
            <a:endParaRPr lang="en-US" sz="160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D643E33-87BE-8A7C-0C8C-E64E713B703F}"/>
              </a:ext>
            </a:extLst>
          </p:cNvPr>
          <p:cNvSpPr txBox="1"/>
          <p:nvPr/>
        </p:nvSpPr>
        <p:spPr>
          <a:xfrm>
            <a:off x="9298549" y="4578628"/>
            <a:ext cx="2645664" cy="1077218"/>
          </a:xfrm>
          <a:prstGeom prst="rect">
            <a:avLst/>
          </a:prstGeom>
          <a:noFill/>
        </p:spPr>
        <p:txBody>
          <a:bodyPr wrap="square">
            <a:spAutoFit/>
          </a:bodyPr>
          <a:lstStyle/>
          <a:p>
            <a:r>
              <a:rPr lang="en-US" sz="1600" b="0" i="0" u="none" strike="noStrike">
                <a:effectLst/>
                <a:latin typeface="Arial" panose="020B0604020202020204" pitchFamily="34" charset="0"/>
                <a:cs typeface="Arial" panose="020B0604020202020204" pitchFamily="34" charset="0"/>
              </a:rPr>
              <a:t>Goal for </a:t>
            </a:r>
            <a:r>
              <a:rPr lang="en-US" sz="1600">
                <a:latin typeface="Arial" panose="020B0604020202020204" pitchFamily="34" charset="0"/>
                <a:cs typeface="Arial" panose="020B0604020202020204" pitchFamily="34" charset="0"/>
              </a:rPr>
              <a:t>majority of </a:t>
            </a:r>
            <a:r>
              <a:rPr lang="en-US" sz="1600" b="0" i="0" u="none" strike="noStrike">
                <a:effectLst/>
                <a:latin typeface="Arial" panose="020B0604020202020204" pitchFamily="34" charset="0"/>
                <a:cs typeface="Arial" panose="020B0604020202020204" pitchFamily="34" charset="0"/>
              </a:rPr>
              <a:t>platelets and plasma for transfusion to be pathogen-reduced.</a:t>
            </a:r>
            <a:endParaRPr lang="en-US" sz="1600">
              <a:latin typeface="Arial" panose="020B0604020202020204" pitchFamily="34" charset="0"/>
              <a:cs typeface="Arial" panose="020B0604020202020204" pitchFamily="34" charset="0"/>
            </a:endParaRPr>
          </a:p>
        </p:txBody>
      </p:sp>
      <p:pic>
        <p:nvPicPr>
          <p:cNvPr id="17" name="Picture 16" descr="Diagram&#10;&#10;Description automatically generated">
            <a:extLst>
              <a:ext uri="{FF2B5EF4-FFF2-40B4-BE49-F238E27FC236}">
                <a16:creationId xmlns:a16="http://schemas.microsoft.com/office/drawing/2014/main" id="{56BFD051-BA43-1FF4-5706-D39700959B07}"/>
              </a:ext>
            </a:extLst>
          </p:cNvPr>
          <p:cNvPicPr>
            <a:picLocks noChangeAspect="1"/>
          </p:cNvPicPr>
          <p:nvPr/>
        </p:nvPicPr>
        <p:blipFill rotWithShape="1">
          <a:blip r:embed="rId4">
            <a:extLst>
              <a:ext uri="{28A0092B-C50C-407E-A947-70E740481C1C}">
                <a14:useLocalDpi xmlns:a14="http://schemas.microsoft.com/office/drawing/2010/main" val="0"/>
              </a:ext>
            </a:extLst>
          </a:blip>
          <a:srcRect l="8077" t="24616" r="9615" b="31861"/>
          <a:stretch/>
        </p:blipFill>
        <p:spPr>
          <a:xfrm>
            <a:off x="939514" y="1222346"/>
            <a:ext cx="10034954" cy="2984857"/>
          </a:xfrm>
          <a:prstGeom prst="rect">
            <a:avLst/>
          </a:prstGeom>
        </p:spPr>
      </p:pic>
      <p:sp>
        <p:nvSpPr>
          <p:cNvPr id="18" name="TextBox 17">
            <a:extLst>
              <a:ext uri="{FF2B5EF4-FFF2-40B4-BE49-F238E27FC236}">
                <a16:creationId xmlns:a16="http://schemas.microsoft.com/office/drawing/2014/main" id="{2332A241-AFC3-0999-0C59-2C34D72DD092}"/>
              </a:ext>
            </a:extLst>
          </p:cNvPr>
          <p:cNvSpPr txBox="1"/>
          <p:nvPr/>
        </p:nvSpPr>
        <p:spPr>
          <a:xfrm>
            <a:off x="1646779" y="4178518"/>
            <a:ext cx="2422367" cy="400110"/>
          </a:xfrm>
          <a:prstGeom prst="rect">
            <a:avLst/>
          </a:prstGeom>
          <a:noFill/>
        </p:spPr>
        <p:txBody>
          <a:bodyPr wrap="square">
            <a:spAutoFit/>
          </a:bodyPr>
          <a:lstStyle/>
          <a:p>
            <a:r>
              <a:rPr lang="en-US" sz="2000" b="1" i="0" u="none" strike="noStrike">
                <a:solidFill>
                  <a:srgbClr val="000000"/>
                </a:solidFill>
                <a:effectLst/>
                <a:latin typeface="Arial" panose="020B0604020202020204" pitchFamily="34" charset="0"/>
                <a:cs typeface="Arial" panose="020B0604020202020204" pitchFamily="34" charset="0"/>
              </a:rPr>
              <a:t>2007</a:t>
            </a:r>
            <a:endParaRPr lang="en-US" sz="2000" b="1">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13205A29-27E0-889D-3054-4AA4FA6F9B77}"/>
              </a:ext>
            </a:extLst>
          </p:cNvPr>
          <p:cNvSpPr txBox="1"/>
          <p:nvPr/>
        </p:nvSpPr>
        <p:spPr>
          <a:xfrm>
            <a:off x="4263619" y="4178518"/>
            <a:ext cx="2422367" cy="400110"/>
          </a:xfrm>
          <a:prstGeom prst="rect">
            <a:avLst/>
          </a:prstGeom>
          <a:noFill/>
        </p:spPr>
        <p:txBody>
          <a:bodyPr wrap="square">
            <a:spAutoFit/>
          </a:bodyPr>
          <a:lstStyle/>
          <a:p>
            <a:r>
              <a:rPr lang="en-US" sz="2000" b="1" i="0" u="none" strike="noStrike">
                <a:solidFill>
                  <a:srgbClr val="000000"/>
                </a:solidFill>
                <a:effectLst/>
                <a:latin typeface="Arial" panose="020B0604020202020204" pitchFamily="34" charset="0"/>
                <a:cs typeface="Arial" panose="020B0604020202020204" pitchFamily="34" charset="0"/>
              </a:rPr>
              <a:t>2023</a:t>
            </a:r>
            <a:endParaRPr lang="en-US" sz="2000" b="1">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810BFC30-D8F5-67E2-BEE3-1ADA6DC7E884}"/>
              </a:ext>
            </a:extLst>
          </p:cNvPr>
          <p:cNvSpPr txBox="1"/>
          <p:nvPr/>
        </p:nvSpPr>
        <p:spPr>
          <a:xfrm>
            <a:off x="6911672" y="4181996"/>
            <a:ext cx="2422367" cy="400110"/>
          </a:xfrm>
          <a:prstGeom prst="rect">
            <a:avLst/>
          </a:prstGeom>
          <a:noFill/>
        </p:spPr>
        <p:txBody>
          <a:bodyPr wrap="square">
            <a:spAutoFit/>
          </a:bodyPr>
          <a:lstStyle/>
          <a:p>
            <a:r>
              <a:rPr lang="en-US" sz="2000" b="1" i="0" u="none" strike="noStrike">
                <a:solidFill>
                  <a:srgbClr val="000000"/>
                </a:solidFill>
                <a:effectLst/>
                <a:latin typeface="Arial" panose="020B0604020202020204" pitchFamily="34" charset="0"/>
                <a:cs typeface="Arial" panose="020B0604020202020204" pitchFamily="34" charset="0"/>
              </a:rPr>
              <a:t>2024</a:t>
            </a:r>
            <a:endParaRPr lang="en-US" sz="2000" b="1">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B57566B6-3257-AA99-331B-2AAEBC3A453A}"/>
              </a:ext>
            </a:extLst>
          </p:cNvPr>
          <p:cNvSpPr txBox="1"/>
          <p:nvPr/>
        </p:nvSpPr>
        <p:spPr>
          <a:xfrm>
            <a:off x="9559725" y="4212899"/>
            <a:ext cx="2422367" cy="400110"/>
          </a:xfrm>
          <a:prstGeom prst="rect">
            <a:avLst/>
          </a:prstGeom>
          <a:noFill/>
        </p:spPr>
        <p:txBody>
          <a:bodyPr wrap="square">
            <a:spAutoFit/>
          </a:bodyPr>
          <a:lstStyle/>
          <a:p>
            <a:r>
              <a:rPr lang="en-US" sz="2000" b="1" i="0" u="none" strike="noStrike">
                <a:solidFill>
                  <a:srgbClr val="000000"/>
                </a:solidFill>
                <a:effectLst/>
                <a:latin typeface="Arial" panose="020B0604020202020204" pitchFamily="34" charset="0"/>
                <a:cs typeface="Arial" panose="020B0604020202020204" pitchFamily="34" charset="0"/>
              </a:rPr>
              <a:t>2025</a:t>
            </a:r>
            <a:endParaRPr lang="en-US" sz="2000" b="1">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3FA8B19-A8D1-6DC3-BBD8-367748575287}"/>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1504098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EEE3B76-1B2C-4164-A1AD-2E77E40F0F61}"/>
              </a:ext>
            </a:extLst>
          </p:cNvPr>
          <p:cNvSpPr>
            <a:spLocks noGrp="1"/>
          </p:cNvSpPr>
          <p:nvPr>
            <p:ph type="body" sz="quarter" idx="13"/>
          </p:nvPr>
        </p:nvSpPr>
        <p:spPr>
          <a:xfrm>
            <a:off x="715536" y="1053790"/>
            <a:ext cx="8912613" cy="4724400"/>
          </a:xfrm>
        </p:spPr>
        <p:txBody>
          <a:bodyPr anchor="t" anchorCtr="0">
            <a:normAutofit/>
          </a:bodyPr>
          <a:lstStyle/>
          <a:p>
            <a:pPr marL="0" indent="0">
              <a:lnSpc>
                <a:spcPct val="120000"/>
              </a:lnSpc>
              <a:spcBef>
                <a:spcPts val="0"/>
              </a:spcBef>
              <a:buNone/>
            </a:pPr>
            <a:r>
              <a:rPr lang="en-US" sz="2400">
                <a:latin typeface="Arial"/>
                <a:cs typeface="Arial"/>
              </a:rPr>
              <a:t>S/D treatment reduces the risk of transfusion-transmitted pathogen infections and provides an additional layer of safety against:</a:t>
            </a:r>
            <a:endParaRPr lang="en-US"/>
          </a:p>
          <a:p>
            <a:pPr marL="914400" lvl="3" indent="-457200">
              <a:lnSpc>
                <a:spcPct val="120000"/>
              </a:lnSpc>
              <a:spcBef>
                <a:spcPts val="300"/>
              </a:spcBef>
            </a:pPr>
            <a:r>
              <a:rPr lang="en-US" sz="2400">
                <a:latin typeface="Arial"/>
                <a:cs typeface="Arial"/>
              </a:rPr>
              <a:t>Enveloped viruses (including hepatitis B and C and HIV)</a:t>
            </a:r>
          </a:p>
          <a:p>
            <a:pPr marL="914400" lvl="3" indent="-457200">
              <a:lnSpc>
                <a:spcPct val="120000"/>
              </a:lnSpc>
              <a:spcBef>
                <a:spcPts val="300"/>
              </a:spcBef>
            </a:pPr>
            <a:r>
              <a:rPr lang="en-US" sz="2400">
                <a:latin typeface="Arial"/>
                <a:cs typeface="Arial"/>
              </a:rPr>
              <a:t>Bacteria (gram-positive, gram-negative, spirochete)</a:t>
            </a:r>
          </a:p>
          <a:p>
            <a:pPr marL="914400" lvl="3" indent="-457200">
              <a:lnSpc>
                <a:spcPct val="120000"/>
              </a:lnSpc>
              <a:spcBef>
                <a:spcPts val="300"/>
              </a:spcBef>
            </a:pPr>
            <a:r>
              <a:rPr lang="en-US" sz="2400">
                <a:latin typeface="Arial"/>
                <a:cs typeface="Arial"/>
              </a:rPr>
              <a:t>Protozoa parasites</a:t>
            </a:r>
          </a:p>
          <a:p>
            <a:pPr marL="914400" lvl="3" indent="-457200">
              <a:lnSpc>
                <a:spcPct val="120000"/>
              </a:lnSpc>
              <a:spcBef>
                <a:spcPts val="300"/>
              </a:spcBef>
            </a:pPr>
            <a:r>
              <a:rPr lang="en-US" sz="2400">
                <a:latin typeface="Arial"/>
                <a:cs typeface="Arial"/>
              </a:rPr>
              <a:t>Prions</a:t>
            </a:r>
          </a:p>
          <a:p>
            <a:pPr marL="914400" lvl="3" indent="-457200">
              <a:lnSpc>
                <a:spcPct val="120000"/>
              </a:lnSpc>
              <a:spcBef>
                <a:spcPts val="300"/>
              </a:spcBef>
            </a:pPr>
            <a:r>
              <a:rPr lang="en-US" sz="2400">
                <a:latin typeface="Arial"/>
                <a:cs typeface="Arial"/>
              </a:rPr>
              <a:t>White blood cells (leukocytes)</a:t>
            </a:r>
          </a:p>
        </p:txBody>
      </p:sp>
      <p:sp>
        <p:nvSpPr>
          <p:cNvPr id="2" name="Title 1">
            <a:extLst>
              <a:ext uri="{FF2B5EF4-FFF2-40B4-BE49-F238E27FC236}">
                <a16:creationId xmlns:a16="http://schemas.microsoft.com/office/drawing/2014/main" id="{A367F8C3-4265-424F-9E04-40EAD573A5E2}"/>
              </a:ext>
            </a:extLst>
          </p:cNvPr>
          <p:cNvSpPr>
            <a:spLocks noGrp="1"/>
          </p:cNvSpPr>
          <p:nvPr>
            <p:ph type="title"/>
          </p:nvPr>
        </p:nvSpPr>
        <p:spPr/>
        <p:txBody>
          <a:bodyPr>
            <a:normAutofit/>
          </a:bodyPr>
          <a:lstStyle/>
          <a:p>
            <a:r>
              <a:rPr lang="en-CA"/>
              <a:t>Solvent detergent treatment of plasma</a:t>
            </a:r>
          </a:p>
        </p:txBody>
      </p:sp>
      <p:pic>
        <p:nvPicPr>
          <p:cNvPr id="7" name="Picture 6">
            <a:extLst>
              <a:ext uri="{FF2B5EF4-FFF2-40B4-BE49-F238E27FC236}">
                <a16:creationId xmlns:a16="http://schemas.microsoft.com/office/drawing/2014/main" id="{9D7D306A-87FA-5DC3-4762-12B8E08FBE7C}"/>
              </a:ext>
            </a:extLst>
          </p:cNvPr>
          <p:cNvPicPr>
            <a:picLocks noChangeAspect="1"/>
          </p:cNvPicPr>
          <p:nvPr/>
        </p:nvPicPr>
        <p:blipFill>
          <a:blip r:embed="rId4"/>
          <a:stretch>
            <a:fillRect/>
          </a:stretch>
        </p:blipFill>
        <p:spPr>
          <a:xfrm>
            <a:off x="9823354" y="632357"/>
            <a:ext cx="1510061" cy="1510061"/>
          </a:xfrm>
          <a:prstGeom prst="rect">
            <a:avLst/>
          </a:prstGeom>
        </p:spPr>
      </p:pic>
      <p:pic>
        <p:nvPicPr>
          <p:cNvPr id="8" name="Picture 7">
            <a:extLst>
              <a:ext uri="{FF2B5EF4-FFF2-40B4-BE49-F238E27FC236}">
                <a16:creationId xmlns:a16="http://schemas.microsoft.com/office/drawing/2014/main" id="{3EE0676C-DEFC-DEC0-16DA-BBFEA9873BAE}"/>
              </a:ext>
            </a:extLst>
          </p:cNvPr>
          <p:cNvPicPr>
            <a:picLocks noChangeAspect="1"/>
          </p:cNvPicPr>
          <p:nvPr/>
        </p:nvPicPr>
        <p:blipFill>
          <a:blip r:embed="rId5"/>
          <a:stretch>
            <a:fillRect/>
          </a:stretch>
        </p:blipFill>
        <p:spPr>
          <a:xfrm>
            <a:off x="9750665" y="1969520"/>
            <a:ext cx="1685926" cy="1685926"/>
          </a:xfrm>
          <a:prstGeom prst="rect">
            <a:avLst/>
          </a:prstGeom>
        </p:spPr>
      </p:pic>
      <p:pic>
        <p:nvPicPr>
          <p:cNvPr id="9" name="Picture 8">
            <a:extLst>
              <a:ext uri="{FF2B5EF4-FFF2-40B4-BE49-F238E27FC236}">
                <a16:creationId xmlns:a16="http://schemas.microsoft.com/office/drawing/2014/main" id="{E7A531FE-1FD2-B15A-C909-BAC2D40A87ED}"/>
              </a:ext>
            </a:extLst>
          </p:cNvPr>
          <p:cNvPicPr>
            <a:picLocks noChangeAspect="1"/>
          </p:cNvPicPr>
          <p:nvPr/>
        </p:nvPicPr>
        <p:blipFill rotWithShape="1">
          <a:blip r:embed="rId6"/>
          <a:srcRect t="14714"/>
          <a:stretch/>
        </p:blipFill>
        <p:spPr>
          <a:xfrm>
            <a:off x="9716049" y="3657600"/>
            <a:ext cx="1510061" cy="1287875"/>
          </a:xfrm>
          <a:prstGeom prst="rect">
            <a:avLst/>
          </a:prstGeom>
        </p:spPr>
      </p:pic>
      <p:sp>
        <p:nvSpPr>
          <p:cNvPr id="3" name="TextBox 2">
            <a:extLst>
              <a:ext uri="{FF2B5EF4-FFF2-40B4-BE49-F238E27FC236}">
                <a16:creationId xmlns:a16="http://schemas.microsoft.com/office/drawing/2014/main" id="{D203388E-64FB-7E49-4680-F585746C952C}"/>
              </a:ext>
            </a:extLst>
          </p:cNvPr>
          <p:cNvSpPr txBox="1"/>
          <p:nvPr/>
        </p:nvSpPr>
        <p:spPr>
          <a:xfrm>
            <a:off x="561676" y="5057541"/>
            <a:ext cx="10994684" cy="769441"/>
          </a:xfrm>
          <a:prstGeom prst="rect">
            <a:avLst/>
          </a:prstGeom>
          <a:solidFill>
            <a:schemeClr val="bg1"/>
          </a:solidFill>
          <a:ln w="38100">
            <a:solidFill>
              <a:schemeClr val="accent5"/>
            </a:solidFill>
          </a:ln>
        </p:spPr>
        <p:txBody>
          <a:bodyPr wrap="square" lIns="91440" tIns="45720" rIns="91440" bIns="45720" rtlCol="0" anchor="t">
            <a:spAutoFit/>
          </a:bodyPr>
          <a:lstStyle/>
          <a:p>
            <a:pPr algn="ctr"/>
            <a:r>
              <a:rPr lang="en-US" sz="2200" b="1">
                <a:latin typeface="Arial"/>
                <a:cs typeface="Arial"/>
              </a:rPr>
              <a:t>Only effective for viruses enveloped in a lipid coat and/or large enough to be filtered. Not effective against hepatitis A virus and parvovirus B19.</a:t>
            </a:r>
            <a:endParaRPr lang="en-US" sz="2200"/>
          </a:p>
        </p:txBody>
      </p:sp>
      <p:sp>
        <p:nvSpPr>
          <p:cNvPr id="5" name="TextBox 4">
            <a:extLst>
              <a:ext uri="{FF2B5EF4-FFF2-40B4-BE49-F238E27FC236}">
                <a16:creationId xmlns:a16="http://schemas.microsoft.com/office/drawing/2014/main" id="{D16DA417-C5A0-9D44-33C2-E1C57E7844F8}"/>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555759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AE25ED-8298-DE6C-4829-9EB98FACEC5A}"/>
              </a:ext>
            </a:extLst>
          </p:cNvPr>
          <p:cNvSpPr>
            <a:spLocks noGrp="1"/>
          </p:cNvSpPr>
          <p:nvPr>
            <p:ph type="body" sz="quarter" idx="13"/>
          </p:nvPr>
        </p:nvSpPr>
        <p:spPr>
          <a:xfrm>
            <a:off x="478602" y="3103418"/>
            <a:ext cx="10515600" cy="1357539"/>
          </a:xfrm>
        </p:spPr>
        <p:txBody>
          <a:bodyPr>
            <a:noAutofit/>
          </a:bodyPr>
          <a:lstStyle/>
          <a:p>
            <a:pPr marL="0" indent="0">
              <a:lnSpc>
                <a:spcPct val="100000"/>
              </a:lnSpc>
              <a:buNone/>
            </a:pPr>
            <a:endParaRPr lang="en-CA" sz="2200" b="1" u="sng"/>
          </a:p>
          <a:p>
            <a:pPr marL="0" indent="0">
              <a:lnSpc>
                <a:spcPct val="100000"/>
              </a:lnSpc>
              <a:buNone/>
            </a:pPr>
            <a:endParaRPr lang="en-CA" sz="2200" b="1" u="sng"/>
          </a:p>
        </p:txBody>
      </p:sp>
      <p:sp>
        <p:nvSpPr>
          <p:cNvPr id="3" name="Title 2">
            <a:extLst>
              <a:ext uri="{FF2B5EF4-FFF2-40B4-BE49-F238E27FC236}">
                <a16:creationId xmlns:a16="http://schemas.microsoft.com/office/drawing/2014/main" id="{FC30079C-7E1C-3DBF-1C16-D80E778C060B}"/>
              </a:ext>
            </a:extLst>
          </p:cNvPr>
          <p:cNvSpPr>
            <a:spLocks noGrp="1"/>
          </p:cNvSpPr>
          <p:nvPr>
            <p:ph type="title"/>
          </p:nvPr>
        </p:nvSpPr>
        <p:spPr>
          <a:xfrm>
            <a:off x="775387" y="0"/>
            <a:ext cx="10589564" cy="943442"/>
          </a:xfrm>
        </p:spPr>
        <p:txBody>
          <a:bodyPr/>
          <a:lstStyle/>
          <a:p>
            <a:r>
              <a:rPr lang="en-CA">
                <a:latin typeface="Arial"/>
                <a:cs typeface="Arial"/>
              </a:rPr>
              <a:t>Why </a:t>
            </a:r>
            <a:r>
              <a:rPr lang="en-CA" err="1">
                <a:latin typeface="Arial"/>
                <a:cs typeface="Arial"/>
              </a:rPr>
              <a:t>Octaplasma</a:t>
            </a:r>
            <a:r>
              <a:rPr lang="en-CA">
                <a:latin typeface="Arial"/>
                <a:cs typeface="Arial"/>
              </a:rPr>
              <a:t>?</a:t>
            </a:r>
            <a:endParaRPr lang="en-US">
              <a:latin typeface="Arial"/>
              <a:cs typeface="Arial"/>
            </a:endParaRPr>
          </a:p>
        </p:txBody>
      </p:sp>
      <p:sp>
        <p:nvSpPr>
          <p:cNvPr id="7" name="TextBox 6">
            <a:extLst>
              <a:ext uri="{FF2B5EF4-FFF2-40B4-BE49-F238E27FC236}">
                <a16:creationId xmlns:a16="http://schemas.microsoft.com/office/drawing/2014/main" id="{4BF51ADF-1447-071D-B9AD-A51D35088D55}"/>
              </a:ext>
            </a:extLst>
          </p:cNvPr>
          <p:cNvSpPr txBox="1"/>
          <p:nvPr/>
        </p:nvSpPr>
        <p:spPr>
          <a:xfrm>
            <a:off x="654391" y="2988398"/>
            <a:ext cx="1071056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rgbClr val="FF0000"/>
              </a:buClr>
              <a:buFont typeface="Arial" panose="020B0604020202020204" pitchFamily="34" charset="0"/>
              <a:buChar char="•"/>
            </a:pPr>
            <a:r>
              <a:rPr lang="en-US" sz="2400">
                <a:latin typeface="Arial"/>
              </a:rPr>
              <a:t>Until March 2023, </a:t>
            </a:r>
            <a:r>
              <a:rPr lang="en-US" sz="2400" err="1">
                <a:latin typeface="Arial"/>
              </a:rPr>
              <a:t>Octaplasma</a:t>
            </a:r>
            <a:r>
              <a:rPr lang="en-US" sz="2400">
                <a:latin typeface="Arial"/>
              </a:rPr>
              <a:t>, the S/D plasma manufactured by </a:t>
            </a:r>
            <a:r>
              <a:rPr lang="en-US" sz="2400" err="1">
                <a:latin typeface="Arial"/>
              </a:rPr>
              <a:t>Octapharma</a:t>
            </a:r>
            <a:r>
              <a:rPr lang="en-US" sz="2400">
                <a:latin typeface="Arial"/>
              </a:rPr>
              <a:t>, was only available for special patient populations.</a:t>
            </a:r>
          </a:p>
          <a:p>
            <a:pPr marL="285750" indent="-285750">
              <a:buClr>
                <a:srgbClr val="FF0000"/>
              </a:buClr>
              <a:buFont typeface="Arial" panose="020B0604020202020204" pitchFamily="34" charset="0"/>
              <a:buChar char="•"/>
            </a:pPr>
            <a:endParaRPr lang="en-US" sz="2400">
              <a:latin typeface="Arial"/>
            </a:endParaRPr>
          </a:p>
          <a:p>
            <a:pPr marL="285750" indent="-285750">
              <a:buClr>
                <a:srgbClr val="FF0000"/>
              </a:buClr>
              <a:buFont typeface="Arial" panose="020B0604020202020204" pitchFamily="34" charset="0"/>
              <a:buChar char="•"/>
            </a:pPr>
            <a:r>
              <a:rPr lang="en-US" sz="2400">
                <a:latin typeface="Arial"/>
              </a:rPr>
              <a:t>The most timely and cost-effective path to a pathogen-reduced plasma supply is through the expanded purchasing of Octaplasma.</a:t>
            </a:r>
            <a:endParaRPr lang="en-US" sz="2400">
              <a:latin typeface="Arial"/>
              <a:cs typeface="Arial"/>
            </a:endParaRPr>
          </a:p>
          <a:p>
            <a:pPr marL="285750" indent="-285750">
              <a:buClr>
                <a:srgbClr val="FF0000"/>
              </a:buClr>
              <a:buFont typeface="Arial" panose="020B0604020202020204" pitchFamily="34" charset="0"/>
              <a:buChar char="•"/>
            </a:pPr>
            <a:endParaRPr lang="en-US" sz="2400"/>
          </a:p>
        </p:txBody>
      </p:sp>
      <p:sp>
        <p:nvSpPr>
          <p:cNvPr id="11" name="TextBox 10">
            <a:extLst>
              <a:ext uri="{FF2B5EF4-FFF2-40B4-BE49-F238E27FC236}">
                <a16:creationId xmlns:a16="http://schemas.microsoft.com/office/drawing/2014/main" id="{4A93D52D-F9A8-B742-32FD-0BF8FB22CDEE}"/>
              </a:ext>
            </a:extLst>
          </p:cNvPr>
          <p:cNvSpPr txBox="1"/>
          <p:nvPr/>
        </p:nvSpPr>
        <p:spPr>
          <a:xfrm>
            <a:off x="847274" y="1423265"/>
            <a:ext cx="10071952" cy="1200329"/>
          </a:xfrm>
          <a:prstGeom prst="rect">
            <a:avLst/>
          </a:prstGeom>
          <a:noFill/>
        </p:spPr>
        <p:txBody>
          <a:bodyPr wrap="square" lIns="91440" tIns="45720" rIns="91440" bIns="45720" anchor="t">
            <a:spAutoFit/>
          </a:bodyPr>
          <a:lstStyle/>
          <a:p>
            <a:r>
              <a:rPr lang="en-US" sz="2400" b="1" err="1">
                <a:solidFill>
                  <a:srgbClr val="ED1C24"/>
                </a:solidFill>
                <a:latin typeface="Arial"/>
                <a:cs typeface="Arial"/>
              </a:rPr>
              <a:t>Octaplasma</a:t>
            </a:r>
            <a:r>
              <a:rPr lang="en-US" sz="2400" b="1">
                <a:solidFill>
                  <a:srgbClr val="ED1C24"/>
                </a:solidFill>
                <a:latin typeface="Arial"/>
                <a:cs typeface="Arial"/>
              </a:rPr>
              <a:t> is a pathogen-reduced form of frozen plasma that reduces the risk of transfusion-transmitted viral infections and other adverse reactions.</a:t>
            </a:r>
            <a:endParaRPr lang="en-US" sz="2400">
              <a:solidFill>
                <a:srgbClr val="ED1C24"/>
              </a:solidFill>
              <a:latin typeface="Arial"/>
              <a:cs typeface="Arial"/>
            </a:endParaRPr>
          </a:p>
        </p:txBody>
      </p:sp>
      <p:sp>
        <p:nvSpPr>
          <p:cNvPr id="5" name="TextBox 4">
            <a:extLst>
              <a:ext uri="{FF2B5EF4-FFF2-40B4-BE49-F238E27FC236}">
                <a16:creationId xmlns:a16="http://schemas.microsoft.com/office/drawing/2014/main" id="{49ABED74-471F-66CD-C299-7CD5A9B8FDB7}"/>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339560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AE25ED-8298-DE6C-4829-9EB98FACEC5A}"/>
              </a:ext>
            </a:extLst>
          </p:cNvPr>
          <p:cNvSpPr>
            <a:spLocks noGrp="1"/>
          </p:cNvSpPr>
          <p:nvPr>
            <p:ph type="body" sz="quarter" idx="13"/>
          </p:nvPr>
        </p:nvSpPr>
        <p:spPr>
          <a:xfrm>
            <a:off x="797256" y="2183643"/>
            <a:ext cx="10515600" cy="2402005"/>
          </a:xfrm>
        </p:spPr>
        <p:txBody>
          <a:bodyPr>
            <a:noAutofit/>
          </a:bodyPr>
          <a:lstStyle/>
          <a:p>
            <a:pPr marL="0" indent="0">
              <a:lnSpc>
                <a:spcPct val="100000"/>
              </a:lnSpc>
              <a:buNone/>
            </a:pPr>
            <a:endParaRPr lang="en-CA" sz="2200" b="1" u="sng"/>
          </a:p>
          <a:p>
            <a:pPr marL="0" indent="0">
              <a:lnSpc>
                <a:spcPct val="100000"/>
              </a:lnSpc>
              <a:buNone/>
            </a:pPr>
            <a:endParaRPr lang="en-CA" sz="2200" b="1" u="sng"/>
          </a:p>
        </p:txBody>
      </p:sp>
      <p:sp>
        <p:nvSpPr>
          <p:cNvPr id="3" name="Title 2">
            <a:extLst>
              <a:ext uri="{FF2B5EF4-FFF2-40B4-BE49-F238E27FC236}">
                <a16:creationId xmlns:a16="http://schemas.microsoft.com/office/drawing/2014/main" id="{FC30079C-7E1C-3DBF-1C16-D80E778C060B}"/>
              </a:ext>
            </a:extLst>
          </p:cNvPr>
          <p:cNvSpPr>
            <a:spLocks noGrp="1"/>
          </p:cNvSpPr>
          <p:nvPr>
            <p:ph type="title"/>
          </p:nvPr>
        </p:nvSpPr>
        <p:spPr>
          <a:xfrm>
            <a:off x="723292" y="497307"/>
            <a:ext cx="10589564" cy="943442"/>
          </a:xfrm>
        </p:spPr>
        <p:txBody>
          <a:bodyPr anchor="t"/>
          <a:lstStyle/>
          <a:p>
            <a:r>
              <a:rPr lang="en-CA">
                <a:latin typeface="Arial"/>
                <a:cs typeface="Arial"/>
              </a:rPr>
              <a:t>Benefits of </a:t>
            </a:r>
            <a:r>
              <a:rPr lang="en-CA" err="1">
                <a:latin typeface="Arial"/>
                <a:cs typeface="Arial"/>
              </a:rPr>
              <a:t>Octaplasma</a:t>
            </a:r>
            <a:endParaRPr lang="en-US">
              <a:latin typeface="Arial"/>
              <a:cs typeface="Arial"/>
            </a:endParaRPr>
          </a:p>
        </p:txBody>
      </p:sp>
      <p:sp>
        <p:nvSpPr>
          <p:cNvPr id="6" name="TextBox 5">
            <a:extLst>
              <a:ext uri="{FF2B5EF4-FFF2-40B4-BE49-F238E27FC236}">
                <a16:creationId xmlns:a16="http://schemas.microsoft.com/office/drawing/2014/main" id="{7C9BBFC0-A3C0-28CA-E1CF-557BB5BFC640}"/>
              </a:ext>
            </a:extLst>
          </p:cNvPr>
          <p:cNvSpPr txBox="1"/>
          <p:nvPr/>
        </p:nvSpPr>
        <p:spPr>
          <a:xfrm>
            <a:off x="850540" y="1711769"/>
            <a:ext cx="10743530" cy="3794723"/>
          </a:xfrm>
          <a:prstGeom prst="rect">
            <a:avLst/>
          </a:prstGeom>
          <a:noFill/>
        </p:spPr>
        <p:txBody>
          <a:bodyPr wrap="square" rtlCol="0">
            <a:spAutoFit/>
          </a:bodyPr>
          <a:lstStyle/>
          <a:p>
            <a:pPr>
              <a:lnSpc>
                <a:spcPct val="100000"/>
              </a:lnSpc>
              <a:buClr>
                <a:schemeClr val="accent1"/>
              </a:buClr>
            </a:pPr>
            <a:r>
              <a:rPr lang="en-CA" sz="2400" b="1">
                <a:solidFill>
                  <a:srgbClr val="ED1C24"/>
                </a:solidFill>
                <a:latin typeface="Arial" panose="020B0604020202020204" pitchFamily="34" charset="0"/>
                <a:cs typeface="Arial" panose="020B0604020202020204" pitchFamily="34" charset="0"/>
              </a:rPr>
              <a:t>For patients</a:t>
            </a:r>
          </a:p>
          <a:p>
            <a:pPr marL="342900" indent="-342900">
              <a:lnSpc>
                <a:spcPct val="100000"/>
              </a:lnSpc>
              <a:buClr>
                <a:schemeClr val="accent1"/>
              </a:buClr>
              <a:buFont typeface="Arial" panose="020B0604020202020204" pitchFamily="34" charset="0"/>
              <a:buChar char="•"/>
            </a:pPr>
            <a:r>
              <a:rPr lang="en-CA" sz="2400">
                <a:latin typeface="Arial" panose="020B0604020202020204" pitchFamily="34" charset="0"/>
                <a:cs typeface="Arial" panose="020B0604020202020204" pitchFamily="34" charset="0"/>
              </a:rPr>
              <a:t>Enhanced safety profile: decreased risk of bacterial, viral, protozoal infection</a:t>
            </a:r>
          </a:p>
          <a:p>
            <a:pPr marL="342900" indent="-342900">
              <a:lnSpc>
                <a:spcPct val="100000"/>
              </a:lnSpc>
              <a:buClr>
                <a:schemeClr val="accent1"/>
              </a:buClr>
              <a:buFont typeface="Arial" panose="020B0604020202020204" pitchFamily="34" charset="0"/>
              <a:buChar char="•"/>
            </a:pPr>
            <a:r>
              <a:rPr lang="en-CA" sz="2400">
                <a:latin typeface="Arial" panose="020B0604020202020204" pitchFamily="34" charset="0"/>
                <a:cs typeface="Arial" panose="020B0604020202020204" pitchFamily="34" charset="0"/>
              </a:rPr>
              <a:t>May be associated with decreased incidence of adverse transfusion reactions: allergic, transfusion related acute lung injury (TRALI), other immune reactions</a:t>
            </a:r>
            <a:endParaRPr lang="en-CA" sz="2400">
              <a:highlight>
                <a:srgbClr val="FFFF00"/>
              </a:highlight>
              <a:latin typeface="Arial" panose="020B0604020202020204" pitchFamily="34" charset="0"/>
              <a:cs typeface="Arial" panose="020B0604020202020204" pitchFamily="34" charset="0"/>
            </a:endParaRPr>
          </a:p>
          <a:p>
            <a:pPr marL="342900" indent="-342900">
              <a:lnSpc>
                <a:spcPct val="100000"/>
              </a:lnSpc>
              <a:buClr>
                <a:schemeClr val="accent1"/>
              </a:buClr>
              <a:buFont typeface="Arial" panose="020B0604020202020204" pitchFamily="34" charset="0"/>
              <a:buChar char="•"/>
            </a:pPr>
            <a:r>
              <a:rPr lang="en-CA" sz="2400">
                <a:latin typeface="Arial" panose="020B0604020202020204" pitchFamily="34" charset="0"/>
                <a:cs typeface="Arial" panose="020B0604020202020204" pitchFamily="34" charset="0"/>
              </a:rPr>
              <a:t>Consistent levels of coagulation factors</a:t>
            </a:r>
          </a:p>
          <a:p>
            <a:pPr marL="342900" indent="-342900">
              <a:lnSpc>
                <a:spcPct val="100000"/>
              </a:lnSpc>
              <a:buClr>
                <a:schemeClr val="accent1"/>
              </a:buClr>
              <a:buFont typeface="Arial" panose="020B0604020202020204" pitchFamily="34" charset="0"/>
              <a:buChar char="•"/>
            </a:pPr>
            <a:endParaRPr lang="en-CA" sz="2400">
              <a:solidFill>
                <a:srgbClr val="ED1C24"/>
              </a:solidFill>
              <a:latin typeface="Arial" panose="020B0604020202020204" pitchFamily="34" charset="0"/>
              <a:cs typeface="Arial" panose="020B0604020202020204" pitchFamily="34" charset="0"/>
            </a:endParaRPr>
          </a:p>
          <a:p>
            <a:pPr>
              <a:lnSpc>
                <a:spcPct val="100000"/>
              </a:lnSpc>
              <a:buClr>
                <a:schemeClr val="accent1"/>
              </a:buClr>
            </a:pPr>
            <a:r>
              <a:rPr lang="en-CA" sz="2400" b="1">
                <a:solidFill>
                  <a:srgbClr val="ED1C24"/>
                </a:solidFill>
                <a:latin typeface="Arial" panose="020B0604020202020204" pitchFamily="34" charset="0"/>
                <a:cs typeface="Arial" panose="020B0604020202020204" pitchFamily="34" charset="0"/>
              </a:rPr>
              <a:t>For the blood system</a:t>
            </a:r>
          </a:p>
          <a:p>
            <a:pPr marL="342900" indent="-342900">
              <a:lnSpc>
                <a:spcPct val="100000"/>
              </a:lnSpc>
              <a:buClr>
                <a:schemeClr val="accent1"/>
              </a:buClr>
              <a:buFont typeface="Arial" panose="020B0604020202020204" pitchFamily="34" charset="0"/>
              <a:buChar char="•"/>
            </a:pPr>
            <a:r>
              <a:rPr lang="en-CA" sz="2400">
                <a:latin typeface="Arial" panose="020B0604020202020204" pitchFamily="34" charset="0"/>
                <a:cs typeface="Arial" panose="020B0604020202020204" pitchFamily="34" charset="0"/>
              </a:rPr>
              <a:t>Increased plasma available for fractionation</a:t>
            </a:r>
            <a:endParaRPr lang="en-US" sz="24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CF60C33-F681-A822-6E96-74925DA46872}"/>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38624942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anadian Blood Services">
      <a:dk1>
        <a:srgbClr val="4D4D4D"/>
      </a:dk1>
      <a:lt1>
        <a:srgbClr val="FFFFFF"/>
      </a:lt1>
      <a:dk2>
        <a:srgbClr val="8C8C8C"/>
      </a:dk2>
      <a:lt2>
        <a:srgbClr val="BEBEBE"/>
      </a:lt2>
      <a:accent1>
        <a:srgbClr val="ED1C24"/>
      </a:accent1>
      <a:accent2>
        <a:srgbClr val="C4161C"/>
      </a:accent2>
      <a:accent3>
        <a:srgbClr val="A70E13"/>
      </a:accent3>
      <a:accent4>
        <a:srgbClr val="54C3BB"/>
      </a:accent4>
      <a:accent5>
        <a:srgbClr val="549B96"/>
      </a:accent5>
      <a:accent6>
        <a:srgbClr val="F2F2F2"/>
      </a:accent6>
      <a:hlink>
        <a:srgbClr val="88528B"/>
      </a:hlink>
      <a:folHlink>
        <a:srgbClr val="55325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6CCD596-1182-7148-A73C-E2D925F17539}" vid="{25DEFAFC-F2A7-AC4F-9C79-252FAF862B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839C5EB37899499C2FEA31F568637B" ma:contentTypeVersion="16" ma:contentTypeDescription="Create a new document." ma:contentTypeScope="" ma:versionID="8d85daeb4a24e268dfa76140ab782932">
  <xsd:schema xmlns:xsd="http://www.w3.org/2001/XMLSchema" xmlns:xs="http://www.w3.org/2001/XMLSchema" xmlns:p="http://schemas.microsoft.com/office/2006/metadata/properties" xmlns:ns2="94bdf2b4-da9d-43ff-b7eb-f691ed4e728e" xmlns:ns3="fb2134d8-df7a-4bfb-acec-b9b6001b3bd7" targetNamespace="http://schemas.microsoft.com/office/2006/metadata/properties" ma:root="true" ma:fieldsID="bad9d731d33c41020420af0d59faa1d2" ns2:_="" ns3:_="">
    <xsd:import namespace="94bdf2b4-da9d-43ff-b7eb-f691ed4e728e"/>
    <xsd:import namespace="fb2134d8-df7a-4bfb-acec-b9b6001b3bd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bdf2b4-da9d-43ff-b7eb-f691ed4e72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b9c19e-1ce7-41ad-b5fe-f1235fea75d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b2134d8-df7a-4bfb-acec-b9b6001b3bd7"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1ae1db8-badd-4b0c-9038-d2c10e1291f3}" ma:internalName="TaxCatchAll" ma:showField="CatchAllData" ma:web="fb2134d8-df7a-4bfb-acec-b9b6001b3b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4bdf2b4-da9d-43ff-b7eb-f691ed4e728e">
      <Terms xmlns="http://schemas.microsoft.com/office/infopath/2007/PartnerControls"/>
    </lcf76f155ced4ddcb4097134ff3c332f>
    <TaxCatchAll xmlns="fb2134d8-df7a-4bfb-acec-b9b6001b3bd7" xsi:nil="true"/>
    <SharedWithUsers xmlns="fb2134d8-df7a-4bfb-acec-b9b6001b3bd7">
      <UserInfo>
        <DisplayName>Michelle Zeller</DisplayName>
        <AccountId>305</AccountId>
        <AccountType/>
      </UserInfo>
      <UserInfo>
        <DisplayName>Shuoyan Ning</DisplayName>
        <AccountId>297</AccountId>
        <AccountType/>
      </UserInfo>
      <UserInfo>
        <DisplayName>Johnathan Mack</DisplayName>
        <AccountId>289</AccountId>
        <AccountType/>
      </UserInfo>
      <UserInfo>
        <DisplayName>Kathryn Webert</DisplayName>
        <AccountId>140</AccountId>
        <AccountType/>
      </UserInfo>
      <UserInfo>
        <DisplayName>Abby Wolfe</DisplayName>
        <AccountId>177</AccountId>
        <AccountType/>
      </UserInfo>
      <UserInfo>
        <DisplayName>Tricia Abe</DisplayName>
        <AccountId>35</AccountId>
        <AccountType/>
      </UserInfo>
      <UserInfo>
        <DisplayName>Rosanne Dawson</DisplayName>
        <AccountId>304</AccountId>
        <AccountType/>
      </UserInfo>
      <UserInfo>
        <DisplayName>Patrizia Ruoso</DisplayName>
        <AccountId>326</AccountId>
        <AccountType/>
      </UserInfo>
      <UserInfo>
        <DisplayName>Robert Romans</DisplayName>
        <AccountId>23</AccountId>
        <AccountType/>
      </UserInfo>
      <UserInfo>
        <DisplayName>Irena Gordon</DisplayName>
        <AccountId>254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746D80-0C84-424C-BF84-13B0CA6165BE}">
  <ds:schemaRefs>
    <ds:schemaRef ds:uri="94bdf2b4-da9d-43ff-b7eb-f691ed4e728e"/>
    <ds:schemaRef ds:uri="fb2134d8-df7a-4bfb-acec-b9b6001b3bd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03BBD3C-CEA3-4B87-9EF0-FB4B0296A2D7}">
  <ds:schemaRefs>
    <ds:schemaRef ds:uri="94bdf2b4-da9d-43ff-b7eb-f691ed4e728e"/>
    <ds:schemaRef ds:uri="fb2134d8-df7a-4bfb-acec-b9b6001b3bd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3A26280-168F-4281-9621-28E9A702358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TotalTime>
  <Words>7017</Words>
  <Application>Microsoft Office PowerPoint</Application>
  <PresentationFormat>Widescreen</PresentationFormat>
  <Paragraphs>1375</Paragraphs>
  <Slides>38</Slides>
  <Notes>37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Wingdings</vt:lpstr>
      <vt:lpstr>Office Theme</vt:lpstr>
      <vt:lpstr>Octaplasma (Solvent Detergent [S/D] Plasma): Clinical overview </vt:lpstr>
      <vt:lpstr>Overview</vt:lpstr>
      <vt:lpstr>Acronyms used </vt:lpstr>
      <vt:lpstr>A pathogen-reduced inventory at Canadian Blood Services</vt:lpstr>
      <vt:lpstr>Benefits of pathogen inactivation</vt:lpstr>
      <vt:lpstr>Our journey toward pathogen-reduced plasma </vt:lpstr>
      <vt:lpstr>Solvent detergent treatment of plasma</vt:lpstr>
      <vt:lpstr>Why Octaplasma?</vt:lpstr>
      <vt:lpstr>Benefits of Octaplasma</vt:lpstr>
      <vt:lpstr>Octapharma  S/D process</vt:lpstr>
      <vt:lpstr>PowerPoint Presentation</vt:lpstr>
      <vt:lpstr>Octaplasma  characteristics</vt:lpstr>
      <vt:lpstr>Clotting factor activity</vt:lpstr>
      <vt:lpstr>Plasma protein levels</vt:lpstr>
      <vt:lpstr>PowerPoint Presentation</vt:lpstr>
      <vt:lpstr>Clinical considerations (from Product Monograph)</vt:lpstr>
      <vt:lpstr>Administration (from Product Monograph)</vt:lpstr>
      <vt:lpstr>Safety:  infectious complications</vt:lpstr>
      <vt:lpstr>Testing of donors and plasma pools</vt:lpstr>
      <vt:lpstr>HAV and parvovirus B19</vt:lpstr>
      <vt:lpstr>Safety: other considerations</vt:lpstr>
      <vt:lpstr>Allergic reactions</vt:lpstr>
      <vt:lpstr>Transfusion related acute lung injury (TRALI)</vt:lpstr>
      <vt:lpstr> Indications and contraindications  </vt:lpstr>
      <vt:lpstr>Indications (from Product Monograph)</vt:lpstr>
      <vt:lpstr>Contraindications (from Product Monograph)</vt:lpstr>
      <vt:lpstr>Selected special populations* </vt:lpstr>
      <vt:lpstr>Pregnancy and lactation</vt:lpstr>
      <vt:lpstr>Pediatrics</vt:lpstr>
      <vt:lpstr>Neonatal and intrauterine transfusions   </vt:lpstr>
      <vt:lpstr>For a full list of other special patient populations and for more information, please refer to the Octaplasma Product Monograph.</vt:lpstr>
      <vt:lpstr>Summary of benefits</vt:lpstr>
      <vt:lpstr>Summary of benefits: S/D plasma</vt:lpstr>
      <vt:lpstr>Additional resources </vt:lpstr>
      <vt:lpstr>Resources</vt:lpstr>
      <vt:lpstr>Contact</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presentation title here</dc:title>
  <dc:creator>Michelle Armstrong</dc:creator>
  <cp:lastModifiedBy>Tricia Abe</cp:lastModifiedBy>
  <cp:revision>3</cp:revision>
  <dcterms:created xsi:type="dcterms:W3CDTF">2020-08-13T18:27:05Z</dcterms:created>
  <dcterms:modified xsi:type="dcterms:W3CDTF">2023-04-04T19:56:50Z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0x0101001B839C5EB37899499C2FEA31F568637B</vt:lpwstr>
  </property>
  <property fmtid="{D5CDD505-2E9C-101B-9397-08002B2CF9AE}" pid="3" name="ArticulateGUID">
    <vt:lpwstr>0641CA29-D03B-476A-A112-22664E1CCE9D</vt:lpwstr>
  </property>
  <property fmtid="{D5CDD505-2E9C-101B-9397-08002B2CF9AE}" pid="4" name="ArticulatePath">
    <vt:lpwstr>https://cbsscs.sharepoint.com/teams/external/CGT/Shared Documents/NEW_PR platelets/FULL Slides_V2 SN AK edits</vt:lpwstr>
  </property>
  <property fmtid="{D5CDD505-2E9C-101B-9397-08002B2CF9AE}" pid="5" name="MediaServiceImageTags">
    <vt:lpwstr/>
  </property>
</Properties>
</file>